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handoutMasterIdLst>
    <p:handoutMasterId r:id="rId63"/>
  </p:handoutMasterIdLst>
  <p:sldIdLst>
    <p:sldId id="257" r:id="rId3"/>
    <p:sldId id="258" r:id="rId4"/>
    <p:sldId id="298" r:id="rId5"/>
    <p:sldId id="307" r:id="rId6"/>
    <p:sldId id="308" r:id="rId7"/>
    <p:sldId id="309" r:id="rId8"/>
    <p:sldId id="310" r:id="rId9"/>
    <p:sldId id="311" r:id="rId10"/>
    <p:sldId id="312" r:id="rId11"/>
    <p:sldId id="299" r:id="rId12"/>
    <p:sldId id="313" r:id="rId13"/>
    <p:sldId id="314" r:id="rId14"/>
    <p:sldId id="300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01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302" r:id="rId33"/>
    <p:sldId id="331" r:id="rId34"/>
    <p:sldId id="332" r:id="rId35"/>
    <p:sldId id="333" r:id="rId36"/>
    <p:sldId id="334" r:id="rId37"/>
    <p:sldId id="303" r:id="rId38"/>
    <p:sldId id="335" r:id="rId39"/>
    <p:sldId id="336" r:id="rId40"/>
    <p:sldId id="337" r:id="rId41"/>
    <p:sldId id="304" r:id="rId42"/>
    <p:sldId id="338" r:id="rId43"/>
    <p:sldId id="339" r:id="rId44"/>
    <p:sldId id="340" r:id="rId45"/>
    <p:sldId id="305" r:id="rId46"/>
    <p:sldId id="341" r:id="rId47"/>
    <p:sldId id="342" r:id="rId48"/>
    <p:sldId id="343" r:id="rId49"/>
    <p:sldId id="344" r:id="rId50"/>
    <p:sldId id="345" r:id="rId51"/>
    <p:sldId id="346" r:id="rId52"/>
    <p:sldId id="351" r:id="rId53"/>
    <p:sldId id="352" r:id="rId54"/>
    <p:sldId id="353" r:id="rId55"/>
    <p:sldId id="354" r:id="rId56"/>
    <p:sldId id="306" r:id="rId57"/>
    <p:sldId id="347" r:id="rId58"/>
    <p:sldId id="348" r:id="rId59"/>
    <p:sldId id="349" r:id="rId60"/>
    <p:sldId id="350" r:id="rId61"/>
    <p:sldId id="272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" y="2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6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9FAB1-8388-4B3E-A2CE-81EE83D74171}" type="datetimeFigureOut">
              <a:rPr lang="zh-CN" altLang="en-US" smtClean="0"/>
              <a:t>2023/9/19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30D4C-D323-4C2B-BB96-7EE3E690AA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105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5" name="任意多边形 14"/>
          <p:cNvSpPr/>
          <p:nvPr/>
        </p:nvSpPr>
        <p:spPr>
          <a:xfrm>
            <a:off x="-8468" y="-8468"/>
            <a:ext cx="863825" cy="5698067"/>
          </a:xfrm>
          <a:custGeom>
            <a:avLst/>
            <a:gdLst>
              <a:gd name="connsiteX0" fmla="*/ 0 w 863600"/>
              <a:gd name="connsiteY0" fmla="*/ 8467 h 5698067"/>
              <a:gd name="connsiteX1" fmla="*/ 863600 w 863600"/>
              <a:gd name="connsiteY1" fmla="*/ 0 h 5698067"/>
              <a:gd name="connsiteX2" fmla="*/ 863600 w 863600"/>
              <a:gd name="connsiteY2" fmla="*/ 16934 h 5698067"/>
              <a:gd name="connsiteX3" fmla="*/ 0 w 863600"/>
              <a:gd name="connsiteY3" fmla="*/ 5698067 h 5698067"/>
              <a:gd name="connsiteX4" fmla="*/ 0 w 863600"/>
              <a:gd name="connsiteY4" fmla="*/ 8467 h 569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600" h="5698067">
                <a:moveTo>
                  <a:pt x="0" y="8467"/>
                </a:moveTo>
                <a:lnTo>
                  <a:pt x="863600" y="0"/>
                </a:lnTo>
                <a:lnTo>
                  <a:pt x="863600" y="16934"/>
                </a:lnTo>
                <a:lnTo>
                  <a:pt x="0" y="5698067"/>
                </a:lnTo>
                <a:lnTo>
                  <a:pt x="0" y="846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6" name="任意多边形 15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07460" y="2404534"/>
            <a:ext cx="7768959" cy="1646302"/>
          </a:xfrm>
        </p:spPr>
        <p:txBody>
          <a:bodyPr anchor="b">
            <a:noAutofit/>
          </a:bodyPr>
          <a:lstStyle>
            <a:lvl1pPr algn="r" latinLnBrk="0">
              <a:defRPr lang="zh-CN" sz="48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07460" y="4050834"/>
            <a:ext cx="7768959" cy="1096899"/>
          </a:xfrm>
        </p:spPr>
        <p:txBody>
          <a:bodyPr anchor="t"/>
          <a:lstStyle>
            <a:lvl1pPr marL="0" indent="0" algn="r" latinLnBrk="0">
              <a:buNone/>
              <a:defRPr lang="zh-CN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375772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latinLnBrk="0">
              <a:defRPr lang="zh-CN" sz="3600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5628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2700868"/>
            <a:ext cx="8598907" cy="1826581"/>
          </a:xfrm>
        </p:spPr>
        <p:txBody>
          <a:bodyPr anchor="b"/>
          <a:lstStyle>
            <a:lvl1pPr algn="l" latinLnBrk="0">
              <a:defRPr lang="zh-CN" sz="4000" b="0" cap="none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860400"/>
          </a:xfrm>
        </p:spPr>
        <p:txBody>
          <a:bodyPr anchor="t"/>
          <a:lstStyle>
            <a:lvl1pPr marL="0" indent="0" algn="l" latinLnBrk="0">
              <a:buNone/>
              <a:defRPr lang="zh-CN"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477949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77511" y="2160589"/>
            <a:ext cx="4185125" cy="38807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91296" y="2160590"/>
            <a:ext cx="4185124" cy="38807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687616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zh-CN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5922" y="2160983"/>
            <a:ext cx="4186713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75922" y="2737246"/>
            <a:ext cx="418671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89709" y="2160983"/>
            <a:ext cx="4186708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89710" y="2737246"/>
            <a:ext cx="418670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5033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19516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89786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0" y="1498604"/>
            <a:ext cx="3855532" cy="1278466"/>
          </a:xfrm>
        </p:spPr>
        <p:txBody>
          <a:bodyPr anchor="b">
            <a:normAutofit/>
          </a:bodyPr>
          <a:lstStyle>
            <a:lvl1pPr latinLnBrk="0">
              <a:defRPr lang="zh-CN" sz="2000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1701" y="514925"/>
            <a:ext cx="4514717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0" y="2777069"/>
            <a:ext cx="3855532" cy="2584449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400"/>
            </a:lvl1pPr>
            <a:lvl2pPr marL="457063" indent="0" latinLnBrk="0">
              <a:buNone/>
              <a:defRPr lang="zh-CN" sz="1400"/>
            </a:lvl2pPr>
            <a:lvl3pPr marL="914126" indent="0" latinLnBrk="0">
              <a:buNone/>
              <a:defRPr lang="zh-CN" sz="1200"/>
            </a:lvl3pPr>
            <a:lvl4pPr marL="1371189" indent="0" latinLnBrk="0">
              <a:buNone/>
              <a:defRPr lang="zh-CN" sz="1000"/>
            </a:lvl4pPr>
            <a:lvl5pPr marL="1828251" indent="0" latinLnBrk="0">
              <a:buNone/>
              <a:defRPr lang="zh-CN" sz="1000"/>
            </a:lvl5pPr>
            <a:lvl6pPr marL="2285314" indent="0" latinLnBrk="0">
              <a:buNone/>
              <a:defRPr lang="zh-CN" sz="1000"/>
            </a:lvl6pPr>
            <a:lvl7pPr marL="2742377" indent="0" latinLnBrk="0">
              <a:buNone/>
              <a:defRPr lang="zh-CN" sz="1000"/>
            </a:lvl7pPr>
            <a:lvl8pPr marL="3199440" indent="0" latinLnBrk="0">
              <a:buNone/>
              <a:defRPr lang="zh-CN" sz="1000"/>
            </a:lvl8pPr>
            <a:lvl9pPr marL="3656503" indent="0" latinLnBrk="0">
              <a:buNone/>
              <a:defRPr lang="zh-CN"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721625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4800600"/>
            <a:ext cx="8598906" cy="566738"/>
          </a:xfrm>
        </p:spPr>
        <p:txBody>
          <a:bodyPr anchor="b">
            <a:normAutofit/>
          </a:bodyPr>
          <a:lstStyle>
            <a:lvl1pPr algn="l" latinLnBrk="0">
              <a:defRPr lang="zh-CN" sz="2400" b="0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677511" y="609600"/>
            <a:ext cx="8598907" cy="3845718"/>
          </a:xfrm>
        </p:spPr>
        <p:txBody>
          <a:bodyPr anchor="ctr">
            <a:normAutofit/>
          </a:bodyPr>
          <a:lstStyle>
            <a:lvl1pPr marL="0" indent="0" algn="ctr" latinLnBrk="0">
              <a:buNone/>
              <a:defRPr lang="zh-CN" sz="1600"/>
            </a:lvl1pPr>
            <a:lvl2pPr marL="457200" indent="0" latinLnBrk="0">
              <a:buNone/>
              <a:defRPr lang="zh-CN" sz="2800"/>
            </a:lvl2pPr>
            <a:lvl3pPr marL="914400" indent="0" latinLnBrk="0">
              <a:buNone/>
              <a:defRPr lang="zh-CN" sz="2400"/>
            </a:lvl3pPr>
            <a:lvl4pPr marL="1371600" indent="0" latinLnBrk="0">
              <a:buNone/>
              <a:defRPr lang="zh-CN" sz="2000"/>
            </a:lvl4pPr>
            <a:lvl5pPr marL="1828800" indent="0" latinLnBrk="0">
              <a:buNone/>
              <a:defRPr lang="zh-CN" sz="2000"/>
            </a:lvl5pPr>
            <a:lvl6pPr marL="2286000" indent="0" latinLnBrk="0">
              <a:buNone/>
              <a:defRPr lang="zh-CN" sz="2000"/>
            </a:lvl6pPr>
            <a:lvl7pPr marL="2743200" indent="0" latinLnBrk="0">
              <a:buNone/>
              <a:defRPr lang="zh-CN" sz="2000"/>
            </a:lvl7pPr>
            <a:lvl8pPr marL="3200400" indent="0" latinLnBrk="0">
              <a:buNone/>
              <a:defRPr lang="zh-CN" sz="2000"/>
            </a:lvl8pPr>
            <a:lvl9pPr marL="3657600" indent="0" latinLnBrk="0">
              <a:buNone/>
              <a:defRPr lang="zh-CN" sz="2000"/>
            </a:lvl9pPr>
          </a:lstStyle>
          <a:p>
            <a:r>
              <a:rPr lang="zh-CN" altLang="en-US"/>
              <a:t>单击图标添加图片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1" y="5367338"/>
            <a:ext cx="8598906" cy="674024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200"/>
            </a:lvl1pPr>
            <a:lvl2pPr marL="457200" indent="0" latinLnBrk="0">
              <a:buNone/>
              <a:defRPr lang="zh-CN" sz="1200"/>
            </a:lvl2pPr>
            <a:lvl3pPr marL="914400" indent="0" latinLnBrk="0">
              <a:buNone/>
              <a:defRPr lang="zh-CN" sz="1000"/>
            </a:lvl3pPr>
            <a:lvl4pPr marL="1371600" indent="0" latinLnBrk="0">
              <a:buNone/>
              <a:defRPr lang="zh-CN" sz="900"/>
            </a:lvl4pPr>
            <a:lvl5pPr marL="1828800" indent="0" latinLnBrk="0">
              <a:buNone/>
              <a:defRPr lang="zh-CN" sz="900"/>
            </a:lvl5pPr>
            <a:lvl6pPr marL="2286000" indent="0" latinLnBrk="0">
              <a:buNone/>
              <a:defRPr lang="zh-CN" sz="900"/>
            </a:lvl6pPr>
            <a:lvl7pPr marL="2743200" indent="0" latinLnBrk="0">
              <a:buNone/>
              <a:defRPr lang="zh-CN" sz="900"/>
            </a:lvl7pPr>
            <a:lvl8pPr marL="3200400" indent="0" latinLnBrk="0">
              <a:buNone/>
              <a:defRPr lang="zh-CN" sz="900"/>
            </a:lvl8pPr>
            <a:lvl9pPr marL="3657600" indent="0" latinLnBrk="0">
              <a:buNone/>
              <a:defRPr lang="zh-CN"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29078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609600"/>
            <a:ext cx="8598907" cy="3403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6584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9/19/2023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1366495" y="3632200"/>
            <a:ext cx="7226406" cy="381000"/>
          </a:xfrm>
        </p:spPr>
        <p:txBody>
          <a:bodyPr anchor="ctr">
            <a:noAutofit/>
          </a:bodyPr>
          <a:lstStyle>
            <a:lvl1pPr marL="0" indent="0" latinLnBrk="0">
              <a:buFontTx/>
              <a:buNone/>
              <a:defRPr 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42011" y="167030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988201" y="251463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9817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1931988"/>
            <a:ext cx="8598907" cy="2595460"/>
          </a:xfrm>
        </p:spPr>
        <p:txBody>
          <a:bodyPr anchor="b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96703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9/19/2023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42011" y="165216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997264" y="247835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398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978" y="609600"/>
            <a:ext cx="8590440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accent1"/>
                </a:solidFill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04312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150809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69749" y="609600"/>
            <a:ext cx="1305083" cy="5251451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77511" y="609600"/>
            <a:ext cx="7061989" cy="52514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02916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1" y="2160590"/>
            <a:ext cx="8598907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9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9/19/2023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CN" sz="9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9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41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lang="zh-CN" sz="36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  <a:lvl2pPr eaLnBrk="1" latinLnBrk="0" hangingPunct="1">
        <a:defRPr lang="zh-CN">
          <a:solidFill>
            <a:schemeClr val="tx2"/>
          </a:solidFill>
        </a:defRPr>
      </a:lvl2pPr>
      <a:lvl3pPr eaLnBrk="1" latinLnBrk="0" hangingPunct="1">
        <a:defRPr lang="zh-CN">
          <a:solidFill>
            <a:schemeClr val="tx2"/>
          </a:solidFill>
        </a:defRPr>
      </a:lvl3pPr>
      <a:lvl4pPr eaLnBrk="1" latinLnBrk="0" hangingPunct="1">
        <a:defRPr lang="zh-CN">
          <a:solidFill>
            <a:schemeClr val="tx2"/>
          </a:solidFill>
        </a:defRPr>
      </a:lvl4pPr>
      <a:lvl5pPr eaLnBrk="1" latinLnBrk="0" hangingPunct="1">
        <a:defRPr lang="zh-CN">
          <a:solidFill>
            <a:schemeClr val="tx2"/>
          </a:solidFill>
        </a:defRPr>
      </a:lvl5pPr>
      <a:lvl6pPr eaLnBrk="1" latinLnBrk="0" hangingPunct="1">
        <a:defRPr lang="zh-CN">
          <a:solidFill>
            <a:schemeClr val="tx2"/>
          </a:solidFill>
        </a:defRPr>
      </a:lvl6pPr>
      <a:lvl7pPr eaLnBrk="1" latinLnBrk="0" hangingPunct="1">
        <a:defRPr lang="zh-CN">
          <a:solidFill>
            <a:schemeClr val="tx2"/>
          </a:solidFill>
        </a:defRPr>
      </a:lvl7pPr>
      <a:lvl8pPr eaLnBrk="1" latinLnBrk="0" hangingPunct="1">
        <a:defRPr lang="zh-CN">
          <a:solidFill>
            <a:schemeClr val="tx2"/>
          </a:solidFill>
        </a:defRPr>
      </a:lvl8pPr>
      <a:lvl9pPr eaLnBrk="1" latinLnBrk="0" hangingPunct="1">
        <a:defRPr lang="zh-CN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8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6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4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6" name="矩形 8"/>
          <p:cNvSpPr>
            <a:spLocks noGrp="1" noChangeArrowheads="1"/>
          </p:cNvSpPr>
          <p:nvPr>
            <p:ph type="ctrTitle"/>
          </p:nvPr>
        </p:nvSpPr>
        <p:spPr>
          <a:xfrm>
            <a:off x="2273385" y="1967671"/>
            <a:ext cx="6632489" cy="833966"/>
          </a:xfrm>
        </p:spPr>
        <p:txBody>
          <a:bodyPr/>
          <a:lstStyle/>
          <a:p>
            <a:pPr algn="ctr"/>
            <a:r>
              <a:rPr lang="zh-CN" altLang="zh-CN" b="1" dirty="0"/>
              <a:t>第</a:t>
            </a:r>
            <a:r>
              <a:rPr lang="en-US" altLang="zh-CN" b="1" dirty="0"/>
              <a:t>10</a:t>
            </a:r>
            <a:r>
              <a:rPr lang="zh-CN" altLang="en-US" b="1" dirty="0"/>
              <a:t>单元  </a:t>
            </a:r>
            <a:r>
              <a:rPr lang="zh-CN" altLang="zh-CN" b="1" dirty="0"/>
              <a:t>文件</a:t>
            </a:r>
            <a:endParaRPr lang="zh-CN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123" y="4184985"/>
            <a:ext cx="1193717" cy="124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50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矩形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摘要</a:t>
            </a:r>
          </a:p>
        </p:txBody>
      </p:sp>
      <p:sp>
        <p:nvSpPr>
          <p:cNvPr id="4" name="矩形 3"/>
          <p:cNvSpPr/>
          <p:nvPr/>
        </p:nvSpPr>
        <p:spPr>
          <a:xfrm>
            <a:off x="1323975" y="1450657"/>
            <a:ext cx="4248150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10.1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文件概述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10.1.1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文件分类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10.1.2</a:t>
            </a:r>
            <a:r>
              <a: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文件指针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10.2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文件的打开和关闭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10.3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文件的读写数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10.3.1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字符读写函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10.3.2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字符串读写函数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10.3.3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数据块读写函数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10.3.4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格式化读写函数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34290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10.4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文件的定位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34290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实例分析与实现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0568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76625" y="1935679"/>
            <a:ext cx="6096000" cy="20108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10.1  </a:t>
            </a:r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文件概述</a:t>
            </a:r>
            <a:endParaRPr lang="en-US" altLang="zh-CN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endParaRPr lang="en-US" altLang="zh-CN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10.1.1   </a:t>
            </a:r>
            <a:r>
              <a:rPr lang="zh-CN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文件分类</a:t>
            </a:r>
            <a:endParaRPr lang="zh-CN" altLang="en-US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636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什么是文件？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19151" y="1585436"/>
            <a:ext cx="90297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所谓“文件”是指一组相关数据的有序集合。这个数据集有一个名称，叫做文件名。实际上在前面的各章中我们已经多次使用了文件，例如源程序文件、目标文件、可执行文件、库文件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(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头文件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等。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文件通常是驻留在外部介质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如磁盘等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上的，在使用时才调入内存中来。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543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什么是文件？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862" y="2021680"/>
            <a:ext cx="7474704" cy="391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32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64871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文件分类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7729" y="1703904"/>
            <a:ext cx="935589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从用户的角度看，文件可分为普通文件和设备文件两种。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普通文件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是指驻留在磁盘或其它外部介质上的一个有序数据集，可以是源文件、目标文件、可执行程序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设备文件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是指与主机相联的各种外部设备，如显示器、打印机、键盘等。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678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64871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文件分类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7729" y="1494354"/>
            <a:ext cx="90987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从文件编码的方式来看，文件可分为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ASCII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码文件和二进制码文件两种。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ASCII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也称为文本文件，这种文件在磁盘中存放时每个字符对应一个字节，用于存放对应的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ASCII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码。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可读。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 descr="http://img.cnzz.cn/image/?file=201302/2013022311231361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614" y="4356767"/>
            <a:ext cx="7600951" cy="167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0353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64871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文件分类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7729" y="1494354"/>
            <a:ext cx="90987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二进制文件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是按二进制的编码方式来存放文件的。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不可读。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例如， 数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5678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的存储形式为：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   00010110  00101110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257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64871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文件分类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6303" y="2084904"/>
            <a:ext cx="951782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从文件的逻辑结构看，文件可分为流式文件和记录文件。</a:t>
            </a:r>
          </a:p>
          <a:p>
            <a:pPr>
              <a:lnSpc>
                <a:spcPct val="150000"/>
              </a:lnSpc>
            </a:pPr>
            <a:r>
              <a:rPr lang="zh-CN" altLang="en-US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流式文件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：由一个个字符（字节）数据顺序组成，如视频流 </a:t>
            </a:r>
            <a:b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r>
              <a:rPr lang="zh-CN" altLang="en-US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记录文件：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有具有一定结构的记录组成，如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word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文件，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pdf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本章讨论流式文件的打开、关闭、读、写、定位等各种操作</a:t>
            </a:r>
            <a:r>
              <a:rPr lang="zh-CN" altLang="zh-CN" sz="28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654304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162300" y="1964254"/>
            <a:ext cx="6096000" cy="20108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10.1</a:t>
            </a:r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文件概述</a:t>
            </a:r>
            <a:endParaRPr lang="en-US" altLang="zh-CN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endParaRPr lang="en-US" altLang="zh-CN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10.1.2    </a:t>
            </a:r>
            <a:r>
              <a:rPr lang="zh-CN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文件指针</a:t>
            </a:r>
            <a:endParaRPr lang="zh-CN" altLang="en-US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1366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文件指针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19151" y="1585436"/>
            <a:ext cx="90297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语言中用一个指针变量指向一个文件，这个指针称为文件指针。通过文件指针就可对它所指的文件进行各种操作。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定义说明文件指针的一般形式为：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   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FILE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*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指针变量标识符；</a:t>
            </a:r>
          </a:p>
        </p:txBody>
      </p:sp>
    </p:spTree>
    <p:extLst>
      <p:ext uri="{BB962C8B-B14F-4D97-AF65-F5344CB8AC3E}">
        <p14:creationId xmlns:p14="http://schemas.microsoft.com/office/powerpoint/2010/main" val="1594148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文件指针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31102" y="1704112"/>
            <a:ext cx="850582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其中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FILE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应为大写，它实际上是由系统定义的一个结构，该结构中含有文件名、文件状态和文件当前位置等信息。在编写源程序时不必关心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FILE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结构的细节。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例如：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FILE *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称为指向一个文件的指针。</a:t>
            </a:r>
          </a:p>
        </p:txBody>
      </p:sp>
    </p:spTree>
    <p:extLst>
      <p:ext uri="{BB962C8B-B14F-4D97-AF65-F5344CB8AC3E}">
        <p14:creationId xmlns:p14="http://schemas.microsoft.com/office/powerpoint/2010/main" val="4245433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371725" y="2183329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10.2  </a:t>
            </a:r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文件的打开和关闭</a:t>
            </a:r>
            <a:endParaRPr lang="en-US" altLang="zh-CN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8570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45402" y="1589812"/>
            <a:ext cx="862247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所谓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打开文件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，实际上是建立文件的各种有关信息，并使文件指针指向该文件，以便进行其它操作。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关闭文件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则断开指针与文件之间的联系，也就禁止再对该文件进行操作。</a:t>
            </a:r>
          </a:p>
        </p:txBody>
      </p:sp>
    </p:spTree>
    <p:extLst>
      <p:ext uri="{BB962C8B-B14F-4D97-AF65-F5344CB8AC3E}">
        <p14:creationId xmlns:p14="http://schemas.microsoft.com/office/powerpoint/2010/main" val="458890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45929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文件的打开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en-US" altLang="zh-CN" sz="32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fopen</a:t>
            </a:r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函数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19151" y="1585436"/>
            <a:ext cx="90297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fopen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用来打开一个文件，其调用形式为：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文件指针名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=</a:t>
            </a: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fopen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文件名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使用文件方式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800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其中，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“文件指针名”必须是被说明为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FILE 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类型的指针变量；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“文件名”是被打开文件的文件名，是字符串常量或字符串数组；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“使用文件方式”是指文件的类型和操作要求。</a:t>
            </a:r>
          </a:p>
        </p:txBody>
      </p:sp>
    </p:spTree>
    <p:extLst>
      <p:ext uri="{BB962C8B-B14F-4D97-AF65-F5344CB8AC3E}">
        <p14:creationId xmlns:p14="http://schemas.microsoft.com/office/powerpoint/2010/main" val="446245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45929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文件的打开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en-US" altLang="zh-CN" sz="32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fopen</a:t>
            </a:r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函数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2" y="1589812"/>
            <a:ext cx="967022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例如：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  1. FILE *fp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fp=(“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file_a”,“r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”);//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当前目录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打开文件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file_a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，只“读”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  2. FILE *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fphzk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fphzk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=(“c:\\hzk16”,“rb”);//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二进制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只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读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两个反斜线“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\\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”中的第一个表示转义字符，第二个表示根目录。</a:t>
            </a:r>
          </a:p>
        </p:txBody>
      </p:sp>
    </p:spTree>
    <p:extLst>
      <p:ext uri="{BB962C8B-B14F-4D97-AF65-F5344CB8AC3E}">
        <p14:creationId xmlns:p14="http://schemas.microsoft.com/office/powerpoint/2010/main" val="1912795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文件使用方式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057274" y="1533528"/>
          <a:ext cx="8201026" cy="45624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4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6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文件使用方式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意</a:t>
                      </a:r>
                      <a:r>
                        <a:rPr lang="en-US" alt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义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</a:t>
                      </a:r>
                      <a:r>
                        <a:rPr lang="en-US" sz="2000" kern="100" dirty="0" err="1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rt</a:t>
                      </a: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只读打开一个文本文件，只允许读数据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</a:t>
                      </a:r>
                      <a:r>
                        <a:rPr lang="en-US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wt</a:t>
                      </a: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只写打开或建立一个文本文件，只允许写数据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</a:t>
                      </a:r>
                      <a:r>
                        <a:rPr lang="en-US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at</a:t>
                      </a: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追加打开一个文本文件，并在文件末尾写数据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</a:t>
                      </a:r>
                      <a:r>
                        <a:rPr lang="en-US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rb</a:t>
                      </a: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只读打开一个二进制文件，只允许读数据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</a:t>
                      </a:r>
                      <a:r>
                        <a:rPr lang="en-US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wb</a:t>
                      </a: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只写打开或建立一个二进制文件，只允许写数据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</a:t>
                      </a:r>
                      <a:r>
                        <a:rPr lang="en-US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ab</a:t>
                      </a: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追加打开一个二进制文件，并在文件末尾写数据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</a:t>
                      </a:r>
                      <a:r>
                        <a:rPr lang="en-US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rt+</a:t>
                      </a: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读写打开一个文本文件，允许读和写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</a:t>
                      </a:r>
                      <a:r>
                        <a:rPr lang="en-US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wt+</a:t>
                      </a: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读写打开或建立一个文本文件，允许读写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</a:t>
                      </a:r>
                      <a:r>
                        <a:rPr lang="en-US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at+</a:t>
                      </a: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读写打开一个文本文件，允许读，或在文件末追加数据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</a:t>
                      </a:r>
                      <a:r>
                        <a:rPr lang="en-US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rb+</a:t>
                      </a: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读写打开一个二进制文件，允许读和写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</a:t>
                      </a:r>
                      <a:r>
                        <a:rPr lang="en-US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wb+</a:t>
                      </a: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读写打开或建立一个二进制文件，允许读和写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“</a:t>
                      </a:r>
                      <a:r>
                        <a:rPr lang="en-US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ab+</a:t>
                      </a:r>
                      <a:r>
                        <a:rPr lang="zh-CN" sz="2000" kern="10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”</a:t>
                      </a:r>
                      <a:endParaRPr lang="zh-CN" sz="2000" kern="10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读写打开一个二进制文件，允许读，或在文件末追加数据</a:t>
                      </a:r>
                      <a:endParaRPr lang="zh-CN" sz="2000" kern="10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947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15376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说明：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12027" y="1485037"/>
            <a:ext cx="8946323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文件使用方式由</a:t>
            </a:r>
            <a:r>
              <a:rPr lang="en-US" altLang="zh-CN" sz="2800" b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r,w,a,t,b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,+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六个字符拼成，各字符的含义是：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    r(read):         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读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    w(write):       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写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    a(append):    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追加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    t(text):          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文本文件，可省略不写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    b(</a:t>
            </a:r>
            <a:r>
              <a:rPr lang="en-US" altLang="zh-CN" sz="2800" b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banary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):     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二进制文件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+:                   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读和写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978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15376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说明：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12027" y="1485037"/>
            <a:ext cx="8946323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(2)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凡用“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”打开一个文件时，该文件必须已经存在，且只能从该文件读出。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(3)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用“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w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”打开的文件只能向该文件写入。若打开的文件不存在，则以指定的文件名建立该文件，若打开的文件已经存在，则将该文件删去，重建一个新文件。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(4)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若要向一个已存在的文件追加新的信息，只能用“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”方式打开文件。但此时该文件必须是存在的，否则将会出错。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5055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4410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打开文件常用以下方法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2" y="1589812"/>
            <a:ext cx="9670223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方式一</a:t>
            </a:r>
            <a:endParaRPr lang="en-US" altLang="zh-CN" sz="2800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if((fp=</a:t>
            </a:r>
            <a:r>
              <a:rPr lang="en-US" altLang="zh-CN" sz="2800" b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fopen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("</a:t>
            </a:r>
            <a:r>
              <a:rPr lang="en-US" altLang="zh-CN" sz="2800" b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file","r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"))==NULL)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{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altLang="zh-CN" sz="2800" b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printf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("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不能打开该文件。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\n");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	exit(0);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1818892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4410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打开文件常用以下方法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2" y="1589812"/>
            <a:ext cx="9670223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方式二</a:t>
            </a:r>
            <a:endParaRPr lang="en-US" altLang="zh-CN" sz="2800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/>
              <a:t>    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if((fp=</a:t>
            </a:r>
            <a:r>
              <a:rPr lang="en-US" altLang="zh-CN" sz="2800" b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fopen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("c:\\hzk16","rb")==NULL)</a:t>
            </a:r>
            <a:endParaRPr lang="zh-CN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     {</a:t>
            </a:r>
            <a:endParaRPr lang="zh-CN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       </a:t>
            </a:r>
            <a:r>
              <a:rPr lang="en-US" altLang="zh-CN" sz="2800" b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printf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(" error on open c:\\hzk16 file!");</a:t>
            </a:r>
            <a:endParaRPr lang="zh-CN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       </a:t>
            </a:r>
            <a:r>
              <a:rPr lang="en-US" altLang="zh-CN" sz="2800" b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getch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();</a:t>
            </a:r>
            <a:endParaRPr lang="zh-CN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       exit(1);</a:t>
            </a:r>
            <a:endParaRPr lang="zh-CN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}</a:t>
            </a:r>
          </a:p>
        </p:txBody>
      </p:sp>
    </p:spTree>
    <p:extLst>
      <p:ext uri="{BB962C8B-B14F-4D97-AF65-F5344CB8AC3E}">
        <p14:creationId xmlns:p14="http://schemas.microsoft.com/office/powerpoint/2010/main" val="2692448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675" y="464908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51203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文件关闭函数 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en-US" altLang="zh-CN" sz="32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fclose</a:t>
            </a:r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函数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2" y="1589812"/>
            <a:ext cx="967022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文件使用完毕，用关闭文件函数把文件关闭，以避免文件的数据丢失等错误。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fclose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函数调用的一般形式是：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fclose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文件指针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例如：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fclose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(fp);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正常关闭时，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fclose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返回值为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。返回非零表示有错误发生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169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162300" y="1964254"/>
            <a:ext cx="6096000" cy="18261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10.3  </a:t>
            </a:r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文件的读写数</a:t>
            </a:r>
            <a:endParaRPr lang="en-US" altLang="zh-CN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endParaRPr lang="en-US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10.3.1  </a:t>
            </a:r>
            <a:r>
              <a:rPr lang="zh-CN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字符读写函</a:t>
            </a:r>
            <a:endParaRPr lang="en-US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638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32941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读字符函数</a:t>
            </a:r>
            <a:r>
              <a:rPr lang="en-US" altLang="zh-CN" sz="32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fgetc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19151" y="1585436"/>
            <a:ext cx="90297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fgetc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函数的功能是从指定的文件中读一个字符，函数调用的形式为：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字符变量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=</a:t>
            </a: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fgetc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文件指针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 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例如：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ch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=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fgetc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(fp);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其意义是从打开的文件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中读取一个字符并送入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ch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中。</a:t>
            </a:r>
          </a:p>
        </p:txBody>
      </p:sp>
    </p:spTree>
    <p:extLst>
      <p:ext uri="{BB962C8B-B14F-4D97-AF65-F5344CB8AC3E}">
        <p14:creationId xmlns:p14="http://schemas.microsoft.com/office/powerpoint/2010/main" val="2572589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61666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fgetc</a:t>
            </a:r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函数的使用有以下几点说明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2" y="1589812"/>
            <a:ext cx="96702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(1)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读取的文件必须是以读或读写方式打开的。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(2) 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读取字符的结果可以不赋值，但读出的字符不能保存。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(3)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在文件内部有一个位置指针。用来指向文件的当前读写字节。在文件打开时，该指针总是指向文件的第一个字节。使用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fgetc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函数后，该位置指针将向后移动一个字节。因此可连续多次使用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fgetc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函数，读取多个字符。</a:t>
            </a:r>
          </a:p>
          <a:p>
            <a:endParaRPr lang="zh-CN" altLang="zh-CN" sz="2800" dirty="0"/>
          </a:p>
        </p:txBody>
      </p:sp>
    </p:spTree>
    <p:extLst>
      <p:ext uri="{BB962C8B-B14F-4D97-AF65-F5344CB8AC3E}">
        <p14:creationId xmlns:p14="http://schemas.microsoft.com/office/powerpoint/2010/main" val="3108924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61666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fgetc</a:t>
            </a:r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函数的使用有以下几点说明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2" y="1589812"/>
            <a:ext cx="9670223" cy="3247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文件指针和文件内部的位置指针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文件指针是指向整个文件的，须在程序中定义说明，只要不重新赋值，文件指针的值是不变的。文件内部的位置指针用以指示文件内部的当前读写位置，每读写一次，该指针均向后移动，它不需在程序中定义说明，而是由系统自动设置的。</a:t>
            </a:r>
            <a:endParaRPr lang="zh-CN" altLang="zh-CN" sz="2800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212850" y="5244041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I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l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v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p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g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i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g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!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9" name="直接箭头连接符 8"/>
          <p:cNvCxnSpPr/>
          <p:nvPr/>
        </p:nvCxnSpPr>
        <p:spPr>
          <a:xfrm>
            <a:off x="1371600" y="4889997"/>
            <a:ext cx="0" cy="35404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371600" y="4689942"/>
            <a:ext cx="399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fp</a:t>
            </a:r>
            <a:endParaRPr lang="zh-CN" altLang="en-US" sz="2000" b="1" dirty="0">
              <a:solidFill>
                <a:srgbClr val="C00000"/>
              </a:solidFill>
              <a:latin typeface="Microsoft Sans Serif" panose="020B0604020202020204" pitchFamily="34" charset="0"/>
              <a:ea typeface="Microsoft JhengHei UI Light" panose="020B0304030504040204" pitchFamily="34" charset="-120"/>
              <a:cs typeface="Microsoft Sans Serif" panose="020B0604020202020204" pitchFamily="34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 flipV="1">
            <a:off x="1352550" y="5614881"/>
            <a:ext cx="9525" cy="32120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07984" y="5968925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fgetc</a:t>
            </a:r>
            <a:r>
              <a:rPr lang="en-US" altLang="zh-CN" sz="20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(fp)</a:t>
            </a:r>
            <a:endParaRPr lang="zh-CN" altLang="en-US" sz="2000" b="1" dirty="0">
              <a:solidFill>
                <a:srgbClr val="C00000"/>
              </a:solidFill>
              <a:latin typeface="Microsoft Sans Serif" panose="020B0604020202020204" pitchFamily="34" charset="0"/>
              <a:ea typeface="Microsoft JhengHei UI Light" panose="020B0304030504040204" pitchFamily="34" charset="-12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336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实例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2" y="1589812"/>
            <a:ext cx="9670223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【例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10.1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】读入文件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d:\\cproj\\myfile.txt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，在屏幕上输出。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296988" y="2941638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I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l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v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p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g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i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g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!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7" name="直接箭头连接符 6"/>
          <p:cNvCxnSpPr/>
          <p:nvPr/>
        </p:nvCxnSpPr>
        <p:spPr>
          <a:xfrm>
            <a:off x="1466850" y="2575422"/>
            <a:ext cx="0" cy="35404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466850" y="2375367"/>
            <a:ext cx="399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fp</a:t>
            </a:r>
            <a:endParaRPr lang="zh-CN" altLang="en-US" sz="2000" b="1" dirty="0">
              <a:solidFill>
                <a:srgbClr val="C00000"/>
              </a:solidFill>
              <a:latin typeface="Microsoft Sans Serif" panose="020B0604020202020204" pitchFamily="34" charset="0"/>
              <a:ea typeface="Microsoft JhengHei UI Light" panose="020B0304030504040204" pitchFamily="34" charset="-120"/>
              <a:cs typeface="Microsoft Sans Serif" panose="020B0604020202020204" pitchFamily="34" charset="0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1447800" y="3300306"/>
            <a:ext cx="9525" cy="32120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903234" y="3654350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fgetc</a:t>
            </a:r>
            <a:r>
              <a:rPr lang="en-US" altLang="zh-CN" sz="20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(fp)</a:t>
            </a:r>
            <a:endParaRPr lang="zh-CN" altLang="en-US" sz="2000" b="1" dirty="0">
              <a:solidFill>
                <a:srgbClr val="C00000"/>
              </a:solidFill>
              <a:latin typeface="Microsoft Sans Serif" panose="020B0604020202020204" pitchFamily="34" charset="0"/>
              <a:ea typeface="Microsoft JhengHei UI Light" panose="020B0304030504040204" pitchFamily="34" charset="-12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977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34447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写字符函数</a:t>
            </a:r>
            <a:r>
              <a:rPr lang="en-US" altLang="zh-CN" sz="32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fputc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2" y="1589812"/>
            <a:ext cx="9670223" cy="325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fputc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函数的功能是把一个字符写入指定的文件中，函数调用的形式为：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	</a:t>
            </a: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fputc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字符量，文件指针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其中，待写入的字符量可以是字符常量或变量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例如：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fputc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('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a',fp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其意义是把字符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写入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所指向的文件中。</a:t>
            </a:r>
          </a:p>
        </p:txBody>
      </p:sp>
    </p:spTree>
    <p:extLst>
      <p:ext uri="{BB962C8B-B14F-4D97-AF65-F5344CB8AC3E}">
        <p14:creationId xmlns:p14="http://schemas.microsoft.com/office/powerpoint/2010/main" val="74588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61955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fputc</a:t>
            </a:r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函数的使用有以下几点说明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2" y="1589812"/>
            <a:ext cx="967022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）被写入的文件可以用写、读写，追加方式打开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用写或读写方式打开一个已存在的文件时将清除原有的文件内容，写入字符从文件首开始。如需保留原有文件内容，必须以追加方式打开文件。被写入的文件若不存在，则创建该文件。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）每写入一个字符，文件内部位置指针向后移动一个字节。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fputc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函数有一个返回值，如写入成功则返回写入的字符，否则返回一个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EOF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。可用此来判断写入是否成功。</a:t>
            </a:r>
          </a:p>
        </p:txBody>
      </p:sp>
    </p:spTree>
    <p:extLst>
      <p:ext uri="{BB962C8B-B14F-4D97-AF65-F5344CB8AC3E}">
        <p14:creationId xmlns:p14="http://schemas.microsoft.com/office/powerpoint/2010/main" val="1943041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025" y="5125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实例</a:t>
            </a:r>
          </a:p>
        </p:txBody>
      </p:sp>
      <p:sp>
        <p:nvSpPr>
          <p:cNvPr id="6" name="矩形 5"/>
          <p:cNvSpPr/>
          <p:nvPr/>
        </p:nvSpPr>
        <p:spPr>
          <a:xfrm>
            <a:off x="683452" y="1589812"/>
            <a:ext cx="96702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【例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10.2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】从键盘输入一行字符，写入一个文件，再把该文件内容读出显示在屏幕上。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【例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10.3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】把命令行参数中的前一个文件名标识的文件，复制到后一个文件名标识的文件中，如命令行中只有一个文件名则把该文件写到标准输出文件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显示器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中。</a:t>
            </a:r>
          </a:p>
        </p:txBody>
      </p:sp>
    </p:spTree>
    <p:extLst>
      <p:ext uri="{BB962C8B-B14F-4D97-AF65-F5344CB8AC3E}">
        <p14:creationId xmlns:p14="http://schemas.microsoft.com/office/powerpoint/2010/main" val="40480851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162300" y="1964254"/>
            <a:ext cx="6096000" cy="18261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10.3  </a:t>
            </a:r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文件的读写数</a:t>
            </a:r>
            <a:endParaRPr lang="en-US" altLang="zh-CN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endParaRPr lang="en-US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10.3.2  </a:t>
            </a:r>
            <a:r>
              <a:rPr lang="zh-CN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字符串读写函数</a:t>
            </a:r>
            <a:endParaRPr lang="en-US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66788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36968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读字符串函数</a:t>
            </a:r>
            <a:r>
              <a:rPr lang="en-US" altLang="zh-CN" sz="32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fgets</a:t>
            </a:r>
            <a:endParaRPr lang="zh-CN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19151" y="1585436"/>
            <a:ext cx="90297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功能是从指定的文件中读一个字符串到字符数组中，函数调用的形式为：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fgets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字符数组名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,n,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文件指针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800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其中的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是一个正整数。从文件中读出不超过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n-1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个字符。最后加上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一个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串结束标志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'\0'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例如：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		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fgets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str,n,fp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从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所指的文件中读出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n-1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个字符送入字符数组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str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中。</a:t>
            </a:r>
          </a:p>
        </p:txBody>
      </p:sp>
    </p:spTree>
    <p:extLst>
      <p:ext uri="{BB962C8B-B14F-4D97-AF65-F5344CB8AC3E}">
        <p14:creationId xmlns:p14="http://schemas.microsoft.com/office/powerpoint/2010/main" val="693282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实例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2" y="1589812"/>
            <a:ext cx="96702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【例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10.4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】从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myfile.txt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文件中读入一个含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个字符的字符串。</a:t>
            </a:r>
          </a:p>
        </p:txBody>
      </p:sp>
      <p:sp>
        <p:nvSpPr>
          <p:cNvPr id="5" name="矩形 4"/>
          <p:cNvSpPr/>
          <p:nvPr/>
        </p:nvSpPr>
        <p:spPr>
          <a:xfrm>
            <a:off x="438149" y="2828836"/>
            <a:ext cx="991552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</a:t>
            </a: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fgets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函数有两点说明：</a:t>
            </a: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）在读出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n-1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个字符之前，如遇到了换行符或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EOF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，则读出结束。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fgets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函数也有返回值，其返回值是字符数组的首地址。</a:t>
            </a:r>
            <a:endParaRPr lang="zh-CN" altLang="en-US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240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37257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写字符串函数</a:t>
            </a:r>
            <a:r>
              <a:rPr lang="en-US" altLang="zh-CN" sz="32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fputs</a:t>
            </a:r>
            <a:endParaRPr lang="zh-CN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19151" y="1585436"/>
            <a:ext cx="90297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fputs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函数的功能是向指定的文件写入一个字符串，其调用形式为：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  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fputs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字符串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文件指针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800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其中字符串可以是字符串常量，也可以是字符数组名，或指针变量，例如：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fputs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abcd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其意义是把字符串“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abcd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”写入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所指的文件之中。</a:t>
            </a:r>
          </a:p>
        </p:txBody>
      </p:sp>
    </p:spTree>
    <p:extLst>
      <p:ext uri="{BB962C8B-B14F-4D97-AF65-F5344CB8AC3E}">
        <p14:creationId xmlns:p14="http://schemas.microsoft.com/office/powerpoint/2010/main" val="21666797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实例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2" y="1589812"/>
            <a:ext cx="96702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【例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10.5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】在例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13.2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中建立的文件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string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中追加一个字符串。</a:t>
            </a:r>
          </a:p>
        </p:txBody>
      </p:sp>
    </p:spTree>
    <p:extLst>
      <p:ext uri="{BB962C8B-B14F-4D97-AF65-F5344CB8AC3E}">
        <p14:creationId xmlns:p14="http://schemas.microsoft.com/office/powerpoint/2010/main" val="16135344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162300" y="1964254"/>
            <a:ext cx="6096000" cy="18261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10.3  </a:t>
            </a:r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文件的读写数</a:t>
            </a:r>
            <a:endParaRPr lang="en-US" altLang="zh-CN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endParaRPr lang="en-US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10.3.3  </a:t>
            </a:r>
            <a:r>
              <a:rPr lang="zh-CN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数据块读写函数</a:t>
            </a:r>
            <a:endParaRPr lang="en-US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0808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85826" y="1556861"/>
            <a:ext cx="90297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语言还提供了用于整块数据的读写函数。可用来读写一组数据，如一个数组元素，一个结构变量的值等。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读数据块函数调用的一般形式为：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		</a:t>
            </a: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fread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buffer,size,count,fp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800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写数据块函数调用的一般形式为：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		</a:t>
            </a: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fwrite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buffer,size,count,fp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800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33601" y="586859"/>
            <a:ext cx="30572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数据块读写函数</a:t>
            </a:r>
          </a:p>
        </p:txBody>
      </p:sp>
    </p:spTree>
    <p:extLst>
      <p:ext uri="{BB962C8B-B14F-4D97-AF65-F5344CB8AC3E}">
        <p14:creationId xmlns:p14="http://schemas.microsoft.com/office/powerpoint/2010/main" val="2004020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7946" y="1361986"/>
            <a:ext cx="92868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其中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:buffer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是一个指针，在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fread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函数中，它表示存放输入数据的首地址。在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fwrite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函数中，它表示存放输出数据的首地址。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size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表示数据块的字节数。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count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表示要读写的数据块块数。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表示文件指针。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例如：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		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fread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(fa,4,5,fp);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其意义是从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所指的文件中，每次读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个字节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一个实数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送入实数组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fa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中，连续读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次，即读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个实数到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fa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中。</a:t>
            </a:r>
          </a:p>
        </p:txBody>
      </p:sp>
      <p:sp>
        <p:nvSpPr>
          <p:cNvPr id="7" name="矩形 6"/>
          <p:cNvSpPr/>
          <p:nvPr/>
        </p:nvSpPr>
        <p:spPr>
          <a:xfrm>
            <a:off x="1033601" y="586859"/>
            <a:ext cx="30572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数据块读写函数</a:t>
            </a:r>
          </a:p>
        </p:txBody>
      </p:sp>
    </p:spTree>
    <p:extLst>
      <p:ext uri="{BB962C8B-B14F-4D97-AF65-F5344CB8AC3E}">
        <p14:creationId xmlns:p14="http://schemas.microsoft.com/office/powerpoint/2010/main" val="3780403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实例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1" y="1439480"/>
            <a:ext cx="9670223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【例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10.6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】从键盘输入两个学生数据，写入一个文件中，再读出这两个学生的数据显示在屏幕上。</a:t>
            </a:r>
          </a:p>
        </p:txBody>
      </p:sp>
      <p:sp>
        <p:nvSpPr>
          <p:cNvPr id="2" name="矩形 1"/>
          <p:cNvSpPr/>
          <p:nvPr/>
        </p:nvSpPr>
        <p:spPr>
          <a:xfrm>
            <a:off x="1237075" y="2748364"/>
            <a:ext cx="85629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struct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stu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{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 char name[10];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int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num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int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age;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 char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addr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[15];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}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boya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[2],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boyb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[2],*pp,*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qq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3257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162300" y="1964254"/>
            <a:ext cx="6096000" cy="18261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10.3  </a:t>
            </a:r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文件的读写数</a:t>
            </a:r>
            <a:endParaRPr lang="en-US" altLang="zh-CN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endParaRPr lang="en-US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10.3.4  </a:t>
            </a:r>
            <a:r>
              <a:rPr lang="zh-CN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格式化读写函数</a:t>
            </a:r>
            <a:endParaRPr lang="zh-CN" altLang="en-US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63416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85826" y="1556861"/>
            <a:ext cx="90297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fscanf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函数，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fprintf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函数与前面使用的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scanf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printf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函数的功能相似，都是格式化读写函数。两者的区别在于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fscanf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函数和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fprintf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函数的读写对象不是键盘和显示器，而是磁盘文件。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这两个函数的调用格式为：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fscanf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文件指针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格式字符串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输入表列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800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fprintf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文件指针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格式字符串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输出表列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800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lang="zh-CN" altLang="zh-CN" sz="2800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33601" y="586859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格式化读写函数</a:t>
            </a:r>
          </a:p>
        </p:txBody>
      </p:sp>
    </p:spTree>
    <p:extLst>
      <p:ext uri="{BB962C8B-B14F-4D97-AF65-F5344CB8AC3E}">
        <p14:creationId xmlns:p14="http://schemas.microsoft.com/office/powerpoint/2010/main" val="11539803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7946" y="1361986"/>
            <a:ext cx="92868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例如：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   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fscanf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,"%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d%s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",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i,s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fprintf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,"%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d%c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",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j,ch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33601" y="586859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格式化读写函数</a:t>
            </a:r>
          </a:p>
        </p:txBody>
      </p:sp>
    </p:spTree>
    <p:extLst>
      <p:ext uri="{BB962C8B-B14F-4D97-AF65-F5344CB8AC3E}">
        <p14:creationId xmlns:p14="http://schemas.microsoft.com/office/powerpoint/2010/main" val="11379752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实例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451" y="1439480"/>
            <a:ext cx="96702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【例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10.7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】用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fscanf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fprintf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函数完成例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10.6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的问题。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400" i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【例</a:t>
            </a:r>
            <a:r>
              <a:rPr lang="en-US" altLang="zh-CN" sz="2400" i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10.6</a:t>
            </a:r>
            <a:r>
              <a:rPr lang="zh-CN" altLang="zh-CN" sz="2400" i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】从键盘输入两个学生数据，写入一个文件中，再读出这两个学生的数据显示在屏幕上</a:t>
            </a:r>
            <a:r>
              <a:rPr lang="zh-CN" altLang="zh-CN" sz="2800" i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4580350" y="2748364"/>
            <a:ext cx="547114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struct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stu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{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 char name[10];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int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num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int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age;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 char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addr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[15];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}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boya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[2],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boyb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[2],*pp,*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qq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9684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371725" y="2183329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10.4  </a:t>
            </a:r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文件的定位</a:t>
            </a:r>
            <a:endParaRPr lang="en-US" altLang="zh-CN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70116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85826" y="1556861"/>
            <a:ext cx="9029700" cy="5186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前面介绍的对文件的读写方式都是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顺序读写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，即读写文件只能从头开始，顺序读写各个数据。但在实际问题中常要求只读写文件中某一指定的部分。为了解决这个问题可移动文件内部的位置指针到需要读写的位置，再进行读写，这种读写称为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随机读写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。实现随机读写的关键是要按要求移动位置指针，这称为文件的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定位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。文件定位移动文件内部位置指针的函数主要有两个，即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rewind 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函数和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fseek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函数。</a:t>
            </a:r>
            <a:endParaRPr lang="zh-CN" altLang="zh-CN" sz="2800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43969" y="586859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文件的定位</a:t>
            </a:r>
          </a:p>
        </p:txBody>
      </p:sp>
    </p:spTree>
    <p:extLst>
      <p:ext uri="{BB962C8B-B14F-4D97-AF65-F5344CB8AC3E}">
        <p14:creationId xmlns:p14="http://schemas.microsoft.com/office/powerpoint/2010/main" val="37608757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43969" y="586859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文件的定位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296988" y="2684463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2512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I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l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v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p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g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i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g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!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9" name="直接箭头连接符 8"/>
          <p:cNvCxnSpPr/>
          <p:nvPr/>
        </p:nvCxnSpPr>
        <p:spPr>
          <a:xfrm>
            <a:off x="1466850" y="2318247"/>
            <a:ext cx="0" cy="35404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466850" y="2118192"/>
            <a:ext cx="399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fp</a:t>
            </a:r>
            <a:endParaRPr lang="zh-CN" altLang="en-US" sz="2000" b="1" dirty="0">
              <a:solidFill>
                <a:srgbClr val="C00000"/>
              </a:solidFill>
              <a:latin typeface="Microsoft Sans Serif" panose="020B0604020202020204" pitchFamily="34" charset="0"/>
              <a:ea typeface="Microsoft JhengHei UI Light" panose="020B0304030504040204" pitchFamily="34" charset="-120"/>
              <a:cs typeface="Microsoft Sans Serif" panose="020B0604020202020204" pitchFamily="34" charset="0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H="1" flipV="1">
            <a:off x="3743325" y="3043131"/>
            <a:ext cx="9525" cy="32120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732034" y="3397175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Rewind()/</a:t>
            </a:r>
            <a:r>
              <a:rPr lang="en-US" altLang="zh-CN" sz="20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fseek</a:t>
            </a:r>
            <a:r>
              <a:rPr lang="en-US" altLang="zh-CN" sz="20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</a:t>
            </a:r>
            <a:endParaRPr lang="zh-CN" altLang="en-US" sz="2000" b="1" dirty="0">
              <a:solidFill>
                <a:srgbClr val="C00000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96988" y="4337118"/>
            <a:ext cx="86016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rewind(</a:t>
            </a: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它的功能是把文件内部的位置指针移到文件首</a:t>
            </a:r>
            <a:r>
              <a:rPr lang="zh-CN" altLang="en-US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8868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85826" y="1556861"/>
            <a:ext cx="90297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fseek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函数用来移动文件内部位置指针，其调用形式为：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fseek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文件指针，位移量，起始点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其中：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文件指针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指向被移动的文件。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位移量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表示移动的字节数，要求位移量是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long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型数据，以便在文件长度大于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64KB 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时不会出错。当用常量表示位移量时，要求加后缀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“L”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起始点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表示从何处开始计算位移量，规定的起始点有三种：文件首，当前位置和文件尾</a:t>
            </a:r>
            <a:r>
              <a:rPr lang="zh-CN" altLang="zh-CN" sz="2800" dirty="0"/>
              <a:t>。</a:t>
            </a:r>
            <a:endParaRPr lang="zh-CN" altLang="zh-CN" sz="2800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43969" y="586859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文件的定位</a:t>
            </a:r>
          </a:p>
        </p:txBody>
      </p:sp>
    </p:spTree>
    <p:extLst>
      <p:ext uri="{BB962C8B-B14F-4D97-AF65-F5344CB8AC3E}">
        <p14:creationId xmlns:p14="http://schemas.microsoft.com/office/powerpoint/2010/main" val="15653075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85826" y="1556861"/>
            <a:ext cx="90297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起始点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表示符号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数字表示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───────────────────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文件首 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SEEK—SET   0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当前位置 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SEEK—CUR  1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文件末尾 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SEEK—END  2</a:t>
            </a: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例如：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fseek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(fp,100L,0);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其意义是把位置指针移到离文件首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100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个字节处。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fseek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函数一般用于二进制文件。</a:t>
            </a:r>
          </a:p>
        </p:txBody>
      </p:sp>
      <p:sp>
        <p:nvSpPr>
          <p:cNvPr id="5" name="矩形 4"/>
          <p:cNvSpPr/>
          <p:nvPr/>
        </p:nvSpPr>
        <p:spPr>
          <a:xfrm>
            <a:off x="1443969" y="586859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文件的定位</a:t>
            </a:r>
          </a:p>
        </p:txBody>
      </p:sp>
    </p:spTree>
    <p:extLst>
      <p:ext uri="{BB962C8B-B14F-4D97-AF65-F5344CB8AC3E}">
        <p14:creationId xmlns:p14="http://schemas.microsoft.com/office/powerpoint/2010/main" val="33718439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20512" y="1535090"/>
            <a:ext cx="9029700" cy="260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</a:t>
            </a:r>
            <a:r>
              <a:rPr lang="zh-CN" altLang="en-US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小提示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在文本文件中由于要进行转换，故往往计算的位置会出现错误。文件的随机读写在移动位置指针之后，即可用前面介绍的任一种读写函数进行读写。由于一般是读写一个数据据块，因此常用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fread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fwrite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函数。</a:t>
            </a:r>
          </a:p>
        </p:txBody>
      </p:sp>
      <p:sp>
        <p:nvSpPr>
          <p:cNvPr id="5" name="矩形 4"/>
          <p:cNvSpPr/>
          <p:nvPr/>
        </p:nvSpPr>
        <p:spPr>
          <a:xfrm>
            <a:off x="1443969" y="586859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文件的定位</a:t>
            </a:r>
          </a:p>
        </p:txBody>
      </p:sp>
    </p:spTree>
    <p:extLst>
      <p:ext uri="{BB962C8B-B14F-4D97-AF65-F5344CB8AC3E}">
        <p14:creationId xmlns:p14="http://schemas.microsoft.com/office/powerpoint/2010/main" val="42323388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31102" y="71538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实例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37880" y="1604964"/>
            <a:ext cx="96702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【例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10.8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】在学生文件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myfile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中读出第二个学生的数据。</a:t>
            </a:r>
          </a:p>
        </p:txBody>
      </p:sp>
      <p:sp>
        <p:nvSpPr>
          <p:cNvPr id="2" name="矩形 1"/>
          <p:cNvSpPr/>
          <p:nvPr/>
        </p:nvSpPr>
        <p:spPr>
          <a:xfrm>
            <a:off x="1750065" y="2408157"/>
            <a:ext cx="547114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struct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stu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{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 char name[10];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int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num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int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age;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  char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addr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[15];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}boy</a:t>
            </a:r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*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qq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zh-CN" altLang="zh-CN" sz="24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4756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648156" y="2413917"/>
            <a:ext cx="73050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marR="121285" indent="266700"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10.5  </a:t>
            </a:r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文件的检错与处理函数</a:t>
            </a:r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02018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3CF4A35A-302D-47B7-9444-1F927238E427}"/>
              </a:ext>
            </a:extLst>
          </p:cNvPr>
          <p:cNvSpPr txBox="1"/>
          <p:nvPr/>
        </p:nvSpPr>
        <p:spPr>
          <a:xfrm>
            <a:off x="805070" y="645481"/>
            <a:ext cx="8967083" cy="5567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41300">
              <a:lnSpc>
                <a:spcPct val="150000"/>
              </a:lnSpc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常用的文件的检错与处理函数为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ferror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函数与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clearerr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</a:t>
            </a:r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     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</a:p>
          <a:p>
            <a:pPr indent="241300">
              <a:lnSpc>
                <a:spcPct val="150000"/>
              </a:lnSpc>
            </a:pPr>
            <a:r>
              <a:rPr lang="en-US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1. </a:t>
            </a:r>
            <a:r>
              <a:rPr lang="en-US" altLang="zh-CN" sz="2400" b="1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ferror</a:t>
            </a:r>
            <a:r>
              <a:rPr lang="zh-CN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</a:t>
            </a:r>
          </a:p>
          <a:p>
            <a:pPr indent="241300">
              <a:lnSpc>
                <a:spcPct val="150000"/>
              </a:lnSpc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ferror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函数是读写文件出错检测函数，其调用格式为：</a:t>
            </a:r>
          </a:p>
          <a:p>
            <a:pPr indent="215900">
              <a:lnSpc>
                <a:spcPct val="150000"/>
              </a:lnSpc>
            </a:pPr>
            <a:r>
              <a:rPr lang="en-US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en-US" altLang="zh-CN" sz="2400" b="1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ferror</a:t>
            </a:r>
            <a:r>
              <a:rPr lang="en-US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文件指针</a:t>
            </a:r>
            <a:r>
              <a:rPr lang="en-US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4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41300">
              <a:lnSpc>
                <a:spcPct val="150000"/>
              </a:lnSpc>
            </a:pPr>
            <a:r>
              <a:rPr lang="en-US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功能：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检查文件在用各种输入和输出函数进行读写时是否出错，如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ferror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返回值为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表示未出错，否则表示有错。</a:t>
            </a:r>
          </a:p>
          <a:p>
            <a:pPr indent="241300">
              <a:lnSpc>
                <a:spcPct val="150000"/>
              </a:lnSpc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对同一个文件每一次调用输入和输出函数，都会产生一个新的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ferror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函数值，因此应当在调用一个输入或输出函数后立即检查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ferror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函数的值，否则信息会丢失。在执行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fopen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函数时，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ferror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函数的初始值自动置为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481872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A05ABC3-5473-41CF-8A60-47FCB9C878AD}"/>
              </a:ext>
            </a:extLst>
          </p:cNvPr>
          <p:cNvSpPr txBox="1"/>
          <p:nvPr/>
        </p:nvSpPr>
        <p:spPr>
          <a:xfrm>
            <a:off x="725556" y="1053597"/>
            <a:ext cx="8998889" cy="4459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41300">
              <a:lnSpc>
                <a:spcPct val="150000"/>
              </a:lnSpc>
            </a:pPr>
            <a:r>
              <a:rPr lang="en-US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2</a:t>
            </a:r>
            <a:r>
              <a:rPr lang="zh-CN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．</a:t>
            </a:r>
            <a:r>
              <a:rPr lang="en-US" altLang="zh-CN" sz="2400" b="1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clearerr</a:t>
            </a:r>
            <a:r>
              <a:rPr lang="zh-CN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</a:t>
            </a:r>
          </a:p>
          <a:p>
            <a:pPr indent="241300">
              <a:lnSpc>
                <a:spcPct val="150000"/>
              </a:lnSpc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clearerr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函数的作用是使文件出错标志和文件结束标志置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，其调用格式为：</a:t>
            </a:r>
          </a:p>
          <a:p>
            <a:pPr indent="215900">
              <a:lnSpc>
                <a:spcPct val="150000"/>
              </a:lnSpc>
            </a:pPr>
            <a:r>
              <a:rPr lang="en-US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en-US" altLang="zh-CN" sz="2400" b="1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clearerr</a:t>
            </a:r>
            <a:r>
              <a:rPr lang="en-US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文件指针</a:t>
            </a:r>
            <a:r>
              <a:rPr lang="en-US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  <a:endParaRPr lang="zh-CN" altLang="zh-CN" sz="24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41300">
              <a:lnSpc>
                <a:spcPct val="150000"/>
              </a:lnSpc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zh-CN" sz="2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功能：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用于清除文件出错标志和文件结束标志，使它们为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值。</a:t>
            </a:r>
          </a:p>
          <a:p>
            <a:pPr indent="241300">
              <a:lnSpc>
                <a:spcPct val="150000"/>
              </a:lnSpc>
            </a:pP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假设在调用一个输入或输出函数时出现错误，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ferror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函数值为一个非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值，应该立即调用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clearerr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，使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ferror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4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fp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的值变成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，以便进行下一次的检测。</a:t>
            </a:r>
          </a:p>
        </p:txBody>
      </p:sp>
    </p:spTree>
    <p:extLst>
      <p:ext uri="{BB962C8B-B14F-4D97-AF65-F5344CB8AC3E}">
        <p14:creationId xmlns:p14="http://schemas.microsoft.com/office/powerpoint/2010/main" val="37372087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BF43B0C-44EF-47D8-84E8-117D5B56791B}"/>
              </a:ext>
            </a:extLst>
          </p:cNvPr>
          <p:cNvSpPr txBox="1"/>
          <p:nvPr/>
        </p:nvSpPr>
        <p:spPr>
          <a:xfrm>
            <a:off x="956145" y="795785"/>
            <a:ext cx="7861851" cy="288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41300" algn="just">
              <a:lnSpc>
                <a:spcPts val="1485"/>
              </a:lnSpc>
            </a:pPr>
            <a:r>
              <a:rPr lang="zh-CN" altLang="zh-CN" sz="1800" kern="200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【例</a:t>
            </a:r>
            <a:r>
              <a:rPr lang="en-US" altLang="zh-CN" sz="1800" kern="200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10.9</a:t>
            </a:r>
            <a:r>
              <a:rPr lang="zh-CN" altLang="zh-CN" sz="1800" kern="200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】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方正兰亭刊黑_GBK"/>
              </a:rPr>
              <a:t>下面是一个使用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方正兰亭刊黑_GBK"/>
              </a:rPr>
              <a:t>ferror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方正兰亭刊黑_GBK"/>
              </a:rPr>
              <a:t>函数和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方正兰亭刊黑_GBK"/>
              </a:rPr>
              <a:t>clearerr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方正兰亭刊黑_GBK"/>
              </a:rPr>
              <a:t>函数的示例。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方正兰亭刊黑_GBK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68AD1D-744E-48FD-A95B-358CE253D573}"/>
              </a:ext>
            </a:extLst>
          </p:cNvPr>
          <p:cNvSpPr txBox="1"/>
          <p:nvPr/>
        </p:nvSpPr>
        <p:spPr>
          <a:xfrm>
            <a:off x="1011804" y="1455860"/>
            <a:ext cx="3798736" cy="49654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#include &lt;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stdio.h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&gt;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#include &lt;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stdlib.h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&gt;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int main()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{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FILE *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fp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int c;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fp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= 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fopen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("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file.txt","r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");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if(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fp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== NULL) {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perror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("Error in opening file");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return(-1);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}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while(1) {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c = 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fgetc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fp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);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if( 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feof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fp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) ) {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   break 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}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printf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("%c", c);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}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C99F874-6E42-48B0-87B4-D0F5CEEE0D9A}"/>
              </a:ext>
            </a:extLst>
          </p:cNvPr>
          <p:cNvSpPr txBox="1"/>
          <p:nvPr/>
        </p:nvSpPr>
        <p:spPr>
          <a:xfrm>
            <a:off x="5165365" y="1455860"/>
            <a:ext cx="4903967" cy="342657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if(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ferror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fp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))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printf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("I/O error reading file.");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else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printf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("\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nEnd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of file reached successfully.");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 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clearerr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fp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); //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清除出错标志和文件结束标志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if(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ferror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fp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))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printf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("\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nError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flag cleared.");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fclose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</a:t>
            </a:r>
            <a:r>
              <a:rPr lang="en-US" altLang="zh-CN" sz="18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fp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);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 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return(0);</a:t>
            </a:r>
            <a:endParaRPr lang="zh-CN" altLang="zh-CN" sz="18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22148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371850" y="2230954"/>
            <a:ext cx="42862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实例分析与实现</a:t>
            </a:r>
            <a:endParaRPr lang="en-US" altLang="zh-CN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51900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65983" y="817325"/>
            <a:ext cx="9144000" cy="260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【例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10.9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编写一个程序实现如下功能：有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个学生，每个学生有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门课的成绩，从键盘输入以上数据（包括学生号、姓名、三门课成绩），计算出平均成绩，将原有数据和计算出的平均分数存放在磁盘文件“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stud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”中。 </a:t>
            </a:r>
          </a:p>
        </p:txBody>
      </p:sp>
    </p:spTree>
    <p:extLst>
      <p:ext uri="{BB962C8B-B14F-4D97-AF65-F5344CB8AC3E}">
        <p14:creationId xmlns:p14="http://schemas.microsoft.com/office/powerpoint/2010/main" val="15603313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65983" y="817325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分析：</a:t>
            </a: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用结构体定义学生成绩数据：学号、姓名、数学、英语、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语言、平均成绩。</a:t>
            </a: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定义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个元素的数组，用于存放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个学生的成绩。</a:t>
            </a: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用循环语句分别输入每个学生的成绩，并计算平均成绩。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4.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用写数据块函数</a:t>
            </a:r>
            <a:r>
              <a:rPr lang="en-US" altLang="zh-CN" sz="28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fwrite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()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，把存放学生成绩信息的数组写入文件“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stud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”中。</a:t>
            </a:r>
            <a:endParaRPr lang="zh-CN" altLang="en-US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329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05543" y="1573964"/>
            <a:ext cx="941614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【小提示】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生成的是二进制文件应该是乱码，文件名要是盘符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+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路径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+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文件名。</a:t>
            </a:r>
            <a:endParaRPr lang="en-US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  <a:spcAft>
                <a:spcPts val="0"/>
              </a:spcAft>
            </a:pPr>
            <a:endParaRPr lang="zh-CN" altLang="zh-CN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【练一练】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如何修改程序，读出输入文件的内容。</a:t>
            </a:r>
            <a:endParaRPr lang="zh-CN" altLang="en-US" sz="2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297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97" y="5313133"/>
            <a:ext cx="1193717" cy="124426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65983" y="817325"/>
            <a:ext cx="9144000" cy="5198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【例</a:t>
            </a: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10.10</a:t>
            </a: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文件加密程序的实现。编写一个简单的文件加密程序，把加密后的文件存在另一个文件中。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分析：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建立两个文件：源文件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sourcefile.txt,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目标文件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targetfile.txt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，在源文件中输入要加密的信息。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打开“源文件”和“目标文件”。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从源文件逐个读出字符，与‘</a:t>
            </a:r>
            <a:r>
              <a:rPr lang="en-US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g</a:t>
            </a:r>
            <a:r>
              <a:rPr lang="zh-CN" altLang="zh-CN" sz="2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’进行异或位运算，再写入目标文件。 </a:t>
            </a:r>
          </a:p>
        </p:txBody>
      </p:sp>
    </p:spTree>
    <p:extLst>
      <p:ext uri="{BB962C8B-B14F-4D97-AF65-F5344CB8AC3E}">
        <p14:creationId xmlns:p14="http://schemas.microsoft.com/office/powerpoint/2010/main" val="15434666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矩形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The chapter is over!</a:t>
            </a:r>
            <a:endParaRPr lang="zh-CN" b="1" dirty="0"/>
          </a:p>
        </p:txBody>
      </p:sp>
    </p:spTree>
    <p:extLst>
      <p:ext uri="{BB962C8B-B14F-4D97-AF65-F5344CB8AC3E}">
        <p14:creationId xmlns:p14="http://schemas.microsoft.com/office/powerpoint/2010/main" val="1223774213"/>
      </p:ext>
    </p:extLst>
  </p:cSld>
  <p:clrMapOvr>
    <a:masterClrMapping/>
  </p:clrMapOvr>
</p:sld>
</file>

<file path=ppt/theme/theme1.xml><?xml version="1.0" encoding="utf-8"?>
<a:theme xmlns:a="http://schemas.openxmlformats.org/drawingml/2006/main" name="平面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7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5BCE6C5-188A-45C3-B1EF-577908E9B964}">
  <we:reference id="wa104380169" version="1.1.0.0" store="zh-CN" storeType="OMEX"/>
  <we:alternateReferences>
    <we:reference id="WA104380169" version="1.1.0.0" store="WA104380169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6836B0F-2395-43B9-BBEF-90A78CA70F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销售策略演示文稿，平面主题（宽屏）</Template>
  <TotalTime>1486</TotalTime>
  <Words>3780</Words>
  <Application>Microsoft Office PowerPoint</Application>
  <PresentationFormat>宽屏</PresentationFormat>
  <Paragraphs>371</Paragraphs>
  <Slides>60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70" baseType="lpstr">
      <vt:lpstr>Microsoft YaHei UI</vt:lpstr>
      <vt:lpstr>楷体</vt:lpstr>
      <vt:lpstr>微软雅黑</vt:lpstr>
      <vt:lpstr>Arial</vt:lpstr>
      <vt:lpstr>Calibri</vt:lpstr>
      <vt:lpstr>Microsoft Sans Serif</vt:lpstr>
      <vt:lpstr>Times New Roman</vt:lpstr>
      <vt:lpstr>Trebuchet MS</vt:lpstr>
      <vt:lpstr>Wingdings 3</vt:lpstr>
      <vt:lpstr>平面</vt:lpstr>
      <vt:lpstr>第10单元  文件</vt:lpstr>
      <vt:lpstr>摘要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The chapter is over!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嘉元实业  &lt;年&gt; 销售提案</dc:title>
  <dc:creator>microsoft</dc:creator>
  <cp:keywords/>
  <cp:lastModifiedBy>chang zhh</cp:lastModifiedBy>
  <cp:revision>63</cp:revision>
  <dcterms:created xsi:type="dcterms:W3CDTF">2016-08-26T01:37:11Z</dcterms:created>
  <dcterms:modified xsi:type="dcterms:W3CDTF">2023-09-19T08:53:54Z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TC034180659991</vt:lpwstr>
  </property>
</Properties>
</file>