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handoutMasterIdLst>
    <p:handoutMasterId r:id="rId144"/>
  </p:handoutMasterIdLst>
  <p:sldIdLst>
    <p:sldId id="318" r:id="rId3"/>
    <p:sldId id="329" r:id="rId4"/>
    <p:sldId id="330" r:id="rId5"/>
    <p:sldId id="316" r:id="rId6"/>
    <p:sldId id="260" r:id="rId7"/>
    <p:sldId id="507" r:id="rId8"/>
    <p:sldId id="418" r:id="rId9"/>
    <p:sldId id="419" r:id="rId10"/>
    <p:sldId id="421" r:id="rId11"/>
    <p:sldId id="422" r:id="rId12"/>
    <p:sldId id="420" r:id="rId13"/>
    <p:sldId id="423" r:id="rId14"/>
    <p:sldId id="424" r:id="rId15"/>
    <p:sldId id="425" r:id="rId16"/>
    <p:sldId id="426" r:id="rId17"/>
    <p:sldId id="427" r:id="rId18"/>
    <p:sldId id="428" r:id="rId19"/>
    <p:sldId id="429" r:id="rId20"/>
    <p:sldId id="430" r:id="rId21"/>
    <p:sldId id="431" r:id="rId22"/>
    <p:sldId id="433" r:id="rId23"/>
    <p:sldId id="432" r:id="rId24"/>
    <p:sldId id="434" r:id="rId25"/>
    <p:sldId id="435" r:id="rId26"/>
    <p:sldId id="436" r:id="rId27"/>
    <p:sldId id="437" r:id="rId28"/>
    <p:sldId id="438" r:id="rId29"/>
    <p:sldId id="439" r:id="rId30"/>
    <p:sldId id="448" r:id="rId31"/>
    <p:sldId id="449" r:id="rId32"/>
    <p:sldId id="440" r:id="rId33"/>
    <p:sldId id="441" r:id="rId34"/>
    <p:sldId id="442" r:id="rId35"/>
    <p:sldId id="443" r:id="rId36"/>
    <p:sldId id="444" r:id="rId37"/>
    <p:sldId id="445" r:id="rId38"/>
    <p:sldId id="446" r:id="rId39"/>
    <p:sldId id="447" r:id="rId40"/>
    <p:sldId id="450" r:id="rId41"/>
    <p:sldId id="451" r:id="rId42"/>
    <p:sldId id="452" r:id="rId43"/>
    <p:sldId id="453" r:id="rId44"/>
    <p:sldId id="454" r:id="rId45"/>
    <p:sldId id="455" r:id="rId46"/>
    <p:sldId id="456" r:id="rId47"/>
    <p:sldId id="461" r:id="rId48"/>
    <p:sldId id="457" r:id="rId49"/>
    <p:sldId id="460" r:id="rId50"/>
    <p:sldId id="463" r:id="rId51"/>
    <p:sldId id="464" r:id="rId52"/>
    <p:sldId id="465" r:id="rId53"/>
    <p:sldId id="466" r:id="rId54"/>
    <p:sldId id="467" r:id="rId55"/>
    <p:sldId id="468" r:id="rId56"/>
    <p:sldId id="469" r:id="rId57"/>
    <p:sldId id="470" r:id="rId58"/>
    <p:sldId id="471" r:id="rId59"/>
    <p:sldId id="472" r:id="rId60"/>
    <p:sldId id="473" r:id="rId61"/>
    <p:sldId id="474" r:id="rId62"/>
    <p:sldId id="479" r:id="rId63"/>
    <p:sldId id="476" r:id="rId64"/>
    <p:sldId id="477" r:id="rId65"/>
    <p:sldId id="478" r:id="rId66"/>
    <p:sldId id="483" r:id="rId67"/>
    <p:sldId id="319" r:id="rId68"/>
    <p:sldId id="320" r:id="rId69"/>
    <p:sldId id="321" r:id="rId70"/>
    <p:sldId id="480" r:id="rId71"/>
    <p:sldId id="322" r:id="rId72"/>
    <p:sldId id="326" r:id="rId73"/>
    <p:sldId id="327" r:id="rId74"/>
    <p:sldId id="328" r:id="rId75"/>
    <p:sldId id="340" r:id="rId76"/>
    <p:sldId id="341" r:id="rId77"/>
    <p:sldId id="482" r:id="rId78"/>
    <p:sldId id="342" r:id="rId79"/>
    <p:sldId id="359" r:id="rId80"/>
    <p:sldId id="369" r:id="rId81"/>
    <p:sldId id="370" r:id="rId82"/>
    <p:sldId id="371" r:id="rId83"/>
    <p:sldId id="372" r:id="rId84"/>
    <p:sldId id="373" r:id="rId85"/>
    <p:sldId id="379" r:id="rId86"/>
    <p:sldId id="380" r:id="rId87"/>
    <p:sldId id="381" r:id="rId88"/>
    <p:sldId id="382" r:id="rId89"/>
    <p:sldId id="383" r:id="rId90"/>
    <p:sldId id="384" r:id="rId91"/>
    <p:sldId id="385" r:id="rId92"/>
    <p:sldId id="386" r:id="rId93"/>
    <p:sldId id="387" r:id="rId94"/>
    <p:sldId id="388" r:id="rId95"/>
    <p:sldId id="389" r:id="rId96"/>
    <p:sldId id="390" r:id="rId97"/>
    <p:sldId id="484" r:id="rId98"/>
    <p:sldId id="485" r:id="rId99"/>
    <p:sldId id="486" r:id="rId100"/>
    <p:sldId id="489" r:id="rId101"/>
    <p:sldId id="487" r:id="rId102"/>
    <p:sldId id="488" r:id="rId103"/>
    <p:sldId id="490" r:id="rId104"/>
    <p:sldId id="492" r:id="rId105"/>
    <p:sldId id="491" r:id="rId106"/>
    <p:sldId id="493" r:id="rId107"/>
    <p:sldId id="494" r:id="rId108"/>
    <p:sldId id="496" r:id="rId109"/>
    <p:sldId id="497" r:id="rId110"/>
    <p:sldId id="498" r:id="rId111"/>
    <p:sldId id="499" r:id="rId112"/>
    <p:sldId id="500" r:id="rId113"/>
    <p:sldId id="501" r:id="rId114"/>
    <p:sldId id="502" r:id="rId115"/>
    <p:sldId id="503" r:id="rId116"/>
    <p:sldId id="504" r:id="rId117"/>
    <p:sldId id="505" r:id="rId118"/>
    <p:sldId id="506" r:id="rId119"/>
    <p:sldId id="391" r:id="rId120"/>
    <p:sldId id="392" r:id="rId121"/>
    <p:sldId id="393" r:id="rId122"/>
    <p:sldId id="394" r:id="rId123"/>
    <p:sldId id="395" r:id="rId124"/>
    <p:sldId id="396" r:id="rId125"/>
    <p:sldId id="397" r:id="rId126"/>
    <p:sldId id="398" r:id="rId127"/>
    <p:sldId id="399" r:id="rId128"/>
    <p:sldId id="400" r:id="rId129"/>
    <p:sldId id="401" r:id="rId130"/>
    <p:sldId id="508" r:id="rId131"/>
    <p:sldId id="402" r:id="rId132"/>
    <p:sldId id="403" r:id="rId133"/>
    <p:sldId id="404" r:id="rId134"/>
    <p:sldId id="405" r:id="rId135"/>
    <p:sldId id="406" r:id="rId136"/>
    <p:sldId id="409" r:id="rId137"/>
    <p:sldId id="410" r:id="rId138"/>
    <p:sldId id="414" r:id="rId139"/>
    <p:sldId id="411" r:id="rId140"/>
    <p:sldId id="413" r:id="rId141"/>
    <p:sldId id="415" r:id="rId142"/>
    <p:sldId id="416" r:id="rId1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26" autoAdjust="0"/>
    <p:restoredTop sz="94660"/>
  </p:normalViewPr>
  <p:slideViewPr>
    <p:cSldViewPr snapToGrid="0">
      <p:cViewPr varScale="1">
        <p:scale>
          <a:sx n="47" d="100"/>
          <a:sy n="47" d="100"/>
        </p:scale>
        <p:origin x="72" y="504"/>
      </p:cViewPr>
      <p:guideLst>
        <p:guide orient="horz" pos="2160"/>
        <p:guide pos="3840"/>
      </p:guideLst>
    </p:cSldViewPr>
  </p:slideViewPr>
  <p:notesTextViewPr>
    <p:cViewPr>
      <p:scale>
        <a:sx n="1" d="1"/>
        <a:sy n="1" d="1"/>
      </p:scale>
      <p:origin x="0" y="0"/>
    </p:cViewPr>
  </p:notesTextViewPr>
  <p:notesViewPr>
    <p:cSldViewPr snapToGrid="0">
      <p:cViewPr varScale="1">
        <p:scale>
          <a:sx n="53" d="100"/>
          <a:sy n="53" d="100"/>
        </p:scale>
        <p:origin x="2654" y="43"/>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79FAB1-8388-4B3E-A2CE-81EE83D74171}" type="datetimeFigureOut">
              <a:rPr lang="zh-CN" altLang="en-US" smtClean="0"/>
              <a:pPr/>
              <a:t>2023/8/26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930D4C-D323-4C2B-BB96-7EE3E690AA25}" type="slidenum">
              <a:rPr lang="zh-CN" altLang="en-US" smtClean="0"/>
              <a:pPr/>
              <a:t>‹#›</a:t>
            </a:fld>
            <a:endParaRPr lang="zh-CN" altLang="en-US"/>
          </a:p>
        </p:txBody>
      </p:sp>
    </p:spTree>
    <p:extLst>
      <p:ext uri="{BB962C8B-B14F-4D97-AF65-F5344CB8AC3E}">
        <p14:creationId xmlns:p14="http://schemas.microsoft.com/office/powerpoint/2010/main" val="9561057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cxnSp>
        <p:nvCxnSpPr>
          <p:cNvPr id="7" name="直线连接线 6"/>
          <p:cNvCxnSpPr/>
          <p:nvPr/>
        </p:nvCxnSpPr>
        <p:spPr>
          <a:xfrm>
            <a:off x="9373453" y="0"/>
            <a:ext cx="1219518"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直线连接线 7"/>
          <p:cNvCxnSpPr/>
          <p:nvPr/>
        </p:nvCxnSpPr>
        <p:spPr>
          <a:xfrm flipV="1">
            <a:off x="7427201" y="3681414"/>
            <a:ext cx="4764799"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 name="任意多边形 8"/>
          <p:cNvSpPr/>
          <p:nvPr/>
        </p:nvSpPr>
        <p:spPr>
          <a:xfrm>
            <a:off x="9188726" y="-8467"/>
            <a:ext cx="3006450" cy="6866467"/>
          </a:xfrm>
          <a:custGeom>
            <a:avLst/>
            <a:gdLst>
              <a:gd name="connsiteX0" fmla="*/ 2023534 w 3005667"/>
              <a:gd name="connsiteY0" fmla="*/ 8467 h 6866467"/>
              <a:gd name="connsiteX1" fmla="*/ 0 w 3005667"/>
              <a:gd name="connsiteY1" fmla="*/ 6866467 h 6866467"/>
              <a:gd name="connsiteX2" fmla="*/ 2997200 w 3005667"/>
              <a:gd name="connsiteY2" fmla="*/ 6858000 h 6866467"/>
              <a:gd name="connsiteX3" fmla="*/ 3005667 w 3005667"/>
              <a:gd name="connsiteY3" fmla="*/ 0 h 6866467"/>
              <a:gd name="connsiteX4" fmla="*/ 2023534 w 3005667"/>
              <a:gd name="connsiteY4" fmla="*/ 8467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667" h="6866467">
                <a:moveTo>
                  <a:pt x="2023534" y="8467"/>
                </a:moveTo>
                <a:lnTo>
                  <a:pt x="0" y="6866467"/>
                </a:lnTo>
                <a:lnTo>
                  <a:pt x="2997200" y="6858000"/>
                </a:lnTo>
                <a:cubicBezTo>
                  <a:pt x="3000022" y="4572000"/>
                  <a:pt x="3002845" y="2286000"/>
                  <a:pt x="3005667" y="0"/>
                </a:cubicBezTo>
                <a:lnTo>
                  <a:pt x="2023534" y="8467"/>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0" name="任意多边形 9"/>
          <p:cNvSpPr/>
          <p:nvPr/>
        </p:nvSpPr>
        <p:spPr>
          <a:xfrm>
            <a:off x="9603701" y="-8467"/>
            <a:ext cx="2591475" cy="6866467"/>
          </a:xfrm>
          <a:custGeom>
            <a:avLst/>
            <a:gdLst>
              <a:gd name="connsiteX0" fmla="*/ 0 w 2590800"/>
              <a:gd name="connsiteY0" fmla="*/ 0 h 6866467"/>
              <a:gd name="connsiteX1" fmla="*/ 1202267 w 2590800"/>
              <a:gd name="connsiteY1" fmla="*/ 6866467 h 6866467"/>
              <a:gd name="connsiteX2" fmla="*/ 2590800 w 2590800"/>
              <a:gd name="connsiteY2" fmla="*/ 6866467 h 6866467"/>
              <a:gd name="connsiteX3" fmla="*/ 2582333 w 2590800"/>
              <a:gd name="connsiteY3" fmla="*/ 0 h 6866467"/>
              <a:gd name="connsiteX4" fmla="*/ 0 w 2590800"/>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866467">
                <a:moveTo>
                  <a:pt x="0" y="0"/>
                </a:moveTo>
                <a:lnTo>
                  <a:pt x="1202267" y="6866467"/>
                </a:lnTo>
                <a:lnTo>
                  <a:pt x="2590800" y="6866467"/>
                </a:lnTo>
                <a:cubicBezTo>
                  <a:pt x="2587978" y="4577645"/>
                  <a:pt x="2585155" y="2288822"/>
                  <a:pt x="2582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1" name="任意多边形 10"/>
          <p:cNvSpPr/>
          <p:nvPr/>
        </p:nvSpPr>
        <p:spPr>
          <a:xfrm>
            <a:off x="8934660" y="3048000"/>
            <a:ext cx="3260516" cy="3810000"/>
          </a:xfrm>
          <a:custGeom>
            <a:avLst/>
            <a:gdLst>
              <a:gd name="connsiteX0" fmla="*/ 0 w 3259667"/>
              <a:gd name="connsiteY0" fmla="*/ 3810000 h 3810000"/>
              <a:gd name="connsiteX1" fmla="*/ 3251200 w 3259667"/>
              <a:gd name="connsiteY1" fmla="*/ 0 h 3810000"/>
              <a:gd name="connsiteX2" fmla="*/ 3259667 w 3259667"/>
              <a:gd name="connsiteY2" fmla="*/ 3810000 h 3810000"/>
              <a:gd name="connsiteX3" fmla="*/ 0 w 3259667"/>
              <a:gd name="connsiteY3" fmla="*/ 3810000 h 3810000"/>
            </a:gdLst>
            <a:ahLst/>
            <a:cxnLst>
              <a:cxn ang="0">
                <a:pos x="connsiteX0" y="connsiteY0"/>
              </a:cxn>
              <a:cxn ang="0">
                <a:pos x="connsiteX1" y="connsiteY1"/>
              </a:cxn>
              <a:cxn ang="0">
                <a:pos x="connsiteX2" y="connsiteY2"/>
              </a:cxn>
              <a:cxn ang="0">
                <a:pos x="connsiteX3" y="connsiteY3"/>
              </a:cxn>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2" name="任意多边形 11"/>
          <p:cNvSpPr/>
          <p:nvPr/>
        </p:nvSpPr>
        <p:spPr>
          <a:xfrm>
            <a:off x="9341166" y="-8467"/>
            <a:ext cx="2854010" cy="6866467"/>
          </a:xfrm>
          <a:custGeom>
            <a:avLst/>
            <a:gdLst>
              <a:gd name="connsiteX0" fmla="*/ 0 w 2853267"/>
              <a:gd name="connsiteY0" fmla="*/ 0 h 6866467"/>
              <a:gd name="connsiteX1" fmla="*/ 2472267 w 2853267"/>
              <a:gd name="connsiteY1" fmla="*/ 6866467 h 6866467"/>
              <a:gd name="connsiteX2" fmla="*/ 2853267 w 2853267"/>
              <a:gd name="connsiteY2" fmla="*/ 6858000 h 6866467"/>
              <a:gd name="connsiteX3" fmla="*/ 2853267 w 2853267"/>
              <a:gd name="connsiteY3" fmla="*/ 0 h 6866467"/>
              <a:gd name="connsiteX4" fmla="*/ 0 w 2853267"/>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3" name="任意多边形 12"/>
          <p:cNvSpPr/>
          <p:nvPr/>
        </p:nvSpPr>
        <p:spPr>
          <a:xfrm>
            <a:off x="10907908" y="-8467"/>
            <a:ext cx="1287268" cy="6866467"/>
          </a:xfrm>
          <a:custGeom>
            <a:avLst/>
            <a:gdLst>
              <a:gd name="connsiteX0" fmla="*/ 1016000 w 1286933"/>
              <a:gd name="connsiteY0" fmla="*/ 0 h 6866467"/>
              <a:gd name="connsiteX1" fmla="*/ 0 w 1286933"/>
              <a:gd name="connsiteY1" fmla="*/ 6866467 h 6866467"/>
              <a:gd name="connsiteX2" fmla="*/ 1286933 w 1286933"/>
              <a:gd name="connsiteY2" fmla="*/ 6866467 h 6866467"/>
              <a:gd name="connsiteX3" fmla="*/ 1278466 w 1286933"/>
              <a:gd name="connsiteY3" fmla="*/ 0 h 6866467"/>
              <a:gd name="connsiteX4" fmla="*/ 1016000 w 1286933"/>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4" name="任意多边形 13"/>
          <p:cNvSpPr/>
          <p:nvPr/>
        </p:nvSpPr>
        <p:spPr>
          <a:xfrm>
            <a:off x="10941783" y="-8468"/>
            <a:ext cx="1270575" cy="6866467"/>
          </a:xfrm>
          <a:custGeom>
            <a:avLst/>
            <a:gdLst>
              <a:gd name="connsiteX0" fmla="*/ 0 w 1244600"/>
              <a:gd name="connsiteY0" fmla="*/ 0 h 6874934"/>
              <a:gd name="connsiteX1" fmla="*/ 1117600 w 1244600"/>
              <a:gd name="connsiteY1" fmla="*/ 6866467 h 6874934"/>
              <a:gd name="connsiteX2" fmla="*/ 1244600 w 1244600"/>
              <a:gd name="connsiteY2" fmla="*/ 6874934 h 6874934"/>
              <a:gd name="connsiteX3" fmla="*/ 1236134 w 1244600"/>
              <a:gd name="connsiteY3" fmla="*/ 0 h 6874934"/>
              <a:gd name="connsiteX4" fmla="*/ 0 w 1244600"/>
              <a:gd name="connsiteY4" fmla="*/ 0 h 6874934"/>
              <a:gd name="connsiteX0" fmla="*/ 0 w 1253067"/>
              <a:gd name="connsiteY0" fmla="*/ 0 h 6874934"/>
              <a:gd name="connsiteX1" fmla="*/ 1117600 w 1253067"/>
              <a:gd name="connsiteY1" fmla="*/ 6866467 h 6874934"/>
              <a:gd name="connsiteX2" fmla="*/ 1244600 w 1253067"/>
              <a:gd name="connsiteY2" fmla="*/ 6874934 h 6874934"/>
              <a:gd name="connsiteX3" fmla="*/ 1253067 w 1253067"/>
              <a:gd name="connsiteY3" fmla="*/ 0 h 6874934"/>
              <a:gd name="connsiteX4" fmla="*/ 0 w 1253067"/>
              <a:gd name="connsiteY4" fmla="*/ 0 h 6874934"/>
              <a:gd name="connsiteX0" fmla="*/ 0 w 1270244"/>
              <a:gd name="connsiteY0" fmla="*/ 0 h 6866467"/>
              <a:gd name="connsiteX1" fmla="*/ 1117600 w 1270244"/>
              <a:gd name="connsiteY1" fmla="*/ 6866467 h 6866467"/>
              <a:gd name="connsiteX2" fmla="*/ 1270000 w 1270244"/>
              <a:gd name="connsiteY2" fmla="*/ 6866467 h 6866467"/>
              <a:gd name="connsiteX3" fmla="*/ 1253067 w 1270244"/>
              <a:gd name="connsiteY3" fmla="*/ 0 h 6866467"/>
              <a:gd name="connsiteX4" fmla="*/ 0 w 1270244"/>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5" name="任意多边形 14"/>
          <p:cNvSpPr/>
          <p:nvPr/>
        </p:nvSpPr>
        <p:spPr>
          <a:xfrm>
            <a:off x="-8468" y="-8468"/>
            <a:ext cx="863825" cy="5698067"/>
          </a:xfrm>
          <a:custGeom>
            <a:avLst/>
            <a:gdLst>
              <a:gd name="connsiteX0" fmla="*/ 0 w 863600"/>
              <a:gd name="connsiteY0" fmla="*/ 8467 h 5698067"/>
              <a:gd name="connsiteX1" fmla="*/ 863600 w 863600"/>
              <a:gd name="connsiteY1" fmla="*/ 0 h 5698067"/>
              <a:gd name="connsiteX2" fmla="*/ 863600 w 863600"/>
              <a:gd name="connsiteY2" fmla="*/ 16934 h 5698067"/>
              <a:gd name="connsiteX3" fmla="*/ 0 w 863600"/>
              <a:gd name="connsiteY3" fmla="*/ 5698067 h 5698067"/>
              <a:gd name="connsiteX4" fmla="*/ 0 w 863600"/>
              <a:gd name="connsiteY4" fmla="*/ 8467 h 5698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6" name="任意多边形 15"/>
          <p:cNvSpPr/>
          <p:nvPr/>
        </p:nvSpPr>
        <p:spPr>
          <a:xfrm>
            <a:off x="10374369" y="3589868"/>
            <a:ext cx="1820807" cy="3268133"/>
          </a:xfrm>
          <a:custGeom>
            <a:avLst/>
            <a:gdLst>
              <a:gd name="connsiteX0" fmla="*/ 0 w 1820333"/>
              <a:gd name="connsiteY0" fmla="*/ 3268133 h 3268133"/>
              <a:gd name="connsiteX1" fmla="*/ 1811866 w 1820333"/>
              <a:gd name="connsiteY1" fmla="*/ 0 h 3268133"/>
              <a:gd name="connsiteX2" fmla="*/ 1820333 w 1820333"/>
              <a:gd name="connsiteY2" fmla="*/ 3259666 h 3268133"/>
              <a:gd name="connsiteX3" fmla="*/ 0 w 1820333"/>
              <a:gd name="connsiteY3" fmla="*/ 3268133 h 3268133"/>
            </a:gdLst>
            <a:ahLst/>
            <a:cxnLst>
              <a:cxn ang="0">
                <a:pos x="connsiteX0" y="connsiteY0"/>
              </a:cxn>
              <a:cxn ang="0">
                <a:pos x="connsiteX1" y="connsiteY1"/>
              </a:cxn>
              <a:cxn ang="0">
                <a:pos x="connsiteX2" y="connsiteY2"/>
              </a:cxn>
              <a:cxn ang="0">
                <a:pos x="connsiteX3" y="connsiteY3"/>
              </a:cxn>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2" name="标题 1"/>
          <p:cNvSpPr>
            <a:spLocks noGrp="1"/>
          </p:cNvSpPr>
          <p:nvPr>
            <p:ph type="ctrTitle"/>
          </p:nvPr>
        </p:nvSpPr>
        <p:spPr>
          <a:xfrm>
            <a:off x="1507460" y="2404534"/>
            <a:ext cx="7768959" cy="1646302"/>
          </a:xfrm>
        </p:spPr>
        <p:txBody>
          <a:bodyPr anchor="b">
            <a:noAutofit/>
          </a:bodyPr>
          <a:lstStyle>
            <a:lvl1pPr algn="r" latinLnBrk="0">
              <a:defRPr lang="zh-CN" sz="4800">
                <a:solidFill>
                  <a:schemeClr val="accent1"/>
                </a:solidFill>
              </a:defRPr>
            </a:lvl1pPr>
          </a:lstStyle>
          <a:p>
            <a:r>
              <a:rPr lang="zh-CN" altLang="en-US" smtClean="0"/>
              <a:t>单击此处编辑母版标题样式</a:t>
            </a:r>
            <a:endParaRPr lang="zh-CN" dirty="0"/>
          </a:p>
        </p:txBody>
      </p:sp>
      <p:sp>
        <p:nvSpPr>
          <p:cNvPr id="3" name="副标题 2"/>
          <p:cNvSpPr>
            <a:spLocks noGrp="1"/>
          </p:cNvSpPr>
          <p:nvPr>
            <p:ph type="subTitle" idx="1"/>
          </p:nvPr>
        </p:nvSpPr>
        <p:spPr>
          <a:xfrm>
            <a:off x="1507460" y="4050834"/>
            <a:ext cx="7768959" cy="1096899"/>
          </a:xfrm>
        </p:spPr>
        <p:txBody>
          <a:bodyPr anchor="t"/>
          <a:lstStyle>
            <a:lvl1pPr marL="0" indent="0" algn="r" latinLnBrk="0">
              <a:buNone/>
              <a:defRPr lang="zh-CN">
                <a:solidFill>
                  <a:schemeClr val="tx1">
                    <a:lumMod val="50000"/>
                    <a:lumOff val="50000"/>
                  </a:schemeClr>
                </a:solidFill>
              </a:defRPr>
            </a:lvl1pPr>
            <a:lvl2pPr marL="457200" indent="0" algn="ctr" latinLnBrk="0">
              <a:buNone/>
              <a:defRPr lang="zh-CN">
                <a:solidFill>
                  <a:schemeClr val="tx1">
                    <a:tint val="75000"/>
                  </a:schemeClr>
                </a:solidFill>
              </a:defRPr>
            </a:lvl2pPr>
            <a:lvl3pPr marL="914400" indent="0" algn="ctr" latinLnBrk="0">
              <a:buNone/>
              <a:defRPr lang="zh-CN">
                <a:solidFill>
                  <a:schemeClr val="tx1">
                    <a:tint val="75000"/>
                  </a:schemeClr>
                </a:solidFill>
              </a:defRPr>
            </a:lvl3pPr>
            <a:lvl4pPr marL="1371600" indent="0" algn="ctr" latinLnBrk="0">
              <a:buNone/>
              <a:defRPr lang="zh-CN">
                <a:solidFill>
                  <a:schemeClr val="tx1">
                    <a:tint val="75000"/>
                  </a:schemeClr>
                </a:solidFill>
              </a:defRPr>
            </a:lvl4pPr>
            <a:lvl5pPr marL="1828800" indent="0" algn="ctr" latinLnBrk="0">
              <a:buNone/>
              <a:defRPr lang="zh-CN">
                <a:solidFill>
                  <a:schemeClr val="tx1">
                    <a:tint val="75000"/>
                  </a:schemeClr>
                </a:solidFill>
              </a:defRPr>
            </a:lvl5pPr>
            <a:lvl6pPr marL="2286000" indent="0" algn="ctr" latinLnBrk="0">
              <a:buNone/>
              <a:defRPr lang="zh-CN">
                <a:solidFill>
                  <a:schemeClr val="tx1">
                    <a:tint val="75000"/>
                  </a:schemeClr>
                </a:solidFill>
              </a:defRPr>
            </a:lvl6pPr>
            <a:lvl7pPr marL="2743200" indent="0" algn="ctr" latinLnBrk="0">
              <a:buNone/>
              <a:defRPr lang="zh-CN">
                <a:solidFill>
                  <a:schemeClr val="tx1">
                    <a:tint val="75000"/>
                  </a:schemeClr>
                </a:solidFill>
              </a:defRPr>
            </a:lvl7pPr>
            <a:lvl8pPr marL="3200400" indent="0" algn="ctr" latinLnBrk="0">
              <a:buNone/>
              <a:defRPr lang="zh-CN">
                <a:solidFill>
                  <a:schemeClr val="tx1">
                    <a:tint val="75000"/>
                  </a:schemeClr>
                </a:solidFill>
              </a:defRPr>
            </a:lvl8pPr>
            <a:lvl9pPr marL="3657600" indent="0" algn="ctr" latinLnBrk="0">
              <a:buNone/>
              <a:defRPr lang="zh-CN">
                <a:solidFill>
                  <a:schemeClr val="tx1">
                    <a:tint val="75000"/>
                  </a:schemeClr>
                </a:solidFill>
              </a:defRPr>
            </a:lvl9pPr>
          </a:lstStyle>
          <a:p>
            <a:r>
              <a:rPr lang="zh-CN" altLang="en-US" smtClean="0"/>
              <a:t>单击此处编辑母版副标题样式</a:t>
            </a:r>
            <a:endParaRPr lang="zh-CN"/>
          </a:p>
        </p:txBody>
      </p:sp>
      <p:sp>
        <p:nvSpPr>
          <p:cNvPr id="4" name="日期占位符 3"/>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375772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latinLnBrk="0">
              <a:defRPr lang="zh-CN" sz="3600"/>
            </a:lvl1pPr>
          </a:lstStyle>
          <a:p>
            <a:r>
              <a:rPr lang="zh-CN" altLang="en-US" smtClean="0"/>
              <a:t>单击此处编辑母版标题样式</a:t>
            </a:r>
            <a:endParaRPr lang="zh-CN"/>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55628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77512" y="2700868"/>
            <a:ext cx="8598907" cy="1826581"/>
          </a:xfrm>
        </p:spPr>
        <p:txBody>
          <a:bodyPr anchor="b"/>
          <a:lstStyle>
            <a:lvl1pPr algn="l" latinLnBrk="0">
              <a:defRPr lang="zh-CN" sz="4000" b="0" cap="none"/>
            </a:lvl1pPr>
          </a:lstStyle>
          <a:p>
            <a:r>
              <a:rPr lang="zh-CN" altLang="en-US" smtClean="0"/>
              <a:t>单击此处编辑母版标题样式</a:t>
            </a:r>
            <a:endParaRPr lang="zh-CN"/>
          </a:p>
        </p:txBody>
      </p:sp>
      <p:sp>
        <p:nvSpPr>
          <p:cNvPr id="3" name="文本占位符 2"/>
          <p:cNvSpPr>
            <a:spLocks noGrp="1"/>
          </p:cNvSpPr>
          <p:nvPr>
            <p:ph type="body" idx="1"/>
          </p:nvPr>
        </p:nvSpPr>
        <p:spPr>
          <a:xfrm>
            <a:off x="677512" y="4527448"/>
            <a:ext cx="8598907" cy="860400"/>
          </a:xfrm>
        </p:spPr>
        <p:txBody>
          <a:bodyPr anchor="t"/>
          <a:lstStyle>
            <a:lvl1pPr marL="0" indent="0" algn="l" latinLnBrk="0">
              <a:buNone/>
              <a:defRPr lang="zh-CN" sz="2000">
                <a:solidFill>
                  <a:schemeClr val="tx1">
                    <a:lumMod val="50000"/>
                    <a:lumOff val="50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477949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p>
        </p:txBody>
      </p:sp>
      <p:sp>
        <p:nvSpPr>
          <p:cNvPr id="3" name="内容占位符 2"/>
          <p:cNvSpPr>
            <a:spLocks noGrp="1"/>
          </p:cNvSpPr>
          <p:nvPr>
            <p:ph sz="half" idx="1"/>
          </p:nvPr>
        </p:nvSpPr>
        <p:spPr>
          <a:xfrm>
            <a:off x="677511" y="2160589"/>
            <a:ext cx="4185125" cy="388077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内容占位符 3"/>
          <p:cNvSpPr>
            <a:spLocks noGrp="1"/>
          </p:cNvSpPr>
          <p:nvPr>
            <p:ph sz="half" idx="2"/>
          </p:nvPr>
        </p:nvSpPr>
        <p:spPr>
          <a:xfrm>
            <a:off x="5091296" y="2160590"/>
            <a:ext cx="4185124" cy="388077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5" name="日期占位符 4"/>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687616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latinLnBrk="0">
              <a:defRPr lang="zh-CN"/>
            </a:lvl1pPr>
          </a:lstStyle>
          <a:p>
            <a:r>
              <a:rPr lang="zh-CN" altLang="en-US" smtClean="0"/>
              <a:t>单击此处编辑母版标题样式</a:t>
            </a:r>
            <a:endParaRPr lang="zh-CN"/>
          </a:p>
        </p:txBody>
      </p:sp>
      <p:sp>
        <p:nvSpPr>
          <p:cNvPr id="3" name="文本占位符 2"/>
          <p:cNvSpPr>
            <a:spLocks noGrp="1"/>
          </p:cNvSpPr>
          <p:nvPr>
            <p:ph type="body" idx="1"/>
          </p:nvPr>
        </p:nvSpPr>
        <p:spPr>
          <a:xfrm>
            <a:off x="675922" y="2160983"/>
            <a:ext cx="4186713" cy="576262"/>
          </a:xfrm>
        </p:spPr>
        <p:txBody>
          <a:bodyPr anchor="b">
            <a:noAutofit/>
          </a:bodyPr>
          <a:lstStyle>
            <a:lvl1pPr marL="0" indent="0" latinLnBrk="0">
              <a:buNone/>
              <a:defRPr lang="zh-CN" sz="24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4" name="内容占位符 3"/>
          <p:cNvSpPr>
            <a:spLocks noGrp="1"/>
          </p:cNvSpPr>
          <p:nvPr>
            <p:ph sz="half" idx="2"/>
          </p:nvPr>
        </p:nvSpPr>
        <p:spPr>
          <a:xfrm>
            <a:off x="675922" y="2737246"/>
            <a:ext cx="4186713" cy="3304117"/>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5" name="文本占位符 4"/>
          <p:cNvSpPr>
            <a:spLocks noGrp="1"/>
          </p:cNvSpPr>
          <p:nvPr>
            <p:ph type="body" sz="quarter" idx="3"/>
          </p:nvPr>
        </p:nvSpPr>
        <p:spPr>
          <a:xfrm>
            <a:off x="5089709" y="2160983"/>
            <a:ext cx="4186708" cy="576262"/>
          </a:xfrm>
        </p:spPr>
        <p:txBody>
          <a:bodyPr anchor="b">
            <a:noAutofit/>
          </a:bodyPr>
          <a:lstStyle>
            <a:lvl1pPr marL="0" indent="0" latinLnBrk="0">
              <a:buNone/>
              <a:defRPr lang="zh-CN" sz="24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6" name="内容占位符 5"/>
          <p:cNvSpPr>
            <a:spLocks noGrp="1"/>
          </p:cNvSpPr>
          <p:nvPr>
            <p:ph sz="quarter" idx="4"/>
          </p:nvPr>
        </p:nvSpPr>
        <p:spPr>
          <a:xfrm>
            <a:off x="5089710" y="2737246"/>
            <a:ext cx="4186707" cy="3304117"/>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7" name="日期占位符 6"/>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8" name="页脚占位符 7"/>
          <p:cNvSpPr>
            <a:spLocks noGrp="1"/>
          </p:cNvSpPr>
          <p:nvPr>
            <p:ph type="ftr" sz="quarter" idx="11"/>
          </p:nvPr>
        </p:nvSpPr>
        <p:spPr/>
        <p:txBody>
          <a:bodyPr/>
          <a:lstStyle/>
          <a:p>
            <a:endParaRPr lang="zh-CN"/>
          </a:p>
        </p:txBody>
      </p:sp>
      <p:sp>
        <p:nvSpPr>
          <p:cNvPr id="9" name="幻灯片编号占位符 8"/>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35033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77511" y="609600"/>
            <a:ext cx="8598907" cy="1320800"/>
          </a:xfrm>
        </p:spPr>
        <p:txBody>
          <a:bodyPr/>
          <a:lstStyle/>
          <a:p>
            <a:r>
              <a:rPr lang="zh-CN" altLang="en-US" smtClean="0"/>
              <a:t>单击此处编辑母版标题样式</a:t>
            </a:r>
            <a:endParaRPr lang="zh-CN"/>
          </a:p>
        </p:txBody>
      </p:sp>
      <p:sp>
        <p:nvSpPr>
          <p:cNvPr id="3" name="日期占位符 2"/>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4" name="页脚占位符 3"/>
          <p:cNvSpPr>
            <a:spLocks noGrp="1"/>
          </p:cNvSpPr>
          <p:nvPr>
            <p:ph type="ftr" sz="quarter" idx="11"/>
          </p:nvPr>
        </p:nvSpPr>
        <p:spPr/>
        <p:txBody>
          <a:bodyPr/>
          <a:lstStyle/>
          <a:p>
            <a:endParaRPr lang="zh-CN"/>
          </a:p>
        </p:txBody>
      </p:sp>
      <p:sp>
        <p:nvSpPr>
          <p:cNvPr id="5" name="幻灯片编号占位符 4"/>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1195165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3" name="页脚占位符 2"/>
          <p:cNvSpPr>
            <a:spLocks noGrp="1"/>
          </p:cNvSpPr>
          <p:nvPr>
            <p:ph type="ftr" sz="quarter" idx="11"/>
          </p:nvPr>
        </p:nvSpPr>
        <p:spPr/>
        <p:txBody>
          <a:bodyPr/>
          <a:lstStyle/>
          <a:p>
            <a:endParaRPr lang="zh-CN"/>
          </a:p>
        </p:txBody>
      </p:sp>
      <p:sp>
        <p:nvSpPr>
          <p:cNvPr id="4" name="幻灯片编号占位符 3"/>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897867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0" y="1498604"/>
            <a:ext cx="3855532" cy="1278466"/>
          </a:xfrm>
        </p:spPr>
        <p:txBody>
          <a:bodyPr anchor="b">
            <a:normAutofit/>
          </a:bodyPr>
          <a:lstStyle>
            <a:lvl1pPr latinLnBrk="0">
              <a:defRPr lang="zh-CN" sz="2000"/>
            </a:lvl1pPr>
          </a:lstStyle>
          <a:p>
            <a:r>
              <a:rPr lang="zh-CN" altLang="en-US" smtClean="0"/>
              <a:t>单击此处编辑母版标题样式</a:t>
            </a:r>
            <a:endParaRPr lang="zh-CN"/>
          </a:p>
        </p:txBody>
      </p:sp>
      <p:sp>
        <p:nvSpPr>
          <p:cNvPr id="3" name="内容占位符 2"/>
          <p:cNvSpPr>
            <a:spLocks noGrp="1"/>
          </p:cNvSpPr>
          <p:nvPr>
            <p:ph idx="1"/>
          </p:nvPr>
        </p:nvSpPr>
        <p:spPr>
          <a:xfrm>
            <a:off x="4761701" y="514925"/>
            <a:ext cx="4514717" cy="5526437"/>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文本占位符 3"/>
          <p:cNvSpPr>
            <a:spLocks noGrp="1"/>
          </p:cNvSpPr>
          <p:nvPr>
            <p:ph type="body" sz="half" idx="2"/>
          </p:nvPr>
        </p:nvSpPr>
        <p:spPr>
          <a:xfrm>
            <a:off x="677510" y="2777069"/>
            <a:ext cx="3855532" cy="2584449"/>
          </a:xfrm>
        </p:spPr>
        <p:txBody>
          <a:bodyPr>
            <a:normAutofit/>
          </a:bodyPr>
          <a:lstStyle>
            <a:lvl1pPr marL="0" indent="0" latinLnBrk="0">
              <a:buNone/>
              <a:defRPr lang="zh-CN" sz="1400"/>
            </a:lvl1pPr>
            <a:lvl2pPr marL="457063" indent="0" latinLnBrk="0">
              <a:buNone/>
              <a:defRPr lang="zh-CN" sz="1400"/>
            </a:lvl2pPr>
            <a:lvl3pPr marL="914126" indent="0" latinLnBrk="0">
              <a:buNone/>
              <a:defRPr lang="zh-CN" sz="1200"/>
            </a:lvl3pPr>
            <a:lvl4pPr marL="1371189" indent="0" latinLnBrk="0">
              <a:buNone/>
              <a:defRPr lang="zh-CN" sz="1000"/>
            </a:lvl4pPr>
            <a:lvl5pPr marL="1828251" indent="0" latinLnBrk="0">
              <a:buNone/>
              <a:defRPr lang="zh-CN" sz="1000"/>
            </a:lvl5pPr>
            <a:lvl6pPr marL="2285314" indent="0" latinLnBrk="0">
              <a:buNone/>
              <a:defRPr lang="zh-CN" sz="1000"/>
            </a:lvl6pPr>
            <a:lvl7pPr marL="2742377" indent="0" latinLnBrk="0">
              <a:buNone/>
              <a:defRPr lang="zh-CN" sz="1000"/>
            </a:lvl7pPr>
            <a:lvl8pPr marL="3199440" indent="0" latinLnBrk="0">
              <a:buNone/>
              <a:defRPr lang="zh-CN" sz="1000"/>
            </a:lvl8pPr>
            <a:lvl9pPr marL="3656503" indent="0" latinLnBrk="0">
              <a:buNone/>
              <a:defRPr lang="zh-CN"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1721625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1" y="4800600"/>
            <a:ext cx="8598906" cy="566738"/>
          </a:xfrm>
        </p:spPr>
        <p:txBody>
          <a:bodyPr anchor="b">
            <a:normAutofit/>
          </a:bodyPr>
          <a:lstStyle>
            <a:lvl1pPr algn="l" latinLnBrk="0">
              <a:defRPr lang="zh-CN" sz="2400" b="0"/>
            </a:lvl1pPr>
          </a:lstStyle>
          <a:p>
            <a:r>
              <a:rPr lang="zh-CN" altLang="en-US" smtClean="0"/>
              <a:t>单击此处编辑母版标题样式</a:t>
            </a:r>
            <a:endParaRPr lang="zh-CN"/>
          </a:p>
        </p:txBody>
      </p:sp>
      <p:sp>
        <p:nvSpPr>
          <p:cNvPr id="3" name="图片占位符 2"/>
          <p:cNvSpPr>
            <a:spLocks noGrp="1" noChangeAspect="1"/>
          </p:cNvSpPr>
          <p:nvPr>
            <p:ph type="pic" idx="1"/>
          </p:nvPr>
        </p:nvSpPr>
        <p:spPr>
          <a:xfrm>
            <a:off x="677511" y="609600"/>
            <a:ext cx="8598907" cy="3845718"/>
          </a:xfrm>
        </p:spPr>
        <p:txBody>
          <a:bodyPr anchor="ctr">
            <a:normAutofit/>
          </a:bodyPr>
          <a:lstStyle>
            <a:lvl1pPr marL="0" indent="0" algn="ctr" latinLnBrk="0">
              <a:buNone/>
              <a:defRPr lang="zh-CN" sz="1600"/>
            </a:lvl1pPr>
            <a:lvl2pPr marL="457200" indent="0" latinLnBrk="0">
              <a:buNone/>
              <a:defRPr lang="zh-CN" sz="2800"/>
            </a:lvl2pPr>
            <a:lvl3pPr marL="914400" indent="0" latinLnBrk="0">
              <a:buNone/>
              <a:defRPr lang="zh-CN" sz="2400"/>
            </a:lvl3pPr>
            <a:lvl4pPr marL="1371600" indent="0" latinLnBrk="0">
              <a:buNone/>
              <a:defRPr lang="zh-CN" sz="2000"/>
            </a:lvl4pPr>
            <a:lvl5pPr marL="1828800" indent="0" latinLnBrk="0">
              <a:buNone/>
              <a:defRPr lang="zh-CN" sz="2000"/>
            </a:lvl5pPr>
            <a:lvl6pPr marL="2286000" indent="0" latinLnBrk="0">
              <a:buNone/>
              <a:defRPr lang="zh-CN" sz="2000"/>
            </a:lvl6pPr>
            <a:lvl7pPr marL="2743200" indent="0" latinLnBrk="0">
              <a:buNone/>
              <a:defRPr lang="zh-CN" sz="2000"/>
            </a:lvl7pPr>
            <a:lvl8pPr marL="3200400" indent="0" latinLnBrk="0">
              <a:buNone/>
              <a:defRPr lang="zh-CN" sz="2000"/>
            </a:lvl8pPr>
            <a:lvl9pPr marL="3657600" indent="0" latinLnBrk="0">
              <a:buNone/>
              <a:defRPr lang="zh-CN" sz="2000"/>
            </a:lvl9pPr>
          </a:lstStyle>
          <a:p>
            <a:r>
              <a:rPr lang="zh-CN" altLang="en-US" smtClean="0"/>
              <a:t>单击图标添加图片</a:t>
            </a:r>
            <a:endParaRPr lang="zh-CN"/>
          </a:p>
        </p:txBody>
      </p:sp>
      <p:sp>
        <p:nvSpPr>
          <p:cNvPr id="4" name="文本占位符 3"/>
          <p:cNvSpPr>
            <a:spLocks noGrp="1"/>
          </p:cNvSpPr>
          <p:nvPr>
            <p:ph type="body" sz="half" idx="2"/>
          </p:nvPr>
        </p:nvSpPr>
        <p:spPr>
          <a:xfrm>
            <a:off x="677511" y="5367338"/>
            <a:ext cx="8598906" cy="674024"/>
          </a:xfrm>
        </p:spPr>
        <p:txBody>
          <a:bodyPr>
            <a:normAutofit/>
          </a:bodyPr>
          <a:lstStyle>
            <a:lvl1pPr marL="0" indent="0" latinLnBrk="0">
              <a:buNone/>
              <a:defRPr lang="zh-CN" sz="1200"/>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429078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标题和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2" y="609600"/>
            <a:ext cx="8598907" cy="3403600"/>
          </a:xfrm>
        </p:spPr>
        <p:txBody>
          <a:bodyPr anchor="ctr">
            <a:normAutofit/>
          </a:bodyPr>
          <a:lstStyle>
            <a:lvl1pPr algn="l" latinLnBrk="0">
              <a:defRPr lang="zh-CN" sz="4400" b="0" cap="none"/>
            </a:lvl1pPr>
          </a:lstStyle>
          <a:p>
            <a:r>
              <a:rPr lang="zh-CN" altLang="en-US" smtClean="0"/>
              <a:t>单击此处编辑母版标题样式</a:t>
            </a:r>
            <a:endParaRPr lang="zh-CN"/>
          </a:p>
        </p:txBody>
      </p:sp>
      <p:sp>
        <p:nvSpPr>
          <p:cNvPr id="3" name="文本占位符 2"/>
          <p:cNvSpPr>
            <a:spLocks noGrp="1"/>
          </p:cNvSpPr>
          <p:nvPr>
            <p:ph type="body" idx="1"/>
          </p:nvPr>
        </p:nvSpPr>
        <p:spPr>
          <a:xfrm>
            <a:off x="677512" y="4470400"/>
            <a:ext cx="8598907" cy="1570962"/>
          </a:xfrm>
        </p:spPr>
        <p:txBody>
          <a:bodyPr anchor="ctr">
            <a:normAutofit/>
          </a:bodyPr>
          <a:lstStyle>
            <a:lvl1pPr marL="0" indent="0" algn="l" latinLnBrk="0">
              <a:buNone/>
              <a:defRPr lang="zh-CN" sz="1800">
                <a:solidFill>
                  <a:schemeClr val="tx1">
                    <a:lumMod val="75000"/>
                    <a:lumOff val="2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56584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言与题注">
    <p:spTree>
      <p:nvGrpSpPr>
        <p:cNvPr id="1" name=""/>
        <p:cNvGrpSpPr/>
        <p:nvPr/>
      </p:nvGrpSpPr>
      <p:grpSpPr>
        <a:xfrm>
          <a:off x="0" y="0"/>
          <a:ext cx="0" cy="0"/>
          <a:chOff x="0" y="0"/>
          <a:chExt cx="0" cy="0"/>
        </a:xfrm>
      </p:grpSpPr>
      <p:sp>
        <p:nvSpPr>
          <p:cNvPr id="2" name="标题 1"/>
          <p:cNvSpPr>
            <a:spLocks noGrp="1"/>
          </p:cNvSpPr>
          <p:nvPr>
            <p:ph type="title"/>
          </p:nvPr>
        </p:nvSpPr>
        <p:spPr>
          <a:xfrm>
            <a:off x="931577" y="609600"/>
            <a:ext cx="8096242" cy="3022600"/>
          </a:xfrm>
        </p:spPr>
        <p:txBody>
          <a:bodyPr anchor="ctr">
            <a:normAutofit/>
          </a:bodyPr>
          <a:lstStyle>
            <a:lvl1pPr algn="l" latinLnBrk="0">
              <a:defRPr lang="zh-CN" sz="4400" b="0" cap="none">
                <a:latin typeface="Microsoft YaHei UI" panose="020B0503020204020204" pitchFamily="34" charset="-122"/>
                <a:ea typeface="Microsoft YaHei UI" panose="020B0503020204020204" pitchFamily="34" charset="-122"/>
              </a:defRPr>
            </a:lvl1pPr>
          </a:lstStyle>
          <a:p>
            <a:r>
              <a:rPr lang="zh-CN" altLang="en-US" smtClean="0"/>
              <a:t>单击此处编辑母版标题样式</a:t>
            </a:r>
            <a:endParaRPr lang="zh-CN"/>
          </a:p>
        </p:txBody>
      </p:sp>
      <p:sp>
        <p:nvSpPr>
          <p:cNvPr id="3" name="文本占位符 2"/>
          <p:cNvSpPr>
            <a:spLocks noGrp="1"/>
          </p:cNvSpPr>
          <p:nvPr>
            <p:ph type="body" idx="1"/>
          </p:nvPr>
        </p:nvSpPr>
        <p:spPr>
          <a:xfrm>
            <a:off x="677512" y="4470400"/>
            <a:ext cx="8598907" cy="1570962"/>
          </a:xfrm>
        </p:spPr>
        <p:txBody>
          <a:bodyPr anchor="ctr">
            <a:normAutofit/>
          </a:bodyPr>
          <a:lstStyle>
            <a:lvl1pPr marL="0" indent="0" algn="l" latinLnBrk="0">
              <a:buNone/>
              <a:defRPr lang="zh-CN" sz="1800">
                <a:solidFill>
                  <a:schemeClr val="tx1">
                    <a:lumMod val="75000"/>
                    <a:lumOff val="25000"/>
                  </a:schemeClr>
                </a:solidFill>
                <a:latin typeface="Microsoft YaHei UI" panose="020B0503020204020204" pitchFamily="34" charset="-122"/>
                <a:ea typeface="Microsoft YaHei UI" panose="020B0503020204020204" pitchFamily="34" charset="-122"/>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8/26/2023</a:t>
            </a:fld>
            <a:endParaRPr lang="zh-CN" altLang="en-US"/>
          </a:p>
        </p:txBody>
      </p:sp>
      <p:sp>
        <p:nvSpPr>
          <p:cNvPr id="5" name="页脚占位符 4"/>
          <p:cNvSpPr>
            <a:spLocks noGrp="1"/>
          </p:cNvSpPr>
          <p:nvPr>
            <p:ph type="ftr" sz="quarter" idx="11"/>
          </p:nvPr>
        </p:nvSpPr>
        <p:spPr/>
        <p:txBody>
          <a:bodyPr/>
          <a:lstStyle>
            <a:lvl1pPr>
              <a:defRPr>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sp>
        <p:nvSpPr>
          <p:cNvPr id="23" name="文本占位符 9"/>
          <p:cNvSpPr>
            <a:spLocks noGrp="1"/>
          </p:cNvSpPr>
          <p:nvPr>
            <p:ph type="body" sz="quarter" idx="13"/>
          </p:nvPr>
        </p:nvSpPr>
        <p:spPr>
          <a:xfrm>
            <a:off x="1366495" y="3632200"/>
            <a:ext cx="7226406" cy="381000"/>
          </a:xfrm>
        </p:spPr>
        <p:txBody>
          <a:bodyPr anchor="ctr">
            <a:noAutofit/>
          </a:bodyPr>
          <a:lstStyle>
            <a:lvl1pPr marL="0" indent="0" latinLnBrk="0">
              <a:buFontTx/>
              <a:buNone/>
              <a:defRPr lang="zh-CN" sz="1600">
                <a:solidFill>
                  <a:schemeClr val="tx1">
                    <a:lumMod val="50000"/>
                    <a:lumOff val="50000"/>
                  </a:schemeClr>
                </a:solidFill>
                <a:latin typeface="Microsoft YaHei UI" panose="020B0503020204020204" pitchFamily="34" charset="-122"/>
                <a:ea typeface="Microsoft YaHei UI" panose="020B0503020204020204" pitchFamily="34" charset="-122"/>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smtClean="0"/>
              <a:t>单击此处编辑母版文本样式</a:t>
            </a:r>
          </a:p>
        </p:txBody>
      </p:sp>
      <p:sp>
        <p:nvSpPr>
          <p:cNvPr id="20" name="文本框 19"/>
          <p:cNvSpPr txBox="1"/>
          <p:nvPr/>
        </p:nvSpPr>
        <p:spPr>
          <a:xfrm>
            <a:off x="542011" y="1670304"/>
            <a:ext cx="609759" cy="584776"/>
          </a:xfrm>
          <a:prstGeom prst="rect">
            <a:avLst/>
          </a:prstGeom>
        </p:spPr>
        <p:txBody>
          <a:bodyPr vert="horz" lIns="91440" tIns="45720" rIns="91440" bIns="45720" rtlCol="0" anchor="ctr">
            <a:noAutofit/>
          </a:bodyPr>
          <a:lstStyle>
            <a:lvl1pPr latinLnBrk="0">
              <a:spcBef>
                <a:spcPct val="0"/>
              </a:spcBef>
              <a:buNone/>
              <a:defRPr lang="zh-CN"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baseline="0" dirty="0">
                <a:ln w="3175" cmpd="sng">
                  <a:noFill/>
                </a:ln>
                <a:solidFill>
                  <a:schemeClr val="accent1">
                    <a:lumMod val="60000"/>
                    <a:lumOff val="40000"/>
                  </a:schemeClr>
                </a:solidFill>
                <a:effectLst/>
                <a:latin typeface="Microsoft YaHei UI" panose="020B0503020204020204" pitchFamily="34" charset="-122"/>
                <a:ea typeface="Microsoft YaHei UI" panose="020B0503020204020204" pitchFamily="34" charset="-122"/>
              </a:rPr>
              <a:t>“</a:t>
            </a:r>
          </a:p>
        </p:txBody>
      </p:sp>
      <p:sp>
        <p:nvSpPr>
          <p:cNvPr id="22" name="文本框 21"/>
          <p:cNvSpPr txBox="1"/>
          <p:nvPr/>
        </p:nvSpPr>
        <p:spPr>
          <a:xfrm>
            <a:off x="7988201" y="2514638"/>
            <a:ext cx="609759" cy="584776"/>
          </a:xfrm>
          <a:prstGeom prst="rect">
            <a:avLst/>
          </a:prstGeom>
        </p:spPr>
        <p:txBody>
          <a:bodyPr vert="horz" lIns="91440" tIns="45720" rIns="91440" bIns="45720" rtlCol="0" anchor="ctr">
            <a:noAutofit/>
          </a:bodyPr>
          <a:lstStyle>
            <a:defPPr>
              <a:defRPr lang="zh-CN"/>
            </a:defPPr>
            <a:lvl1pPr lvl="0" latinLnBrk="0">
              <a:spcBef>
                <a:spcPct val="0"/>
              </a:spcBef>
              <a:buNone/>
              <a:defRPr lang="zh-CN" sz="8000" b="0" cap="all" baseline="0">
                <a:ln w="3175" cmpd="sng">
                  <a:noFill/>
                </a:ln>
                <a:effectLst/>
                <a:latin typeface="Arial"/>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dirty="0">
                <a:solidFill>
                  <a:schemeClr val="accent1">
                    <a:lumMod val="60000"/>
                    <a:lumOff val="40000"/>
                  </a:schemeClr>
                </a:solidFill>
                <a:latin typeface="Microsoft YaHei UI" panose="020B0503020204020204" pitchFamily="34" charset="-122"/>
                <a:ea typeface="Microsoft YaHei UI" panose="020B0503020204020204" pitchFamily="34" charset="-122"/>
              </a:rPr>
              <a:t>”</a:t>
            </a:r>
          </a:p>
        </p:txBody>
      </p:sp>
    </p:spTree>
    <p:extLst>
      <p:ext uri="{BB962C8B-B14F-4D97-AF65-F5344CB8AC3E}">
        <p14:creationId xmlns:p14="http://schemas.microsoft.com/office/powerpoint/2010/main" val="3599817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名片">
    <p:spTree>
      <p:nvGrpSpPr>
        <p:cNvPr id="1" name=""/>
        <p:cNvGrpSpPr/>
        <p:nvPr/>
      </p:nvGrpSpPr>
      <p:grpSpPr>
        <a:xfrm>
          <a:off x="0" y="0"/>
          <a:ext cx="0" cy="0"/>
          <a:chOff x="0" y="0"/>
          <a:chExt cx="0" cy="0"/>
        </a:xfrm>
      </p:grpSpPr>
      <p:sp>
        <p:nvSpPr>
          <p:cNvPr id="2" name="标题 1"/>
          <p:cNvSpPr>
            <a:spLocks noGrp="1"/>
          </p:cNvSpPr>
          <p:nvPr>
            <p:ph type="title"/>
          </p:nvPr>
        </p:nvSpPr>
        <p:spPr>
          <a:xfrm>
            <a:off x="677512" y="1931988"/>
            <a:ext cx="8598907" cy="2595460"/>
          </a:xfrm>
        </p:spPr>
        <p:txBody>
          <a:bodyPr anchor="b">
            <a:normAutofit/>
          </a:bodyPr>
          <a:lstStyle>
            <a:lvl1pPr algn="l" latinLnBrk="0">
              <a:defRPr lang="zh-CN" sz="4400" b="0" cap="none"/>
            </a:lvl1pPr>
          </a:lstStyle>
          <a:p>
            <a:r>
              <a:rPr lang="zh-CN" altLang="en-US" smtClean="0"/>
              <a:t>单击此处编辑母版标题样式</a:t>
            </a:r>
            <a:endParaRPr lang="zh-CN"/>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75000"/>
                    <a:lumOff val="2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396703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标题 1"/>
          <p:cNvSpPr>
            <a:spLocks noGrp="1"/>
          </p:cNvSpPr>
          <p:nvPr>
            <p:ph type="title"/>
          </p:nvPr>
        </p:nvSpPr>
        <p:spPr>
          <a:xfrm>
            <a:off x="931577" y="609600"/>
            <a:ext cx="8096242" cy="3022600"/>
          </a:xfrm>
        </p:spPr>
        <p:txBody>
          <a:bodyPr anchor="ctr">
            <a:normAutofit/>
          </a:bodyPr>
          <a:lstStyle>
            <a:lvl1pPr algn="l" latinLnBrk="0">
              <a:defRPr lang="zh-CN" sz="4400" b="0" cap="none">
                <a:latin typeface="Microsoft YaHei UI" panose="020B0503020204020204" pitchFamily="34" charset="-122"/>
                <a:ea typeface="Microsoft YaHei UI" panose="020B0503020204020204" pitchFamily="34" charset="-122"/>
              </a:defRPr>
            </a:lvl1pPr>
          </a:lstStyle>
          <a:p>
            <a:r>
              <a:rPr lang="zh-CN" altLang="en-US" smtClean="0"/>
              <a:t>单击此处编辑母版标题样式</a:t>
            </a:r>
            <a:endParaRPr lang="zh-CN"/>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50000"/>
                    <a:lumOff val="50000"/>
                  </a:schemeClr>
                </a:solidFill>
                <a:latin typeface="Microsoft YaHei UI" panose="020B0503020204020204" pitchFamily="34" charset="-122"/>
                <a:ea typeface="Microsoft YaHei UI" panose="020B0503020204020204" pitchFamily="34" charset="-122"/>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8/26/2023</a:t>
            </a:fld>
            <a:endParaRPr lang="zh-CN" altLang="en-US"/>
          </a:p>
        </p:txBody>
      </p:sp>
      <p:sp>
        <p:nvSpPr>
          <p:cNvPr id="5" name="页脚占位符 4"/>
          <p:cNvSpPr>
            <a:spLocks noGrp="1"/>
          </p:cNvSpPr>
          <p:nvPr>
            <p:ph type="ftr" sz="quarter" idx="11"/>
          </p:nvPr>
        </p:nvSpPr>
        <p:spPr/>
        <p:txBody>
          <a:bodyPr/>
          <a:lstStyle>
            <a:lvl1pPr>
              <a:defRPr>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sp>
        <p:nvSpPr>
          <p:cNvPr id="23" name="文本占位符 9"/>
          <p:cNvSpPr>
            <a:spLocks noGrp="1"/>
          </p:cNvSpPr>
          <p:nvPr>
            <p:ph type="body" sz="quarter" idx="13"/>
          </p:nvPr>
        </p:nvSpPr>
        <p:spPr>
          <a:xfrm>
            <a:off x="677509" y="4013200"/>
            <a:ext cx="8598908" cy="514248"/>
          </a:xfrm>
        </p:spPr>
        <p:txBody>
          <a:bodyPr anchor="b">
            <a:noAutofit/>
          </a:bodyPr>
          <a:lstStyle>
            <a:lvl1pPr marL="0" indent="0" latinLnBrk="0">
              <a:buFontTx/>
              <a:buNone/>
              <a:defRPr lang="zh-CN" sz="2400">
                <a:solidFill>
                  <a:schemeClr val="tx1">
                    <a:lumMod val="75000"/>
                    <a:lumOff val="25000"/>
                  </a:schemeClr>
                </a:solidFill>
                <a:latin typeface="Microsoft YaHei UI" panose="020B0503020204020204" pitchFamily="34" charset="-122"/>
                <a:ea typeface="Microsoft YaHei UI" panose="020B0503020204020204" pitchFamily="34" charset="-122"/>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smtClean="0"/>
              <a:t>单击此处编辑母版文本样式</a:t>
            </a:r>
          </a:p>
        </p:txBody>
      </p:sp>
      <p:sp>
        <p:nvSpPr>
          <p:cNvPr id="24" name="文本框 23"/>
          <p:cNvSpPr txBox="1"/>
          <p:nvPr/>
        </p:nvSpPr>
        <p:spPr>
          <a:xfrm>
            <a:off x="542011" y="1652164"/>
            <a:ext cx="609759" cy="584776"/>
          </a:xfrm>
          <a:prstGeom prst="rect">
            <a:avLst/>
          </a:prstGeom>
        </p:spPr>
        <p:txBody>
          <a:bodyPr vert="horz" lIns="91440" tIns="45720" rIns="91440" bIns="45720" rtlCol="0" anchor="ctr">
            <a:noAutofit/>
          </a:bodyPr>
          <a:lstStyle>
            <a:lvl1pPr latinLnBrk="0">
              <a:spcBef>
                <a:spcPct val="0"/>
              </a:spcBef>
              <a:buNone/>
              <a:defRPr lang="zh-CN"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baseline="0" dirty="0">
                <a:ln w="3175" cmpd="sng">
                  <a:noFill/>
                </a:ln>
                <a:solidFill>
                  <a:schemeClr val="accent1">
                    <a:lumMod val="60000"/>
                    <a:lumOff val="40000"/>
                  </a:schemeClr>
                </a:solidFill>
                <a:effectLst/>
                <a:latin typeface="Microsoft YaHei UI" panose="020B0503020204020204" pitchFamily="34" charset="-122"/>
                <a:ea typeface="Microsoft YaHei UI" panose="020B0503020204020204" pitchFamily="34" charset="-122"/>
              </a:rPr>
              <a:t>“</a:t>
            </a:r>
          </a:p>
        </p:txBody>
      </p:sp>
      <p:sp>
        <p:nvSpPr>
          <p:cNvPr id="25" name="文本框 24"/>
          <p:cNvSpPr txBox="1"/>
          <p:nvPr/>
        </p:nvSpPr>
        <p:spPr>
          <a:xfrm>
            <a:off x="7997264" y="2478352"/>
            <a:ext cx="609759" cy="584776"/>
          </a:xfrm>
          <a:prstGeom prst="rect">
            <a:avLst/>
          </a:prstGeom>
        </p:spPr>
        <p:txBody>
          <a:bodyPr vert="horz" lIns="91440" tIns="45720" rIns="91440" bIns="45720" rtlCol="0" anchor="ctr">
            <a:noAutofit/>
          </a:bodyPr>
          <a:lstStyle>
            <a:defPPr>
              <a:defRPr lang="zh-CN"/>
            </a:defPPr>
            <a:lvl1pPr lvl="0" latinLnBrk="0">
              <a:spcBef>
                <a:spcPct val="0"/>
              </a:spcBef>
              <a:buNone/>
              <a:defRPr lang="zh-CN" sz="8000" b="0" cap="all" baseline="0">
                <a:ln w="3175" cmpd="sng">
                  <a:noFill/>
                </a:ln>
                <a:effectLst/>
                <a:latin typeface="Arial"/>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a:solidFill>
                  <a:schemeClr val="accent1">
                    <a:lumMod val="60000"/>
                    <a:lumOff val="40000"/>
                  </a:schemeClr>
                </a:solidFill>
                <a:latin typeface="Microsoft YaHei UI" panose="020B0503020204020204" pitchFamily="34" charset="-122"/>
                <a:ea typeface="Microsoft YaHei UI" panose="020B0503020204020204" pitchFamily="34" charset="-122"/>
              </a:rPr>
              <a:t>”</a:t>
            </a:r>
          </a:p>
        </p:txBody>
      </p:sp>
    </p:spTree>
    <p:extLst>
      <p:ext uri="{BB962C8B-B14F-4D97-AF65-F5344CB8AC3E}">
        <p14:creationId xmlns:p14="http://schemas.microsoft.com/office/powerpoint/2010/main" val="369739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标题 1"/>
          <p:cNvSpPr>
            <a:spLocks noGrp="1"/>
          </p:cNvSpPr>
          <p:nvPr>
            <p:ph type="title"/>
          </p:nvPr>
        </p:nvSpPr>
        <p:spPr>
          <a:xfrm>
            <a:off x="685978" y="609600"/>
            <a:ext cx="8590440" cy="3022600"/>
          </a:xfrm>
        </p:spPr>
        <p:txBody>
          <a:bodyPr anchor="ctr">
            <a:normAutofit/>
          </a:bodyPr>
          <a:lstStyle>
            <a:lvl1pPr algn="l" latinLnBrk="0">
              <a:defRPr lang="zh-CN" sz="4400" b="0" cap="none"/>
            </a:lvl1pPr>
          </a:lstStyle>
          <a:p>
            <a:r>
              <a:rPr lang="zh-CN" altLang="en-US" smtClean="0"/>
              <a:t>单击此处编辑母版标题样式</a:t>
            </a:r>
            <a:endParaRPr lang="zh-CN"/>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50000"/>
                    <a:lumOff val="50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
        <p:nvSpPr>
          <p:cNvPr id="23" name="文本占位符 9"/>
          <p:cNvSpPr>
            <a:spLocks noGrp="1"/>
          </p:cNvSpPr>
          <p:nvPr>
            <p:ph type="body" sz="quarter" idx="13"/>
          </p:nvPr>
        </p:nvSpPr>
        <p:spPr>
          <a:xfrm>
            <a:off x="677509" y="4013200"/>
            <a:ext cx="8598908" cy="514248"/>
          </a:xfrm>
        </p:spPr>
        <p:txBody>
          <a:bodyPr anchor="b">
            <a:noAutofit/>
          </a:bodyPr>
          <a:lstStyle>
            <a:lvl1pPr marL="0" indent="0" latinLnBrk="0">
              <a:buFontTx/>
              <a:buNone/>
              <a:defRPr lang="zh-CN" sz="2400">
                <a:solidFill>
                  <a:schemeClr val="accent1"/>
                </a:solidFill>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smtClean="0"/>
              <a:t>单击此处编辑母版文本样式</a:t>
            </a:r>
          </a:p>
        </p:txBody>
      </p:sp>
    </p:spTree>
    <p:extLst>
      <p:ext uri="{BB962C8B-B14F-4D97-AF65-F5344CB8AC3E}">
        <p14:creationId xmlns:p14="http://schemas.microsoft.com/office/powerpoint/2010/main" val="1704312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150809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969749" y="609600"/>
            <a:ext cx="1305083" cy="5251451"/>
          </a:xfrm>
        </p:spPr>
        <p:txBody>
          <a:bodyPr vert="eaVert" anchor="ctr"/>
          <a:lstStyle/>
          <a:p>
            <a:r>
              <a:rPr lang="zh-CN" altLang="en-US" smtClean="0"/>
              <a:t>单击此处编辑母版标题样式</a:t>
            </a:r>
            <a:endParaRPr lang="zh-CN"/>
          </a:p>
        </p:txBody>
      </p:sp>
      <p:sp>
        <p:nvSpPr>
          <p:cNvPr id="3" name="竖排文字占位符 2"/>
          <p:cNvSpPr>
            <a:spLocks noGrp="1"/>
          </p:cNvSpPr>
          <p:nvPr>
            <p:ph type="body" orient="vert" idx="1"/>
          </p:nvPr>
        </p:nvSpPr>
        <p:spPr>
          <a:xfrm>
            <a:off x="677511" y="609600"/>
            <a:ext cx="7061989" cy="52514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日期占位符 3"/>
          <p:cNvSpPr>
            <a:spLocks noGrp="1"/>
          </p:cNvSpPr>
          <p:nvPr>
            <p:ph type="dt" sz="half" idx="10"/>
          </p:nvPr>
        </p:nvSpPr>
        <p:spPr/>
        <p:txBody>
          <a:bodyPr/>
          <a:lstStyle/>
          <a:p>
            <a:fld id="{FF11F0EC-4F60-4544-9956-271209A740FE}" type="datetimeFigureOut">
              <a:rPr lang="zh-CN" altLang="en-US"/>
              <a:pPr/>
              <a:t>2023/8/26</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4029164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直线连接线 6"/>
          <p:cNvCxnSpPr/>
          <p:nvPr/>
        </p:nvCxnSpPr>
        <p:spPr>
          <a:xfrm flipV="1">
            <a:off x="7427201" y="3681414"/>
            <a:ext cx="4764799"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直线连接线 7"/>
          <p:cNvCxnSpPr/>
          <p:nvPr/>
        </p:nvCxnSpPr>
        <p:spPr>
          <a:xfrm>
            <a:off x="9373453" y="0"/>
            <a:ext cx="1219518"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9" name="任意多边形 8"/>
          <p:cNvSpPr/>
          <p:nvPr/>
        </p:nvSpPr>
        <p:spPr>
          <a:xfrm>
            <a:off x="9188726" y="-8467"/>
            <a:ext cx="3006450" cy="6866467"/>
          </a:xfrm>
          <a:custGeom>
            <a:avLst/>
            <a:gdLst>
              <a:gd name="connsiteX0" fmla="*/ 2023534 w 3005667"/>
              <a:gd name="connsiteY0" fmla="*/ 8467 h 6866467"/>
              <a:gd name="connsiteX1" fmla="*/ 0 w 3005667"/>
              <a:gd name="connsiteY1" fmla="*/ 6866467 h 6866467"/>
              <a:gd name="connsiteX2" fmla="*/ 2997200 w 3005667"/>
              <a:gd name="connsiteY2" fmla="*/ 6858000 h 6866467"/>
              <a:gd name="connsiteX3" fmla="*/ 3005667 w 3005667"/>
              <a:gd name="connsiteY3" fmla="*/ 0 h 6866467"/>
              <a:gd name="connsiteX4" fmla="*/ 2023534 w 3005667"/>
              <a:gd name="connsiteY4" fmla="*/ 8467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667" h="6866467">
                <a:moveTo>
                  <a:pt x="2023534" y="8467"/>
                </a:moveTo>
                <a:lnTo>
                  <a:pt x="0" y="6866467"/>
                </a:lnTo>
                <a:lnTo>
                  <a:pt x="2997200" y="6858000"/>
                </a:lnTo>
                <a:cubicBezTo>
                  <a:pt x="3000022" y="4572000"/>
                  <a:pt x="3002845" y="2286000"/>
                  <a:pt x="3005667" y="0"/>
                </a:cubicBezTo>
                <a:lnTo>
                  <a:pt x="2023534" y="8467"/>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0" name="任意多边形 9"/>
          <p:cNvSpPr/>
          <p:nvPr/>
        </p:nvSpPr>
        <p:spPr>
          <a:xfrm>
            <a:off x="9603701" y="-8467"/>
            <a:ext cx="2591475" cy="6866467"/>
          </a:xfrm>
          <a:custGeom>
            <a:avLst/>
            <a:gdLst>
              <a:gd name="connsiteX0" fmla="*/ 0 w 2590800"/>
              <a:gd name="connsiteY0" fmla="*/ 0 h 6866467"/>
              <a:gd name="connsiteX1" fmla="*/ 1202267 w 2590800"/>
              <a:gd name="connsiteY1" fmla="*/ 6866467 h 6866467"/>
              <a:gd name="connsiteX2" fmla="*/ 2590800 w 2590800"/>
              <a:gd name="connsiteY2" fmla="*/ 6866467 h 6866467"/>
              <a:gd name="connsiteX3" fmla="*/ 2582333 w 2590800"/>
              <a:gd name="connsiteY3" fmla="*/ 0 h 6866467"/>
              <a:gd name="connsiteX4" fmla="*/ 0 w 2590800"/>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866467">
                <a:moveTo>
                  <a:pt x="0" y="0"/>
                </a:moveTo>
                <a:lnTo>
                  <a:pt x="1202267" y="6866467"/>
                </a:lnTo>
                <a:lnTo>
                  <a:pt x="2590800" y="6866467"/>
                </a:lnTo>
                <a:cubicBezTo>
                  <a:pt x="2587978" y="4577645"/>
                  <a:pt x="2585155" y="2288822"/>
                  <a:pt x="2582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1" name="任意多边形 10"/>
          <p:cNvSpPr/>
          <p:nvPr/>
        </p:nvSpPr>
        <p:spPr>
          <a:xfrm>
            <a:off x="8934660" y="3048000"/>
            <a:ext cx="3260516" cy="3810000"/>
          </a:xfrm>
          <a:custGeom>
            <a:avLst/>
            <a:gdLst>
              <a:gd name="connsiteX0" fmla="*/ 0 w 3259667"/>
              <a:gd name="connsiteY0" fmla="*/ 3810000 h 3810000"/>
              <a:gd name="connsiteX1" fmla="*/ 3251200 w 3259667"/>
              <a:gd name="connsiteY1" fmla="*/ 0 h 3810000"/>
              <a:gd name="connsiteX2" fmla="*/ 3259667 w 3259667"/>
              <a:gd name="connsiteY2" fmla="*/ 3810000 h 3810000"/>
              <a:gd name="connsiteX3" fmla="*/ 0 w 3259667"/>
              <a:gd name="connsiteY3" fmla="*/ 3810000 h 3810000"/>
            </a:gdLst>
            <a:ahLst/>
            <a:cxnLst>
              <a:cxn ang="0">
                <a:pos x="connsiteX0" y="connsiteY0"/>
              </a:cxn>
              <a:cxn ang="0">
                <a:pos x="connsiteX1" y="connsiteY1"/>
              </a:cxn>
              <a:cxn ang="0">
                <a:pos x="connsiteX2" y="connsiteY2"/>
              </a:cxn>
              <a:cxn ang="0">
                <a:pos x="connsiteX3" y="connsiteY3"/>
              </a:cxn>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2" name="任意多边形 11"/>
          <p:cNvSpPr/>
          <p:nvPr/>
        </p:nvSpPr>
        <p:spPr>
          <a:xfrm>
            <a:off x="9341166" y="-8467"/>
            <a:ext cx="2854010" cy="6866467"/>
          </a:xfrm>
          <a:custGeom>
            <a:avLst/>
            <a:gdLst>
              <a:gd name="connsiteX0" fmla="*/ 0 w 2853267"/>
              <a:gd name="connsiteY0" fmla="*/ 0 h 6866467"/>
              <a:gd name="connsiteX1" fmla="*/ 2472267 w 2853267"/>
              <a:gd name="connsiteY1" fmla="*/ 6866467 h 6866467"/>
              <a:gd name="connsiteX2" fmla="*/ 2853267 w 2853267"/>
              <a:gd name="connsiteY2" fmla="*/ 6858000 h 6866467"/>
              <a:gd name="connsiteX3" fmla="*/ 2853267 w 2853267"/>
              <a:gd name="connsiteY3" fmla="*/ 0 h 6866467"/>
              <a:gd name="connsiteX4" fmla="*/ 0 w 2853267"/>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3" name="任意多边形 12"/>
          <p:cNvSpPr/>
          <p:nvPr/>
        </p:nvSpPr>
        <p:spPr>
          <a:xfrm>
            <a:off x="10907908" y="-8467"/>
            <a:ext cx="1287268" cy="6866467"/>
          </a:xfrm>
          <a:custGeom>
            <a:avLst/>
            <a:gdLst>
              <a:gd name="connsiteX0" fmla="*/ 1016000 w 1286933"/>
              <a:gd name="connsiteY0" fmla="*/ 0 h 6866467"/>
              <a:gd name="connsiteX1" fmla="*/ 0 w 1286933"/>
              <a:gd name="connsiteY1" fmla="*/ 6866467 h 6866467"/>
              <a:gd name="connsiteX2" fmla="*/ 1286933 w 1286933"/>
              <a:gd name="connsiteY2" fmla="*/ 6866467 h 6866467"/>
              <a:gd name="connsiteX3" fmla="*/ 1278466 w 1286933"/>
              <a:gd name="connsiteY3" fmla="*/ 0 h 6866467"/>
              <a:gd name="connsiteX4" fmla="*/ 1016000 w 1286933"/>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4" name="任意多边形 13"/>
          <p:cNvSpPr/>
          <p:nvPr/>
        </p:nvSpPr>
        <p:spPr>
          <a:xfrm>
            <a:off x="10941783" y="-8468"/>
            <a:ext cx="1270575" cy="6866467"/>
          </a:xfrm>
          <a:custGeom>
            <a:avLst/>
            <a:gdLst>
              <a:gd name="connsiteX0" fmla="*/ 0 w 1244600"/>
              <a:gd name="connsiteY0" fmla="*/ 0 h 6874934"/>
              <a:gd name="connsiteX1" fmla="*/ 1117600 w 1244600"/>
              <a:gd name="connsiteY1" fmla="*/ 6866467 h 6874934"/>
              <a:gd name="connsiteX2" fmla="*/ 1244600 w 1244600"/>
              <a:gd name="connsiteY2" fmla="*/ 6874934 h 6874934"/>
              <a:gd name="connsiteX3" fmla="*/ 1236134 w 1244600"/>
              <a:gd name="connsiteY3" fmla="*/ 0 h 6874934"/>
              <a:gd name="connsiteX4" fmla="*/ 0 w 1244600"/>
              <a:gd name="connsiteY4" fmla="*/ 0 h 6874934"/>
              <a:gd name="connsiteX0" fmla="*/ 0 w 1253067"/>
              <a:gd name="connsiteY0" fmla="*/ 0 h 6874934"/>
              <a:gd name="connsiteX1" fmla="*/ 1117600 w 1253067"/>
              <a:gd name="connsiteY1" fmla="*/ 6866467 h 6874934"/>
              <a:gd name="connsiteX2" fmla="*/ 1244600 w 1253067"/>
              <a:gd name="connsiteY2" fmla="*/ 6874934 h 6874934"/>
              <a:gd name="connsiteX3" fmla="*/ 1253067 w 1253067"/>
              <a:gd name="connsiteY3" fmla="*/ 0 h 6874934"/>
              <a:gd name="connsiteX4" fmla="*/ 0 w 1253067"/>
              <a:gd name="connsiteY4" fmla="*/ 0 h 6874934"/>
              <a:gd name="connsiteX0" fmla="*/ 0 w 1270244"/>
              <a:gd name="connsiteY0" fmla="*/ 0 h 6866467"/>
              <a:gd name="connsiteX1" fmla="*/ 1117600 w 1270244"/>
              <a:gd name="connsiteY1" fmla="*/ 6866467 h 6866467"/>
              <a:gd name="connsiteX2" fmla="*/ 1270000 w 1270244"/>
              <a:gd name="connsiteY2" fmla="*/ 6866467 h 6866467"/>
              <a:gd name="connsiteX3" fmla="*/ 1253067 w 1270244"/>
              <a:gd name="connsiteY3" fmla="*/ 0 h 6866467"/>
              <a:gd name="connsiteX4" fmla="*/ 0 w 1270244"/>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5" name="任意多边形 14"/>
          <p:cNvSpPr/>
          <p:nvPr/>
        </p:nvSpPr>
        <p:spPr>
          <a:xfrm>
            <a:off x="10374369" y="3589868"/>
            <a:ext cx="1820807" cy="3268133"/>
          </a:xfrm>
          <a:custGeom>
            <a:avLst/>
            <a:gdLst>
              <a:gd name="connsiteX0" fmla="*/ 0 w 1820333"/>
              <a:gd name="connsiteY0" fmla="*/ 3268133 h 3268133"/>
              <a:gd name="connsiteX1" fmla="*/ 1811866 w 1820333"/>
              <a:gd name="connsiteY1" fmla="*/ 0 h 3268133"/>
              <a:gd name="connsiteX2" fmla="*/ 1820333 w 1820333"/>
              <a:gd name="connsiteY2" fmla="*/ 3259666 h 3268133"/>
              <a:gd name="connsiteX3" fmla="*/ 0 w 1820333"/>
              <a:gd name="connsiteY3" fmla="*/ 3268133 h 3268133"/>
            </a:gdLst>
            <a:ahLst/>
            <a:cxnLst>
              <a:cxn ang="0">
                <a:pos x="connsiteX0" y="connsiteY0"/>
              </a:cxn>
              <a:cxn ang="0">
                <a:pos x="connsiteX1" y="connsiteY1"/>
              </a:cxn>
              <a:cxn ang="0">
                <a:pos x="connsiteX2" y="connsiteY2"/>
              </a:cxn>
              <a:cxn ang="0">
                <a:pos x="connsiteX3" y="connsiteY3"/>
              </a:cxn>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6" name="任意多边形 15"/>
          <p:cNvSpPr/>
          <p:nvPr/>
        </p:nvSpPr>
        <p:spPr>
          <a:xfrm>
            <a:off x="-8469" y="4013201"/>
            <a:ext cx="457319" cy="2853267"/>
          </a:xfrm>
          <a:custGeom>
            <a:avLst/>
            <a:gdLst>
              <a:gd name="connsiteX0" fmla="*/ 0 w 457200"/>
              <a:gd name="connsiteY0" fmla="*/ 0 h 2853267"/>
              <a:gd name="connsiteX1" fmla="*/ 457200 w 457200"/>
              <a:gd name="connsiteY1" fmla="*/ 2853267 h 2853267"/>
              <a:gd name="connsiteX2" fmla="*/ 0 w 457200"/>
              <a:gd name="connsiteY2" fmla="*/ 2844800 h 2853267"/>
              <a:gd name="connsiteX3" fmla="*/ 0 w 457200"/>
              <a:gd name="connsiteY3" fmla="*/ 0 h 2853267"/>
            </a:gdLst>
            <a:ahLst/>
            <a:cxnLst>
              <a:cxn ang="0">
                <a:pos x="connsiteX0" y="connsiteY0"/>
              </a:cxn>
              <a:cxn ang="0">
                <a:pos x="connsiteX1" y="connsiteY1"/>
              </a:cxn>
              <a:cxn ang="0">
                <a:pos x="connsiteX2" y="connsiteY2"/>
              </a:cxn>
              <a:cxn ang="0">
                <a:pos x="connsiteX3" y="connsiteY3"/>
              </a:cxn>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zh-CN" sz="1800">
              <a:latin typeface="Microsoft YaHei UI" panose="020B0503020204020204" pitchFamily="34" charset="-122"/>
              <a:ea typeface="Microsoft YaHei UI" panose="020B0503020204020204" pitchFamily="34" charset="-122"/>
            </a:endParaRPr>
          </a:p>
        </p:txBody>
      </p:sp>
      <p:sp>
        <p:nvSpPr>
          <p:cNvPr id="2" name="标题占位符 1"/>
          <p:cNvSpPr>
            <a:spLocks noGrp="1"/>
          </p:cNvSpPr>
          <p:nvPr>
            <p:ph type="title"/>
          </p:nvPr>
        </p:nvSpPr>
        <p:spPr>
          <a:xfrm>
            <a:off x="677511" y="609600"/>
            <a:ext cx="8598907" cy="1320800"/>
          </a:xfrm>
          <a:prstGeom prst="rect">
            <a:avLst/>
          </a:prstGeom>
        </p:spPr>
        <p:txBody>
          <a:bodyPr vert="horz" lIns="91440" tIns="45720" rIns="91440" bIns="45720" rtlCol="0" anchor="t">
            <a:normAutofit/>
          </a:bodyPr>
          <a:lstStyle/>
          <a:p>
            <a:r>
              <a:rPr lang="zh-CN"/>
              <a:t>单击此处编辑母版标题样式</a:t>
            </a:r>
          </a:p>
        </p:txBody>
      </p:sp>
      <p:sp>
        <p:nvSpPr>
          <p:cNvPr id="3" name="文本占位符 2"/>
          <p:cNvSpPr>
            <a:spLocks noGrp="1"/>
          </p:cNvSpPr>
          <p:nvPr>
            <p:ph type="body" idx="1"/>
          </p:nvPr>
        </p:nvSpPr>
        <p:spPr>
          <a:xfrm>
            <a:off x="677511" y="2160590"/>
            <a:ext cx="8598907" cy="3880773"/>
          </a:xfrm>
          <a:prstGeom prst="rect">
            <a:avLst/>
          </a:prstGeom>
        </p:spPr>
        <p:txBody>
          <a:bodyPr vert="horz" lIns="91440" tIns="45720" rIns="91440" bIns="45720" rtlCol="0">
            <a:normAutofit/>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4" name="日期占位符 3"/>
          <p:cNvSpPr>
            <a:spLocks noGrp="1"/>
          </p:cNvSpPr>
          <p:nvPr>
            <p:ph type="dt" sz="half" idx="2"/>
          </p:nvPr>
        </p:nvSpPr>
        <p:spPr>
          <a:xfrm>
            <a:off x="7207010" y="6041363"/>
            <a:ext cx="912177" cy="365125"/>
          </a:xfrm>
          <a:prstGeom prst="rect">
            <a:avLst/>
          </a:prstGeom>
        </p:spPr>
        <p:txBody>
          <a:bodyPr vert="horz" lIns="91440" tIns="45720" rIns="91440" bIns="45720" rtlCol="0" anchor="ctr"/>
          <a:lstStyle>
            <a:lvl1pPr algn="r" latinLnBrk="0">
              <a:defRPr lang="zh-CN" sz="900">
                <a:solidFill>
                  <a:schemeClr val="tx1">
                    <a:tint val="75000"/>
                  </a:schemeClr>
                </a:solidFill>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8/26/2023</a:t>
            </a:fld>
            <a:endParaRPr lang="zh-CN" altLang="en-US"/>
          </a:p>
        </p:txBody>
      </p:sp>
      <p:sp>
        <p:nvSpPr>
          <p:cNvPr id="5" name="页脚占位符 4"/>
          <p:cNvSpPr>
            <a:spLocks noGrp="1"/>
          </p:cNvSpPr>
          <p:nvPr>
            <p:ph type="ftr" sz="quarter" idx="3"/>
          </p:nvPr>
        </p:nvSpPr>
        <p:spPr>
          <a:xfrm>
            <a:off x="677511" y="6041363"/>
            <a:ext cx="6299252" cy="365125"/>
          </a:xfrm>
          <a:prstGeom prst="rect">
            <a:avLst/>
          </a:prstGeom>
        </p:spPr>
        <p:txBody>
          <a:bodyPr vert="horz" lIns="91440" tIns="45720" rIns="91440" bIns="45720" rtlCol="0" anchor="ctr"/>
          <a:lstStyle>
            <a:lvl1pPr algn="l" latinLnBrk="0">
              <a:defRPr lang="zh-CN" sz="900">
                <a:solidFill>
                  <a:schemeClr val="tx1">
                    <a:tint val="75000"/>
                  </a:schemeClr>
                </a:solidFill>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4"/>
          </p:nvPr>
        </p:nvSpPr>
        <p:spPr>
          <a:xfrm>
            <a:off x="8592901" y="6041363"/>
            <a:ext cx="683517" cy="365125"/>
          </a:xfrm>
          <a:prstGeom prst="rect">
            <a:avLst/>
          </a:prstGeom>
        </p:spPr>
        <p:txBody>
          <a:bodyPr vert="horz" lIns="91440" tIns="45720" rIns="91440" bIns="45720" rtlCol="0" anchor="ctr"/>
          <a:lstStyle>
            <a:lvl1pPr algn="r" latinLnBrk="0">
              <a:defRPr lang="zh-CN" sz="900">
                <a:solidFill>
                  <a:schemeClr val="accent1"/>
                </a:solidFill>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pic>
        <p:nvPicPr>
          <p:cNvPr id="17" name="图片 1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383353" y="383693"/>
            <a:ext cx="1193717" cy="1244265"/>
          </a:xfrm>
          <a:prstGeom prst="rect">
            <a:avLst/>
          </a:prstGeom>
        </p:spPr>
      </p:pic>
    </p:spTree>
    <p:extLst>
      <p:ext uri="{BB962C8B-B14F-4D97-AF65-F5344CB8AC3E}">
        <p14:creationId xmlns:p14="http://schemas.microsoft.com/office/powerpoint/2010/main" val="165419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lang="zh-CN" sz="36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p:bodyStyle>
    <p:otherStyle>
      <a:defPPr>
        <a:defRPr lang="zh-CN"/>
      </a:defPPr>
      <a:lvl1pPr marL="0" algn="l" defTabSz="457200" rtl="0" eaLnBrk="1" latinLnBrk="0" hangingPunct="1">
        <a:defRPr lang="zh-CN" sz="1800" kern="1200">
          <a:solidFill>
            <a:schemeClr val="tx1"/>
          </a:solidFill>
          <a:latin typeface="+mn-lt"/>
          <a:ea typeface="+mn-ea"/>
          <a:cs typeface="+mn-cs"/>
        </a:defRPr>
      </a:lvl1pPr>
      <a:lvl2pPr marL="457200" algn="l" defTabSz="457200" rtl="0" eaLnBrk="1" latinLnBrk="0" hangingPunct="1">
        <a:defRPr lang="zh-CN" sz="1800" kern="1200">
          <a:solidFill>
            <a:schemeClr val="tx1"/>
          </a:solidFill>
          <a:latin typeface="+mn-lt"/>
          <a:ea typeface="+mn-ea"/>
          <a:cs typeface="+mn-cs"/>
        </a:defRPr>
      </a:lvl2pPr>
      <a:lvl3pPr marL="914400" algn="l" defTabSz="457200" rtl="0" eaLnBrk="1" latinLnBrk="0" hangingPunct="1">
        <a:defRPr lang="zh-CN" sz="1800" kern="1200">
          <a:solidFill>
            <a:schemeClr val="tx1"/>
          </a:solidFill>
          <a:latin typeface="+mn-lt"/>
          <a:ea typeface="+mn-ea"/>
          <a:cs typeface="+mn-cs"/>
        </a:defRPr>
      </a:lvl3pPr>
      <a:lvl4pPr marL="1371600" algn="l" defTabSz="457200" rtl="0" eaLnBrk="1" latinLnBrk="0" hangingPunct="1">
        <a:defRPr lang="zh-CN" sz="1800" kern="1200">
          <a:solidFill>
            <a:schemeClr val="tx1"/>
          </a:solidFill>
          <a:latin typeface="+mn-lt"/>
          <a:ea typeface="+mn-ea"/>
          <a:cs typeface="+mn-cs"/>
        </a:defRPr>
      </a:lvl4pPr>
      <a:lvl5pPr marL="1828800" algn="l" defTabSz="457200" rtl="0" eaLnBrk="1" latinLnBrk="0" hangingPunct="1">
        <a:defRPr lang="zh-CN" sz="1800" kern="1200">
          <a:solidFill>
            <a:schemeClr val="tx1"/>
          </a:solidFill>
          <a:latin typeface="+mn-lt"/>
          <a:ea typeface="+mn-ea"/>
          <a:cs typeface="+mn-cs"/>
        </a:defRPr>
      </a:lvl5pPr>
      <a:lvl6pPr marL="2286000" algn="l" defTabSz="457200" rtl="0" eaLnBrk="1" latinLnBrk="0" hangingPunct="1">
        <a:defRPr lang="zh-CN" sz="1800" kern="1200">
          <a:solidFill>
            <a:schemeClr val="tx1"/>
          </a:solidFill>
          <a:latin typeface="+mn-lt"/>
          <a:ea typeface="+mn-ea"/>
          <a:cs typeface="+mn-cs"/>
        </a:defRPr>
      </a:lvl6pPr>
      <a:lvl7pPr marL="2743200" algn="l" defTabSz="457200" rtl="0" eaLnBrk="1" latinLnBrk="0" hangingPunct="1">
        <a:defRPr lang="zh-CN" sz="1800" kern="1200">
          <a:solidFill>
            <a:schemeClr val="tx1"/>
          </a:solidFill>
          <a:latin typeface="+mn-lt"/>
          <a:ea typeface="+mn-ea"/>
          <a:cs typeface="+mn-cs"/>
        </a:defRPr>
      </a:lvl7pPr>
      <a:lvl8pPr marL="3200400" algn="l" defTabSz="457200" rtl="0" eaLnBrk="1" latinLnBrk="0" hangingPunct="1">
        <a:defRPr lang="zh-CN" sz="1800" kern="1200">
          <a:solidFill>
            <a:schemeClr val="tx1"/>
          </a:solidFill>
          <a:latin typeface="+mn-lt"/>
          <a:ea typeface="+mn-ea"/>
          <a:cs typeface="+mn-cs"/>
        </a:defRPr>
      </a:lvl8pPr>
      <a:lvl9pPr marL="3657600" algn="l" defTabSz="457200" rtl="0" eaLnBrk="1" latinLnBrk="0" hangingPunct="1">
        <a:defRPr lang="zh-CN"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矩形 8"/>
          <p:cNvSpPr>
            <a:spLocks noGrp="1" noChangeArrowheads="1"/>
          </p:cNvSpPr>
          <p:nvPr>
            <p:ph type="ctrTitle"/>
          </p:nvPr>
        </p:nvSpPr>
        <p:spPr>
          <a:xfrm>
            <a:off x="2768686" y="2415346"/>
            <a:ext cx="5651414" cy="833966"/>
          </a:xfrm>
        </p:spPr>
        <p:txBody>
          <a:bodyPr/>
          <a:lstStyle/>
          <a:p>
            <a:r>
              <a:rPr lang="zh-CN" altLang="zh-CN" b="1" dirty="0" smtClean="0"/>
              <a:t>第</a:t>
            </a:r>
            <a:r>
              <a:rPr lang="en-US" altLang="zh-CN" b="1" dirty="0" smtClean="0"/>
              <a:t>2</a:t>
            </a:r>
            <a:r>
              <a:rPr lang="zh-CN" altLang="en-US" b="1" dirty="0" smtClean="0"/>
              <a:t>单元</a:t>
            </a:r>
            <a:r>
              <a:rPr lang="en-US" altLang="zh-CN" b="1" dirty="0" smtClean="0"/>
              <a:t>  C</a:t>
            </a:r>
            <a:r>
              <a:rPr lang="zh-CN" altLang="en-US" b="1" dirty="0" smtClean="0"/>
              <a:t>语言基础</a:t>
            </a:r>
            <a:endParaRPr lang="zh-CN" b="1" dirty="0"/>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6123" y="4184985"/>
            <a:ext cx="1193717" cy="1244265"/>
          </a:xfrm>
          <a:prstGeom prst="rect">
            <a:avLst/>
          </a:prstGeom>
        </p:spPr>
      </p:pic>
    </p:spTree>
    <p:extLst>
      <p:ext uri="{BB962C8B-B14F-4D97-AF65-F5344CB8AC3E}">
        <p14:creationId xmlns:p14="http://schemas.microsoft.com/office/powerpoint/2010/main" val="2490343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矩形 2"/>
          <p:cNvSpPr>
            <a:spLocks noGrp="1" noChangeArrowheads="1"/>
          </p:cNvSpPr>
          <p:nvPr>
            <p:ph type="title"/>
          </p:nvPr>
        </p:nvSpPr>
        <p:spPr/>
        <p:txBody>
          <a:bodyPr/>
          <a:lstStyle/>
          <a:p>
            <a:r>
              <a:rPr lang="zh-CN">
                <a:latin typeface="Microsoft YaHei UI" panose="020B0503020204020204" pitchFamily="34" charset="-122"/>
                <a:ea typeface="Microsoft YaHei UI" panose="020B0503020204020204" pitchFamily="34" charset="-122"/>
              </a:rPr>
              <a:t>摘要</a:t>
            </a:r>
          </a:p>
        </p:txBody>
      </p:sp>
      <p:sp>
        <p:nvSpPr>
          <p:cNvPr id="2" name="矩形 1"/>
          <p:cNvSpPr/>
          <p:nvPr/>
        </p:nvSpPr>
        <p:spPr>
          <a:xfrm>
            <a:off x="752475" y="1649790"/>
            <a:ext cx="6096000" cy="4442242"/>
          </a:xfrm>
          <a:prstGeom prst="rect">
            <a:avLst/>
          </a:prstGeom>
        </p:spPr>
        <p:txBody>
          <a:bodyPr>
            <a:spAutoFit/>
          </a:bodyPr>
          <a:lstStyle/>
          <a:p>
            <a:pPr marL="285750" lvl="0"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2.1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数据类型</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2.1.1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进制与进制转换</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2.1.2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整数类型</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2.1.3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实数类型</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2.1.4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字符类型</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tabLst>
                <a:tab pos="5267325" algn="r"/>
              </a:tabLst>
            </a:pP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285750" lvl="0"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2.2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常量与变量</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2.2.1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常量</a:t>
            </a:r>
            <a:endParaRPr lang="zh-CN" altLang="en-US" sz="2400"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987425" algn="l"/>
                <a:tab pos="1611313" algn="l"/>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2.2.2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变量</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p:txBody>
      </p:sp>
      <p:sp>
        <p:nvSpPr>
          <p:cNvPr id="4" name="矩形 3"/>
          <p:cNvSpPr/>
          <p:nvPr/>
        </p:nvSpPr>
        <p:spPr>
          <a:xfrm>
            <a:off x="5232892" y="1611153"/>
            <a:ext cx="6096000" cy="3944670"/>
          </a:xfrm>
          <a:prstGeom prst="rect">
            <a:avLst/>
          </a:prstGeom>
        </p:spPr>
        <p:txBody>
          <a:bodyPr>
            <a:spAutoFit/>
          </a:bodyPr>
          <a:lstStyle/>
          <a:p>
            <a:pPr marL="285750" lvl="0"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2.3</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运算符与表达式</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2.3.1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算术运算符和算术表达式</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2.3.2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赋值运算符和赋值表达式</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2.3.3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位运算</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2.3.4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数据类型转换</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2.3.5   </a:t>
            </a:r>
            <a:r>
              <a:rPr lang="zh-CN" altLang="en-US"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几个特殊的运算符</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tabLst>
                <a:tab pos="5267325" algn="r"/>
              </a:tabLst>
            </a:pP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285750" indent="-285750" defTabSz="457200" fontAlgn="base">
              <a:spcBef>
                <a:spcPts val="1000"/>
              </a:spcBef>
              <a:buClr>
                <a:schemeClr val="accent1"/>
              </a:buClr>
              <a:buSzPct val="80000"/>
              <a:buFont typeface="Wingdings 3" charset="2"/>
              <a:buChar char=""/>
              <a:tabLst>
                <a:tab pos="5267325" algn="r"/>
              </a:tabLst>
            </a:pPr>
            <a:r>
              <a:rPr lang="zh-CN"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实例</a:t>
            </a:r>
            <a:r>
              <a:rPr lang="zh-CN" altLang="zh-CN" sz="2400" dirty="0">
                <a:solidFill>
                  <a:schemeClr val="tx1">
                    <a:lumMod val="75000"/>
                    <a:lumOff val="25000"/>
                  </a:schemeClr>
                </a:solidFill>
                <a:latin typeface="Microsoft YaHei UI" panose="020B0503020204020204" pitchFamily="34" charset="-122"/>
                <a:ea typeface="Microsoft YaHei UI" panose="020B0503020204020204" pitchFamily="34" charset="-122"/>
              </a:rPr>
              <a:t>分析与</a:t>
            </a:r>
            <a:r>
              <a:rPr lang="zh-CN"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rPr>
              <a:t>实现</a:t>
            </a:r>
            <a:endParaRPr lang="en-US" altLang="zh-CN" sz="2400" dirty="0" smtClean="0">
              <a:solidFill>
                <a:schemeClr val="tx1">
                  <a:lumMod val="75000"/>
                  <a:lumOff val="25000"/>
                </a:schemeClr>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814242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4031615"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2.1  </a:t>
            </a:r>
            <a:r>
              <a:rPr lang="zh-CN" altLang="en-US" sz="4000" b="1" dirty="0" smtClean="0">
                <a:solidFill>
                  <a:schemeClr val="accent2">
                    <a:lumMod val="75000"/>
                  </a:schemeClr>
                </a:solidFill>
                <a:latin typeface="微软雅黑" panose="020B0503020204020204" charset="-122"/>
                <a:ea typeface="微软雅黑" panose="020B0503020204020204" charset="-122"/>
              </a:rPr>
              <a:t>数据类型</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323414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sz="1000"/>
              <a:pPr>
                <a:defRPr/>
              </a:pPr>
              <a:t>4</a:t>
            </a:fld>
            <a:endParaRPr lang="en-US" altLang="zh-CN" sz="1000"/>
          </a:p>
        </p:txBody>
      </p:sp>
      <p:sp>
        <p:nvSpPr>
          <p:cNvPr id="17412" name="Rectangle 2"/>
          <p:cNvSpPr>
            <a:spLocks noGrp="1" noChangeArrowheads="1"/>
          </p:cNvSpPr>
          <p:nvPr>
            <p:ph type="title"/>
          </p:nvPr>
        </p:nvSpPr>
        <p:spPr/>
        <p:txBody>
          <a:bodyPr>
            <a:normAutofit/>
          </a:bodyPr>
          <a:lstStyle/>
          <a:p>
            <a:pPr eaLnBrk="1" hangingPunct="1"/>
            <a:r>
              <a:rPr lang="zh-CN" altLang="en-US" dirty="0" smtClean="0"/>
              <a:t>数据类型</a:t>
            </a:r>
          </a:p>
        </p:txBody>
      </p:sp>
      <p:sp>
        <p:nvSpPr>
          <p:cNvPr id="25" name="TextBox 24"/>
          <p:cNvSpPr txBox="1"/>
          <p:nvPr/>
        </p:nvSpPr>
        <p:spPr>
          <a:xfrm>
            <a:off x="954842" y="1678616"/>
            <a:ext cx="2794201" cy="400110"/>
          </a:xfrm>
          <a:prstGeom prst="rect">
            <a:avLst/>
          </a:prstGeom>
          <a:noFill/>
        </p:spPr>
        <p:txBody>
          <a:bodyPr wrap="square">
            <a:spAutoFit/>
          </a:bodyPr>
          <a:lstStyle/>
          <a:p>
            <a:pPr indent="-285750">
              <a:buClr>
                <a:schemeClr val="accent2"/>
              </a:buClr>
              <a:buFont typeface="Wingdings" panose="05000000000000000000" pitchFamily="2" charset="2"/>
              <a:buChar char="Ø"/>
              <a:defRPr/>
            </a:pPr>
            <a:r>
              <a:rPr lang="zh-CN" altLang="zh-CN" sz="2000" dirty="0">
                <a:latin typeface="Microsoft YaHei UI" panose="020B0503020204020204" pitchFamily="34" charset="-122"/>
                <a:ea typeface="Microsoft YaHei UI" panose="020B0503020204020204" pitchFamily="34" charset="-122"/>
              </a:rPr>
              <a:t>学生信息管理</a:t>
            </a:r>
            <a:r>
              <a:rPr lang="zh-CN" altLang="zh-CN" sz="2000" dirty="0" smtClean="0">
                <a:latin typeface="Microsoft YaHei UI" panose="020B0503020204020204" pitchFamily="34" charset="-122"/>
                <a:ea typeface="Microsoft YaHei UI" panose="020B0503020204020204" pitchFamily="34" charset="-122"/>
              </a:rPr>
              <a:t>系统</a:t>
            </a:r>
            <a:endParaRPr lang="zh-CN" altLang="en-US" sz="2000" dirty="0">
              <a:latin typeface="Microsoft YaHei UI" panose="020B0503020204020204" pitchFamily="34" charset="-122"/>
              <a:ea typeface="Microsoft YaHei UI" panose="020B0503020204020204" pitchFamily="34" charset="-122"/>
            </a:endParaRPr>
          </a:p>
        </p:txBody>
      </p:sp>
      <p:sp>
        <p:nvSpPr>
          <p:cNvPr id="26" name="TextBox 25"/>
          <p:cNvSpPr txBox="1"/>
          <p:nvPr/>
        </p:nvSpPr>
        <p:spPr>
          <a:xfrm>
            <a:off x="5456475" y="1678616"/>
            <a:ext cx="2563059" cy="400110"/>
          </a:xfrm>
          <a:prstGeom prst="rect">
            <a:avLst/>
          </a:prstGeom>
          <a:noFill/>
        </p:spPr>
        <p:txBody>
          <a:bodyPr wrap="square">
            <a:spAutoFit/>
          </a:bodyPr>
          <a:lstStyle/>
          <a:p>
            <a:pPr indent="-285750">
              <a:buClr>
                <a:schemeClr val="accent2"/>
              </a:buClr>
              <a:buFont typeface="Wingdings" panose="05000000000000000000" pitchFamily="2" charset="2"/>
              <a:buChar char="Ø"/>
              <a:defRPr/>
            </a:pPr>
            <a:r>
              <a:rPr lang="zh-CN" altLang="zh-CN" sz="2000" dirty="0" smtClean="0">
                <a:latin typeface="Microsoft YaHei UI" panose="020B0503020204020204" pitchFamily="34" charset="-122"/>
                <a:ea typeface="Microsoft YaHei UI" panose="020B0503020204020204" pitchFamily="34" charset="-122"/>
              </a:rPr>
              <a:t>超市</a:t>
            </a:r>
            <a:r>
              <a:rPr lang="zh-CN" altLang="zh-CN" sz="2000" dirty="0">
                <a:latin typeface="Microsoft YaHei UI" panose="020B0503020204020204" pitchFamily="34" charset="-122"/>
                <a:ea typeface="Microsoft YaHei UI" panose="020B0503020204020204" pitchFamily="34" charset="-122"/>
              </a:rPr>
              <a:t>信息管理</a:t>
            </a:r>
            <a:r>
              <a:rPr lang="zh-CN" altLang="zh-CN" sz="2000" dirty="0" smtClean="0">
                <a:latin typeface="Microsoft YaHei UI" panose="020B0503020204020204" pitchFamily="34" charset="-122"/>
                <a:ea typeface="Microsoft YaHei UI" panose="020B0503020204020204" pitchFamily="34" charset="-122"/>
              </a:rPr>
              <a:t>系统</a:t>
            </a:r>
            <a:endParaRPr lang="zh-CN" altLang="en-US" sz="2000" dirty="0">
              <a:latin typeface="Microsoft YaHei UI" panose="020B0503020204020204" pitchFamily="34" charset="-122"/>
              <a:ea typeface="Microsoft YaHei UI" panose="020B0503020204020204" pitchFamily="34" charset="-122"/>
            </a:endParaRPr>
          </a:p>
        </p:txBody>
      </p:sp>
      <p:sp>
        <p:nvSpPr>
          <p:cNvPr id="27" name="TextBox 26"/>
          <p:cNvSpPr txBox="1"/>
          <p:nvPr/>
        </p:nvSpPr>
        <p:spPr>
          <a:xfrm>
            <a:off x="3749043" y="2134889"/>
            <a:ext cx="711927" cy="1938992"/>
          </a:xfrm>
          <a:prstGeom prst="rect">
            <a:avLst/>
          </a:prstGeom>
          <a:noFill/>
        </p:spPr>
        <p:txBody>
          <a:bodyPr wrap="square">
            <a:spAutoFit/>
          </a:bodyPr>
          <a:lstStyle/>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姓名</a:t>
            </a:r>
            <a:endParaRPr lang="en-US" altLang="zh-CN" sz="2000" dirty="0" smtClean="0">
              <a:latin typeface="Microsoft YaHei UI" panose="020B0503020204020204" pitchFamily="34" charset="-122"/>
              <a:ea typeface="Microsoft YaHei UI" panose="020B0503020204020204" pitchFamily="34" charset="-122"/>
            </a:endParaRPr>
          </a:p>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性别</a:t>
            </a:r>
            <a:endParaRPr lang="en-US" altLang="zh-CN" sz="2000" dirty="0">
              <a:latin typeface="Microsoft YaHei UI" panose="020B0503020204020204" pitchFamily="34" charset="-122"/>
              <a:ea typeface="Microsoft YaHei UI" panose="020B0503020204020204" pitchFamily="34" charset="-122"/>
            </a:endParaRPr>
          </a:p>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年龄</a:t>
            </a:r>
            <a:endParaRPr lang="en-US" altLang="zh-CN" sz="2000" dirty="0">
              <a:latin typeface="Microsoft YaHei UI" panose="020B0503020204020204" pitchFamily="34" charset="-122"/>
              <a:ea typeface="Microsoft YaHei UI" panose="020B0503020204020204" pitchFamily="34" charset="-122"/>
            </a:endParaRPr>
          </a:p>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籍贯</a:t>
            </a:r>
            <a:endParaRPr lang="en-US" altLang="zh-CN" sz="2000" dirty="0">
              <a:latin typeface="Microsoft YaHei UI" panose="020B0503020204020204" pitchFamily="34" charset="-122"/>
              <a:ea typeface="Microsoft YaHei UI" panose="020B0503020204020204" pitchFamily="34" charset="-122"/>
            </a:endParaRPr>
          </a:p>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成绩</a:t>
            </a:r>
            <a:endParaRPr lang="en-US" altLang="zh-CN" sz="2000" dirty="0">
              <a:latin typeface="Microsoft YaHei UI" panose="020B0503020204020204" pitchFamily="34" charset="-122"/>
              <a:ea typeface="Microsoft YaHei UI" panose="020B0503020204020204" pitchFamily="34" charset="-122"/>
            </a:endParaRPr>
          </a:p>
          <a:p>
            <a:pPr>
              <a:buClr>
                <a:schemeClr val="accent2"/>
              </a:buClr>
              <a:defRPr/>
            </a:pPr>
            <a:r>
              <a:rPr lang="en-US" altLang="zh-CN" sz="2000" dirty="0" smtClean="0">
                <a:latin typeface="Microsoft YaHei UI" panose="020B0503020204020204" pitchFamily="34" charset="-122"/>
                <a:ea typeface="Microsoft YaHei UI" panose="020B0503020204020204" pitchFamily="34" charset="-122"/>
              </a:rPr>
              <a:t>...</a:t>
            </a:r>
          </a:p>
        </p:txBody>
      </p:sp>
      <p:sp>
        <p:nvSpPr>
          <p:cNvPr id="28" name="TextBox 27"/>
          <p:cNvSpPr txBox="1"/>
          <p:nvPr/>
        </p:nvSpPr>
        <p:spPr>
          <a:xfrm>
            <a:off x="8020061" y="2134889"/>
            <a:ext cx="1472282" cy="2246769"/>
          </a:xfrm>
          <a:prstGeom prst="rect">
            <a:avLst/>
          </a:prstGeom>
          <a:noFill/>
        </p:spPr>
        <p:txBody>
          <a:bodyPr wrap="square">
            <a:spAutoFit/>
          </a:bodyPr>
          <a:lstStyle/>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商品</a:t>
            </a:r>
            <a:r>
              <a:rPr lang="zh-CN" altLang="zh-CN" sz="2000" dirty="0">
                <a:latin typeface="Microsoft YaHei UI" panose="020B0503020204020204" pitchFamily="34" charset="-122"/>
                <a:ea typeface="Microsoft YaHei UI" panose="020B0503020204020204" pitchFamily="34" charset="-122"/>
              </a:rPr>
              <a:t>货</a:t>
            </a:r>
            <a:r>
              <a:rPr lang="zh-CN" altLang="zh-CN" sz="2000" dirty="0" smtClean="0">
                <a:latin typeface="Microsoft YaHei UI" panose="020B0503020204020204" pitchFamily="34" charset="-122"/>
                <a:ea typeface="Microsoft YaHei UI" panose="020B0503020204020204" pitchFamily="34" charset="-122"/>
              </a:rPr>
              <a:t>号</a:t>
            </a:r>
            <a:endParaRPr lang="en-US" altLang="zh-CN" sz="2000" dirty="0" smtClean="0">
              <a:latin typeface="Microsoft YaHei UI" panose="020B0503020204020204" pitchFamily="34" charset="-122"/>
              <a:ea typeface="Microsoft YaHei UI" panose="020B0503020204020204" pitchFamily="34" charset="-122"/>
            </a:endParaRPr>
          </a:p>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名称</a:t>
            </a:r>
            <a:endParaRPr lang="en-US" altLang="zh-CN" sz="2000" dirty="0" smtClean="0">
              <a:latin typeface="Microsoft YaHei UI" panose="020B0503020204020204" pitchFamily="34" charset="-122"/>
              <a:ea typeface="Microsoft YaHei UI" panose="020B0503020204020204" pitchFamily="34" charset="-122"/>
            </a:endParaRPr>
          </a:p>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价格</a:t>
            </a:r>
            <a:endParaRPr lang="en-US" altLang="zh-CN" sz="2000" dirty="0" smtClean="0">
              <a:latin typeface="Microsoft YaHei UI" panose="020B0503020204020204" pitchFamily="34" charset="-122"/>
              <a:ea typeface="Microsoft YaHei UI" panose="020B0503020204020204" pitchFamily="34" charset="-122"/>
            </a:endParaRPr>
          </a:p>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数量</a:t>
            </a:r>
            <a:endParaRPr lang="en-US" altLang="zh-CN" sz="2000" dirty="0" smtClean="0">
              <a:latin typeface="Microsoft YaHei UI" panose="020B0503020204020204" pitchFamily="34" charset="-122"/>
              <a:ea typeface="Microsoft YaHei UI" panose="020B0503020204020204" pitchFamily="34" charset="-122"/>
            </a:endParaRPr>
          </a:p>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供货商</a:t>
            </a:r>
            <a:endParaRPr lang="en-US" altLang="zh-CN" sz="2000" dirty="0" smtClean="0">
              <a:latin typeface="Microsoft YaHei UI" panose="020B0503020204020204" pitchFamily="34" charset="-122"/>
              <a:ea typeface="Microsoft YaHei UI" panose="020B0503020204020204" pitchFamily="34" charset="-122"/>
            </a:endParaRPr>
          </a:p>
          <a:p>
            <a:pPr>
              <a:buClr>
                <a:schemeClr val="accent2"/>
              </a:buClr>
              <a:defRPr/>
            </a:pPr>
            <a:r>
              <a:rPr lang="en-US" altLang="zh-CN" sz="2000" dirty="0" smtClean="0">
                <a:latin typeface="Microsoft YaHei UI" panose="020B0503020204020204" pitchFamily="34" charset="-122"/>
                <a:ea typeface="Microsoft YaHei UI" panose="020B0503020204020204" pitchFamily="34" charset="-122"/>
              </a:rPr>
              <a:t>...</a:t>
            </a:r>
          </a:p>
          <a:p>
            <a:pPr>
              <a:buClr>
                <a:schemeClr val="accent2"/>
              </a:buClr>
              <a:defRPr/>
            </a:pPr>
            <a:endParaRPr lang="zh-CN" altLang="en-US" sz="2000" dirty="0">
              <a:latin typeface="Microsoft YaHei UI" panose="020B0503020204020204" pitchFamily="34" charset="-122"/>
              <a:ea typeface="Microsoft YaHei UI" panose="020B0503020204020204" pitchFamily="34" charset="-122"/>
            </a:endParaRPr>
          </a:p>
        </p:txBody>
      </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2406" y="2141599"/>
            <a:ext cx="1444097" cy="1812674"/>
          </a:xfrm>
          <a:prstGeom prst="rect">
            <a:avLst/>
          </a:prstGeom>
        </p:spPr>
      </p:pic>
      <p:pic>
        <p:nvPicPr>
          <p:cNvPr id="21" name="图片 20"/>
          <p:cNvPicPr>
            <a:picLocks noChangeAspect="1"/>
          </p:cNvPicPr>
          <p:nvPr/>
        </p:nvPicPr>
        <p:blipFill rotWithShape="1">
          <a:blip r:embed="rId3">
            <a:extLst>
              <a:ext uri="{28A0092B-C50C-407E-A947-70E740481C1C}">
                <a14:useLocalDpi xmlns:a14="http://schemas.microsoft.com/office/drawing/2010/main" val="0"/>
              </a:ext>
            </a:extLst>
          </a:blip>
          <a:srcRect l="9941" t="6402" r="10322" b="19375"/>
          <a:stretch/>
        </p:blipFill>
        <p:spPr>
          <a:xfrm>
            <a:off x="5839099" y="2059107"/>
            <a:ext cx="2042157" cy="1900949"/>
          </a:xfrm>
          <a:prstGeom prst="rect">
            <a:avLst/>
          </a:prstGeom>
        </p:spPr>
      </p:pic>
      <p:sp>
        <p:nvSpPr>
          <p:cNvPr id="31" name="TextBox 30"/>
          <p:cNvSpPr txBox="1"/>
          <p:nvPr/>
        </p:nvSpPr>
        <p:spPr>
          <a:xfrm>
            <a:off x="3749043" y="1678616"/>
            <a:ext cx="836030" cy="400110"/>
          </a:xfrm>
          <a:prstGeom prst="rect">
            <a:avLst/>
          </a:prstGeom>
          <a:noFill/>
        </p:spPr>
        <p:txBody>
          <a:bodyPr wrap="square">
            <a:spAutoFit/>
          </a:bodyPr>
          <a:lstStyle/>
          <a:p>
            <a:pPr>
              <a:buClr>
                <a:schemeClr val="accent2"/>
              </a:buClr>
              <a:defRPr/>
            </a:pPr>
            <a:r>
              <a:rPr lang="zh-CN" altLang="en-US" sz="2000" dirty="0" smtClean="0">
                <a:latin typeface="Microsoft YaHei UI" panose="020B0503020204020204" pitchFamily="34" charset="-122"/>
                <a:ea typeface="Microsoft YaHei UI" panose="020B0503020204020204" pitchFamily="34" charset="-122"/>
              </a:rPr>
              <a:t>数据：</a:t>
            </a:r>
            <a:endParaRPr lang="zh-CN" altLang="en-US" sz="2000" dirty="0">
              <a:latin typeface="Microsoft YaHei UI" panose="020B0503020204020204" pitchFamily="34" charset="-122"/>
              <a:ea typeface="Microsoft YaHei UI" panose="020B0503020204020204" pitchFamily="34" charset="-122"/>
            </a:endParaRPr>
          </a:p>
        </p:txBody>
      </p:sp>
      <p:sp>
        <p:nvSpPr>
          <p:cNvPr id="33" name="TextBox 32"/>
          <p:cNvSpPr txBox="1"/>
          <p:nvPr/>
        </p:nvSpPr>
        <p:spPr>
          <a:xfrm>
            <a:off x="8033125" y="1678616"/>
            <a:ext cx="836030" cy="400110"/>
          </a:xfrm>
          <a:prstGeom prst="rect">
            <a:avLst/>
          </a:prstGeom>
          <a:noFill/>
        </p:spPr>
        <p:txBody>
          <a:bodyPr wrap="square">
            <a:spAutoFit/>
          </a:bodyPr>
          <a:lstStyle/>
          <a:p>
            <a:pPr>
              <a:buClr>
                <a:schemeClr val="accent2"/>
              </a:buClr>
              <a:defRPr/>
            </a:pPr>
            <a:r>
              <a:rPr lang="zh-CN" altLang="en-US" sz="2000" dirty="0" smtClean="0">
                <a:latin typeface="Microsoft YaHei UI" panose="020B0503020204020204" pitchFamily="34" charset="-122"/>
                <a:ea typeface="Microsoft YaHei UI" panose="020B0503020204020204" pitchFamily="34" charset="-122"/>
              </a:rPr>
              <a:t>数据：</a:t>
            </a:r>
            <a:endParaRPr lang="zh-CN" altLang="en-US" sz="2000" dirty="0">
              <a:latin typeface="Microsoft YaHei UI" panose="020B0503020204020204" pitchFamily="34" charset="-122"/>
              <a:ea typeface="Microsoft YaHei UI" panose="020B0503020204020204" pitchFamily="34" charset="-122"/>
            </a:endParaRPr>
          </a:p>
        </p:txBody>
      </p:sp>
      <p:sp>
        <p:nvSpPr>
          <p:cNvPr id="34" name="TextBox 33"/>
          <p:cNvSpPr txBox="1"/>
          <p:nvPr/>
        </p:nvSpPr>
        <p:spPr>
          <a:xfrm>
            <a:off x="2619729" y="4812513"/>
            <a:ext cx="5792757" cy="400110"/>
          </a:xfrm>
          <a:prstGeom prst="rect">
            <a:avLst/>
          </a:prstGeom>
          <a:noFill/>
        </p:spPr>
        <p:txBody>
          <a:bodyPr wrap="square">
            <a:spAutoFit/>
          </a:bodyPr>
          <a:lstStyle/>
          <a:p>
            <a:pPr>
              <a:buClr>
                <a:schemeClr val="accent2"/>
              </a:buClr>
              <a:defRPr/>
            </a:pPr>
            <a:r>
              <a:rPr lang="zh-CN" altLang="zh-CN" sz="2000" dirty="0">
                <a:latin typeface="Microsoft YaHei UI" panose="020B0503020204020204" pitchFamily="34" charset="-122"/>
                <a:ea typeface="Microsoft YaHei UI" panose="020B0503020204020204" pitchFamily="34" charset="-122"/>
              </a:rPr>
              <a:t>现实中有哪些类型的数据</a:t>
            </a:r>
            <a:r>
              <a:rPr lang="zh-CN" altLang="zh-CN" sz="2000" dirty="0" smtClean="0">
                <a:latin typeface="Microsoft YaHei UI" panose="020B0503020204020204" pitchFamily="34" charset="-122"/>
                <a:ea typeface="Microsoft YaHei UI" panose="020B0503020204020204" pitchFamily="34" charset="-122"/>
              </a:rPr>
              <a:t>？</a:t>
            </a:r>
            <a:endParaRPr lang="en-US" altLang="zh-CN" sz="2000" dirty="0">
              <a:latin typeface="Microsoft YaHei UI" panose="020B0503020204020204" pitchFamily="34" charset="-122"/>
              <a:ea typeface="Microsoft YaHei UI" panose="020B0503020204020204" pitchFamily="34" charset="-122"/>
            </a:endParaRPr>
          </a:p>
        </p:txBody>
      </p:sp>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b="55252"/>
          <a:stretch/>
        </p:blipFill>
        <p:spPr>
          <a:xfrm rot="20242406">
            <a:off x="1082991" y="4789774"/>
            <a:ext cx="717834" cy="809797"/>
          </a:xfrm>
          <a:prstGeom prst="rect">
            <a:avLst/>
          </a:prstGeom>
        </p:spPr>
      </p:pic>
      <p:sp>
        <p:nvSpPr>
          <p:cNvPr id="38" name="TextBox 37"/>
          <p:cNvSpPr txBox="1"/>
          <p:nvPr/>
        </p:nvSpPr>
        <p:spPr>
          <a:xfrm>
            <a:off x="2593606" y="5337158"/>
            <a:ext cx="5792757" cy="400110"/>
          </a:xfrm>
          <a:prstGeom prst="rect">
            <a:avLst/>
          </a:prstGeom>
          <a:noFill/>
        </p:spPr>
        <p:txBody>
          <a:bodyPr wrap="square">
            <a:spAutoFit/>
          </a:bodyPr>
          <a:lstStyle/>
          <a:p>
            <a:pPr>
              <a:buClr>
                <a:schemeClr val="accent2"/>
              </a:buClr>
              <a:defRPr/>
            </a:pPr>
            <a:r>
              <a:rPr lang="zh-CN" altLang="zh-CN" sz="2000" dirty="0" smtClean="0">
                <a:latin typeface="Microsoft YaHei UI" panose="020B0503020204020204" pitchFamily="34" charset="-122"/>
                <a:ea typeface="Microsoft YaHei UI" panose="020B0503020204020204" pitchFamily="34" charset="-122"/>
              </a:rPr>
              <a:t>不同</a:t>
            </a:r>
            <a:r>
              <a:rPr lang="zh-CN" altLang="zh-CN" sz="2000" dirty="0">
                <a:latin typeface="Microsoft YaHei UI" panose="020B0503020204020204" pitchFamily="34" charset="-122"/>
                <a:ea typeface="Microsoft YaHei UI" panose="020B0503020204020204" pitchFamily="34" charset="-122"/>
              </a:rPr>
              <a:t>类型的数据可以进行哪些运算？</a:t>
            </a:r>
            <a:endParaRPr lang="zh-CN" altLang="en-US" sz="20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512595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31" grpId="0"/>
      <p:bldP spid="33" grpId="0"/>
      <p:bldP spid="34"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p:txBody>
          <a:bodyPr/>
          <a:lstStyle/>
          <a:p>
            <a:pPr>
              <a:defRPr/>
            </a:pPr>
            <a:fld id="{5E9F056F-47AA-46F3-95FB-B81F95DCD017}" type="slidenum">
              <a:rPr lang="zh-CN" altLang="en-US"/>
              <a:pPr>
                <a:defRPr/>
              </a:pPr>
              <a:t>5</a:t>
            </a:fld>
            <a:endParaRPr lang="en-US" altLang="zh-CN"/>
          </a:p>
        </p:txBody>
      </p:sp>
      <p:sp>
        <p:nvSpPr>
          <p:cNvPr id="16388" name="Rectangle 2"/>
          <p:cNvSpPr>
            <a:spLocks noGrp="1" noChangeArrowheads="1"/>
          </p:cNvSpPr>
          <p:nvPr>
            <p:ph type="title"/>
          </p:nvPr>
        </p:nvSpPr>
        <p:spPr/>
        <p:txBody>
          <a:bodyPr>
            <a:normAutofit/>
          </a:bodyPr>
          <a:lstStyle/>
          <a:p>
            <a:pPr eaLnBrk="1" hangingPunct="1"/>
            <a:r>
              <a:rPr lang="en-US" altLang="zh-CN" dirty="0" smtClean="0"/>
              <a:t>2.1  </a:t>
            </a:r>
            <a:r>
              <a:rPr lang="zh-CN" altLang="en-US" dirty="0" smtClean="0"/>
              <a:t>数据类型</a:t>
            </a:r>
          </a:p>
        </p:txBody>
      </p:sp>
      <p:grpSp>
        <p:nvGrpSpPr>
          <p:cNvPr id="16390" name="Group 56"/>
          <p:cNvGrpSpPr>
            <a:grpSpLocks/>
          </p:cNvGrpSpPr>
          <p:nvPr/>
        </p:nvGrpSpPr>
        <p:grpSpPr bwMode="auto">
          <a:xfrm>
            <a:off x="1046904" y="1539510"/>
            <a:ext cx="7277084" cy="4124325"/>
            <a:chOff x="497" y="1186"/>
            <a:chExt cx="3438" cy="2598"/>
          </a:xfrm>
        </p:grpSpPr>
        <p:sp>
          <p:nvSpPr>
            <p:cNvPr id="16391" name="Text Box 25"/>
            <p:cNvSpPr txBox="1">
              <a:spLocks noChangeArrowheads="1"/>
            </p:cNvSpPr>
            <p:nvPr/>
          </p:nvSpPr>
          <p:spPr bwMode="auto">
            <a:xfrm>
              <a:off x="497" y="2296"/>
              <a:ext cx="196" cy="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lgn="ctr">
                <a:spcBef>
                  <a:spcPct val="0"/>
                </a:spcBef>
                <a:buClrTx/>
                <a:buFontTx/>
                <a:buNone/>
              </a:pPr>
              <a:r>
                <a:rPr kumimoji="1" lang="en-US" altLang="zh-CN" sz="1800" b="0">
                  <a:latin typeface="Microsoft YaHei UI" panose="020B0503020204020204" pitchFamily="34" charset="-122"/>
                  <a:ea typeface="Microsoft YaHei UI" panose="020B0503020204020204" pitchFamily="34" charset="-122"/>
                </a:rPr>
                <a:t>C</a:t>
              </a:r>
            </a:p>
            <a:p>
              <a:pPr algn="ctr">
                <a:spcBef>
                  <a:spcPct val="0"/>
                </a:spcBef>
                <a:buClrTx/>
                <a:buFontTx/>
                <a:buNone/>
              </a:pPr>
              <a:r>
                <a:rPr kumimoji="1" lang="zh-CN" altLang="en-US" sz="1800" b="0">
                  <a:latin typeface="Microsoft YaHei UI" panose="020B0503020204020204" pitchFamily="34" charset="-122"/>
                  <a:ea typeface="Microsoft YaHei UI" panose="020B0503020204020204" pitchFamily="34" charset="-122"/>
                </a:rPr>
                <a:t>数</a:t>
              </a:r>
            </a:p>
            <a:p>
              <a:pPr algn="ctr">
                <a:spcBef>
                  <a:spcPct val="0"/>
                </a:spcBef>
                <a:buClrTx/>
                <a:buFontTx/>
                <a:buNone/>
              </a:pPr>
              <a:r>
                <a:rPr kumimoji="1" lang="zh-CN" altLang="en-US" sz="1800" b="0">
                  <a:latin typeface="Microsoft YaHei UI" panose="020B0503020204020204" pitchFamily="34" charset="-122"/>
                  <a:ea typeface="Microsoft YaHei UI" panose="020B0503020204020204" pitchFamily="34" charset="-122"/>
                </a:rPr>
                <a:t>据</a:t>
              </a:r>
            </a:p>
            <a:p>
              <a:pPr algn="ctr">
                <a:spcBef>
                  <a:spcPct val="0"/>
                </a:spcBef>
                <a:buClrTx/>
                <a:buFontTx/>
                <a:buNone/>
              </a:pPr>
              <a:r>
                <a:rPr kumimoji="1" lang="zh-CN" altLang="en-US" sz="1800" b="0">
                  <a:latin typeface="Microsoft YaHei UI" panose="020B0503020204020204" pitchFamily="34" charset="-122"/>
                  <a:ea typeface="Microsoft YaHei UI" panose="020B0503020204020204" pitchFamily="34" charset="-122"/>
                </a:rPr>
                <a:t>类</a:t>
              </a:r>
            </a:p>
            <a:p>
              <a:pPr algn="ctr">
                <a:spcBef>
                  <a:spcPct val="0"/>
                </a:spcBef>
                <a:buClrTx/>
                <a:buFontTx/>
                <a:buNone/>
              </a:pPr>
              <a:r>
                <a:rPr kumimoji="1" lang="zh-CN" altLang="en-US" sz="1800" b="0">
                  <a:latin typeface="Microsoft YaHei UI" panose="020B0503020204020204" pitchFamily="34" charset="-122"/>
                  <a:ea typeface="Microsoft YaHei UI" panose="020B0503020204020204" pitchFamily="34" charset="-122"/>
                </a:rPr>
                <a:t>型</a:t>
              </a:r>
            </a:p>
          </p:txBody>
        </p:sp>
        <p:sp>
          <p:nvSpPr>
            <p:cNvPr id="16392" name="AutoShape 27"/>
            <p:cNvSpPr>
              <a:spLocks/>
            </p:cNvSpPr>
            <p:nvPr/>
          </p:nvSpPr>
          <p:spPr bwMode="auto">
            <a:xfrm>
              <a:off x="730" y="1844"/>
              <a:ext cx="189" cy="1938"/>
            </a:xfrm>
            <a:prstGeom prst="leftBrace">
              <a:avLst>
                <a:gd name="adj1" fmla="val 8545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endParaRPr lang="zh-CN" altLang="en-US" sz="1800" b="0">
                <a:latin typeface="Microsoft YaHei UI" panose="020B0503020204020204" pitchFamily="34" charset="-122"/>
                <a:ea typeface="Microsoft YaHei UI" panose="020B0503020204020204" pitchFamily="34" charset="-122"/>
              </a:endParaRPr>
            </a:p>
          </p:txBody>
        </p:sp>
        <p:sp>
          <p:nvSpPr>
            <p:cNvPr id="16393" name="Text Box 28"/>
            <p:cNvSpPr txBox="1">
              <a:spLocks noChangeArrowheads="1"/>
            </p:cNvSpPr>
            <p:nvPr/>
          </p:nvSpPr>
          <p:spPr bwMode="auto">
            <a:xfrm>
              <a:off x="1018" y="1740"/>
              <a:ext cx="120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基本数据类型</a:t>
              </a:r>
              <a:endParaRPr kumimoji="1" lang="zh-CN" altLang="en-US" sz="3600" b="0" dirty="0">
                <a:latin typeface="Microsoft YaHei UI" panose="020B0503020204020204" pitchFamily="34" charset="-122"/>
                <a:ea typeface="Microsoft YaHei UI" panose="020B0503020204020204" pitchFamily="34" charset="-122"/>
              </a:endParaRPr>
            </a:p>
          </p:txBody>
        </p:sp>
        <p:sp>
          <p:nvSpPr>
            <p:cNvPr id="16394" name="Text Box 29"/>
            <p:cNvSpPr txBox="1">
              <a:spLocks noChangeArrowheads="1"/>
            </p:cNvSpPr>
            <p:nvPr/>
          </p:nvSpPr>
          <p:spPr bwMode="auto">
            <a:xfrm>
              <a:off x="1018" y="2659"/>
              <a:ext cx="90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构造类型</a:t>
              </a:r>
            </a:p>
          </p:txBody>
        </p:sp>
        <p:sp>
          <p:nvSpPr>
            <p:cNvPr id="16395" name="Text Box 30"/>
            <p:cNvSpPr txBox="1">
              <a:spLocks noChangeArrowheads="1"/>
            </p:cNvSpPr>
            <p:nvPr/>
          </p:nvSpPr>
          <p:spPr bwMode="auto">
            <a:xfrm>
              <a:off x="1018" y="3109"/>
              <a:ext cx="119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a:latin typeface="Microsoft YaHei UI" panose="020B0503020204020204" pitchFamily="34" charset="-122"/>
                  <a:ea typeface="Microsoft YaHei UI" panose="020B0503020204020204" pitchFamily="34" charset="-122"/>
                </a:rPr>
                <a:t>指针类型</a:t>
              </a:r>
              <a:endParaRPr kumimoji="1" lang="zh-CN" altLang="en-US" sz="3600" b="0">
                <a:latin typeface="Microsoft YaHei UI" panose="020B0503020204020204" pitchFamily="34" charset="-122"/>
                <a:ea typeface="Microsoft YaHei UI" panose="020B0503020204020204" pitchFamily="34" charset="-122"/>
              </a:endParaRPr>
            </a:p>
          </p:txBody>
        </p:sp>
        <p:sp>
          <p:nvSpPr>
            <p:cNvPr id="16396" name="Text Box 31"/>
            <p:cNvSpPr txBox="1">
              <a:spLocks noChangeArrowheads="1"/>
            </p:cNvSpPr>
            <p:nvPr/>
          </p:nvSpPr>
          <p:spPr bwMode="auto">
            <a:xfrm>
              <a:off x="1018" y="3551"/>
              <a:ext cx="134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smtClean="0">
                  <a:latin typeface="Microsoft YaHei UI" panose="020B0503020204020204" pitchFamily="34" charset="-122"/>
                  <a:ea typeface="Microsoft YaHei UI" panose="020B0503020204020204" pitchFamily="34" charset="-122"/>
                </a:rPr>
                <a:t>空类型 </a:t>
              </a:r>
              <a:r>
                <a:rPr lang="en-US" altLang="zh-CN" sz="1800" b="0" dirty="0">
                  <a:solidFill>
                    <a:srgbClr val="4A31DF"/>
                  </a:solidFill>
                  <a:latin typeface="Microsoft YaHei UI" panose="020B0503020204020204" pitchFamily="34" charset="-122"/>
                  <a:ea typeface="Microsoft YaHei UI" panose="020B0503020204020204" pitchFamily="34" charset="-122"/>
                </a:rPr>
                <a:t>void</a:t>
              </a:r>
            </a:p>
          </p:txBody>
        </p:sp>
        <p:sp>
          <p:nvSpPr>
            <p:cNvPr id="16397" name="Text Box 33"/>
            <p:cNvSpPr txBox="1">
              <a:spLocks noChangeArrowheads="1"/>
            </p:cNvSpPr>
            <p:nvPr/>
          </p:nvSpPr>
          <p:spPr bwMode="auto">
            <a:xfrm>
              <a:off x="1872" y="1726"/>
              <a:ext cx="68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字符型 </a:t>
              </a:r>
              <a:r>
                <a:rPr lang="en-US" altLang="zh-CN" sz="1800" b="0" dirty="0">
                  <a:solidFill>
                    <a:srgbClr val="4A31DF"/>
                  </a:solidFill>
                  <a:latin typeface="Microsoft YaHei UI" panose="020B0503020204020204" pitchFamily="34" charset="-122"/>
                  <a:ea typeface="Microsoft YaHei UI" panose="020B0503020204020204" pitchFamily="34" charset="-122"/>
                </a:rPr>
                <a:t>char</a:t>
              </a:r>
            </a:p>
          </p:txBody>
        </p:sp>
        <p:sp>
          <p:nvSpPr>
            <p:cNvPr id="16398" name="Text Box 34"/>
            <p:cNvSpPr txBox="1">
              <a:spLocks noChangeArrowheads="1"/>
            </p:cNvSpPr>
            <p:nvPr/>
          </p:nvSpPr>
          <p:spPr bwMode="auto">
            <a:xfrm>
              <a:off x="1851" y="2945"/>
              <a:ext cx="119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枚举型 </a:t>
              </a:r>
              <a:r>
                <a:rPr lang="en-US" altLang="zh-CN" sz="1800" b="0" dirty="0" err="1">
                  <a:solidFill>
                    <a:srgbClr val="4A31DF"/>
                  </a:solidFill>
                  <a:latin typeface="Microsoft YaHei UI" panose="020B0503020204020204" pitchFamily="34" charset="-122"/>
                  <a:ea typeface="Microsoft YaHei UI" panose="020B0503020204020204" pitchFamily="34" charset="-122"/>
                </a:rPr>
                <a:t>enum</a:t>
              </a:r>
              <a:endParaRPr lang="en-US" altLang="zh-CN" sz="1800" b="0" dirty="0">
                <a:solidFill>
                  <a:srgbClr val="4A31DF"/>
                </a:solidFill>
                <a:latin typeface="Microsoft YaHei UI" panose="020B0503020204020204" pitchFamily="34" charset="-122"/>
                <a:ea typeface="Microsoft YaHei UI" panose="020B0503020204020204" pitchFamily="34" charset="-122"/>
              </a:endParaRPr>
            </a:p>
          </p:txBody>
        </p:sp>
        <p:sp>
          <p:nvSpPr>
            <p:cNvPr id="16399" name="Text Box 35"/>
            <p:cNvSpPr txBox="1">
              <a:spLocks noChangeArrowheads="1"/>
            </p:cNvSpPr>
            <p:nvPr/>
          </p:nvSpPr>
          <p:spPr bwMode="auto">
            <a:xfrm>
              <a:off x="1888" y="2024"/>
              <a:ext cx="12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a:latin typeface="Microsoft YaHei UI" panose="020B0503020204020204" pitchFamily="34" charset="-122"/>
                  <a:ea typeface="Microsoft YaHei UI" panose="020B0503020204020204" pitchFamily="34" charset="-122"/>
                </a:rPr>
                <a:t>实型（浮点型）</a:t>
              </a:r>
              <a:endParaRPr kumimoji="1" lang="zh-CN" altLang="en-US" sz="3600" b="0">
                <a:latin typeface="Microsoft YaHei UI" panose="020B0503020204020204" pitchFamily="34" charset="-122"/>
                <a:ea typeface="Microsoft YaHei UI" panose="020B0503020204020204" pitchFamily="34" charset="-122"/>
              </a:endParaRPr>
            </a:p>
          </p:txBody>
        </p:sp>
        <p:sp>
          <p:nvSpPr>
            <p:cNvPr id="16400" name="Text Box 36"/>
            <p:cNvSpPr txBox="1">
              <a:spLocks noChangeArrowheads="1"/>
            </p:cNvSpPr>
            <p:nvPr/>
          </p:nvSpPr>
          <p:spPr bwMode="auto">
            <a:xfrm>
              <a:off x="2886" y="1948"/>
              <a:ext cx="92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单精度实型 </a:t>
              </a:r>
              <a:r>
                <a:rPr lang="en-US" altLang="zh-CN" sz="1800" b="0" dirty="0">
                  <a:solidFill>
                    <a:srgbClr val="4A31DF"/>
                  </a:solidFill>
                  <a:latin typeface="Microsoft YaHei UI" panose="020B0503020204020204" pitchFamily="34" charset="-122"/>
                  <a:ea typeface="Microsoft YaHei UI" panose="020B0503020204020204" pitchFamily="34" charset="-122"/>
                </a:rPr>
                <a:t>float</a:t>
              </a:r>
            </a:p>
          </p:txBody>
        </p:sp>
        <p:sp>
          <p:nvSpPr>
            <p:cNvPr id="16401" name="Text Box 37"/>
            <p:cNvSpPr txBox="1">
              <a:spLocks noChangeArrowheads="1"/>
            </p:cNvSpPr>
            <p:nvPr/>
          </p:nvSpPr>
          <p:spPr bwMode="auto">
            <a:xfrm>
              <a:off x="2886" y="2174"/>
              <a:ext cx="104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双精度实型 </a:t>
              </a:r>
              <a:r>
                <a:rPr lang="en-US" altLang="zh-CN" sz="1800" b="0" dirty="0">
                  <a:solidFill>
                    <a:srgbClr val="4A31DF"/>
                  </a:solidFill>
                  <a:latin typeface="Microsoft YaHei UI" panose="020B0503020204020204" pitchFamily="34" charset="-122"/>
                  <a:ea typeface="Microsoft YaHei UI" panose="020B0503020204020204" pitchFamily="34" charset="-122"/>
                </a:rPr>
                <a:t>double</a:t>
              </a:r>
            </a:p>
          </p:txBody>
        </p:sp>
        <p:sp>
          <p:nvSpPr>
            <p:cNvPr id="16402" name="Text Box 38"/>
            <p:cNvSpPr txBox="1">
              <a:spLocks noChangeArrowheads="1"/>
            </p:cNvSpPr>
            <p:nvPr/>
          </p:nvSpPr>
          <p:spPr bwMode="auto">
            <a:xfrm>
              <a:off x="1872" y="1389"/>
              <a:ext cx="51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整型  </a:t>
              </a:r>
              <a:r>
                <a:rPr lang="en-US" altLang="zh-CN" sz="1800" b="0" dirty="0" err="1">
                  <a:solidFill>
                    <a:srgbClr val="4A31DF"/>
                  </a:solidFill>
                  <a:latin typeface="Microsoft YaHei UI" panose="020B0503020204020204" pitchFamily="34" charset="-122"/>
                  <a:ea typeface="Microsoft YaHei UI" panose="020B0503020204020204" pitchFamily="34" charset="-122"/>
                </a:rPr>
                <a:t>int</a:t>
              </a:r>
              <a:endParaRPr lang="en-US" altLang="zh-CN" sz="1800" b="0" dirty="0">
                <a:solidFill>
                  <a:srgbClr val="4A31DF"/>
                </a:solidFill>
                <a:latin typeface="Microsoft YaHei UI" panose="020B0503020204020204" pitchFamily="34" charset="-122"/>
                <a:ea typeface="Microsoft YaHei UI" panose="020B0503020204020204" pitchFamily="34" charset="-122"/>
              </a:endParaRPr>
            </a:p>
          </p:txBody>
        </p:sp>
        <p:sp>
          <p:nvSpPr>
            <p:cNvPr id="16403" name="AutoShape 39"/>
            <p:cNvSpPr>
              <a:spLocks/>
            </p:cNvSpPr>
            <p:nvPr/>
          </p:nvSpPr>
          <p:spPr bwMode="auto">
            <a:xfrm>
              <a:off x="1731" y="1480"/>
              <a:ext cx="136" cy="725"/>
            </a:xfrm>
            <a:prstGeom prst="leftBrace">
              <a:avLst>
                <a:gd name="adj1" fmla="val 44424"/>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endParaRPr lang="zh-CN" altLang="en-US" sz="1800" b="0">
                <a:latin typeface="Microsoft YaHei UI" panose="020B0503020204020204" pitchFamily="34" charset="-122"/>
                <a:ea typeface="Microsoft YaHei UI" panose="020B0503020204020204" pitchFamily="34" charset="-122"/>
              </a:endParaRPr>
            </a:p>
          </p:txBody>
        </p:sp>
        <p:sp>
          <p:nvSpPr>
            <p:cNvPr id="16404" name="AutoShape 41"/>
            <p:cNvSpPr>
              <a:spLocks/>
            </p:cNvSpPr>
            <p:nvPr/>
          </p:nvSpPr>
          <p:spPr bwMode="auto">
            <a:xfrm>
              <a:off x="2780" y="2014"/>
              <a:ext cx="45" cy="317"/>
            </a:xfrm>
            <a:prstGeom prst="leftBrace">
              <a:avLst>
                <a:gd name="adj1" fmla="val 58704"/>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endParaRPr lang="zh-CN" altLang="en-US" sz="1800" b="0">
                <a:latin typeface="Microsoft YaHei UI" panose="020B0503020204020204" pitchFamily="34" charset="-122"/>
                <a:ea typeface="Microsoft YaHei UI" panose="020B0503020204020204" pitchFamily="34" charset="-122"/>
              </a:endParaRPr>
            </a:p>
          </p:txBody>
        </p:sp>
        <p:sp>
          <p:nvSpPr>
            <p:cNvPr id="16405" name="AutoShape 42"/>
            <p:cNvSpPr>
              <a:spLocks/>
            </p:cNvSpPr>
            <p:nvPr/>
          </p:nvSpPr>
          <p:spPr bwMode="auto">
            <a:xfrm>
              <a:off x="1731" y="2432"/>
              <a:ext cx="95" cy="726"/>
            </a:xfrm>
            <a:prstGeom prst="leftBrace">
              <a:avLst>
                <a:gd name="adj1" fmla="val 63684"/>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endParaRPr lang="zh-CN" altLang="en-US" sz="1800" b="0">
                <a:latin typeface="Microsoft YaHei UI" panose="020B0503020204020204" pitchFamily="34" charset="-122"/>
                <a:ea typeface="Microsoft YaHei UI" panose="020B0503020204020204" pitchFamily="34" charset="-122"/>
              </a:endParaRPr>
            </a:p>
          </p:txBody>
        </p:sp>
        <p:sp>
          <p:nvSpPr>
            <p:cNvPr id="16406" name="Text Box 43"/>
            <p:cNvSpPr txBox="1">
              <a:spLocks noChangeArrowheads="1"/>
            </p:cNvSpPr>
            <p:nvPr/>
          </p:nvSpPr>
          <p:spPr bwMode="auto">
            <a:xfrm>
              <a:off x="1851" y="2341"/>
              <a:ext cx="94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数组</a:t>
              </a:r>
              <a:endParaRPr kumimoji="1" lang="zh-CN" altLang="en-US" sz="3600" b="0" dirty="0">
                <a:latin typeface="Microsoft YaHei UI" panose="020B0503020204020204" pitchFamily="34" charset="-122"/>
                <a:ea typeface="Microsoft YaHei UI" panose="020B0503020204020204" pitchFamily="34" charset="-122"/>
              </a:endParaRPr>
            </a:p>
          </p:txBody>
        </p:sp>
        <p:sp>
          <p:nvSpPr>
            <p:cNvPr id="16407" name="Text Box 44"/>
            <p:cNvSpPr txBox="1">
              <a:spLocks noChangeArrowheads="1"/>
            </p:cNvSpPr>
            <p:nvPr/>
          </p:nvSpPr>
          <p:spPr bwMode="auto">
            <a:xfrm>
              <a:off x="1851" y="2543"/>
              <a:ext cx="133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a:latin typeface="Microsoft YaHei UI" panose="020B0503020204020204" pitchFamily="34" charset="-122"/>
                  <a:ea typeface="Microsoft YaHei UI" panose="020B0503020204020204" pitchFamily="34" charset="-122"/>
                </a:rPr>
                <a:t>结构体 </a:t>
              </a:r>
              <a:r>
                <a:rPr lang="en-US" altLang="zh-CN" sz="1800" b="0">
                  <a:solidFill>
                    <a:srgbClr val="4A31DF"/>
                  </a:solidFill>
                  <a:latin typeface="Microsoft YaHei UI" panose="020B0503020204020204" pitchFamily="34" charset="-122"/>
                  <a:ea typeface="Microsoft YaHei UI" panose="020B0503020204020204" pitchFamily="34" charset="-122"/>
                </a:rPr>
                <a:t>struct</a:t>
              </a:r>
            </a:p>
          </p:txBody>
        </p:sp>
        <p:sp>
          <p:nvSpPr>
            <p:cNvPr id="16408" name="Text Box 45"/>
            <p:cNvSpPr txBox="1">
              <a:spLocks noChangeArrowheads="1"/>
            </p:cNvSpPr>
            <p:nvPr/>
          </p:nvSpPr>
          <p:spPr bwMode="auto">
            <a:xfrm>
              <a:off x="1851" y="2744"/>
              <a:ext cx="147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共用体 </a:t>
              </a:r>
              <a:r>
                <a:rPr lang="en-US" altLang="zh-CN" sz="1800" b="0" dirty="0">
                  <a:solidFill>
                    <a:srgbClr val="4A31DF"/>
                  </a:solidFill>
                  <a:latin typeface="Microsoft YaHei UI" panose="020B0503020204020204" pitchFamily="34" charset="-122"/>
                  <a:ea typeface="Microsoft YaHei UI" panose="020B0503020204020204" pitchFamily="34" charset="-122"/>
                </a:rPr>
                <a:t>union</a:t>
              </a:r>
            </a:p>
          </p:txBody>
        </p:sp>
        <p:sp>
          <p:nvSpPr>
            <p:cNvPr id="16410" name="Text Box 50"/>
            <p:cNvSpPr txBox="1">
              <a:spLocks noChangeArrowheads="1"/>
            </p:cNvSpPr>
            <p:nvPr/>
          </p:nvSpPr>
          <p:spPr bwMode="auto">
            <a:xfrm>
              <a:off x="2880" y="1186"/>
              <a:ext cx="73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短整型 </a:t>
              </a:r>
              <a:r>
                <a:rPr lang="en-US" altLang="zh-CN" sz="1800" b="0" dirty="0">
                  <a:solidFill>
                    <a:srgbClr val="4A31DF"/>
                  </a:solidFill>
                  <a:latin typeface="Microsoft YaHei UI" panose="020B0503020204020204" pitchFamily="34" charset="-122"/>
                  <a:ea typeface="Microsoft YaHei UI" panose="020B0503020204020204" pitchFamily="34" charset="-122"/>
                </a:rPr>
                <a:t>short</a:t>
              </a:r>
            </a:p>
          </p:txBody>
        </p:sp>
        <p:sp>
          <p:nvSpPr>
            <p:cNvPr id="16411" name="Text Box 51"/>
            <p:cNvSpPr txBox="1">
              <a:spLocks noChangeArrowheads="1"/>
            </p:cNvSpPr>
            <p:nvPr/>
          </p:nvSpPr>
          <p:spPr bwMode="auto">
            <a:xfrm>
              <a:off x="2880" y="1571"/>
              <a:ext cx="69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dirty="0">
                  <a:latin typeface="Microsoft YaHei UI" panose="020B0503020204020204" pitchFamily="34" charset="-122"/>
                  <a:ea typeface="Microsoft YaHei UI" panose="020B0503020204020204" pitchFamily="34" charset="-122"/>
                </a:rPr>
                <a:t>长整型 </a:t>
              </a:r>
              <a:r>
                <a:rPr lang="en-US" altLang="zh-CN" sz="1800" b="0" dirty="0">
                  <a:solidFill>
                    <a:srgbClr val="4A31DF"/>
                  </a:solidFill>
                  <a:latin typeface="Microsoft YaHei UI" panose="020B0503020204020204" pitchFamily="34" charset="-122"/>
                  <a:ea typeface="Microsoft YaHei UI" panose="020B0503020204020204" pitchFamily="34" charset="-122"/>
                </a:rPr>
                <a:t>long</a:t>
              </a:r>
            </a:p>
          </p:txBody>
        </p:sp>
        <p:sp>
          <p:nvSpPr>
            <p:cNvPr id="16412" name="Text Box 52"/>
            <p:cNvSpPr txBox="1">
              <a:spLocks noChangeArrowheads="1"/>
            </p:cNvSpPr>
            <p:nvPr/>
          </p:nvSpPr>
          <p:spPr bwMode="auto">
            <a:xfrm>
              <a:off x="2880" y="1384"/>
              <a:ext cx="4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kumimoji="1" lang="zh-CN" altLang="en-US" sz="1800" b="0">
                  <a:latin typeface="Microsoft YaHei UI" panose="020B0503020204020204" pitchFamily="34" charset="-122"/>
                  <a:ea typeface="Microsoft YaHei UI" panose="020B0503020204020204" pitchFamily="34" charset="-122"/>
                </a:rPr>
                <a:t>整型 </a:t>
              </a:r>
              <a:r>
                <a:rPr lang="en-US" altLang="zh-CN" sz="1800" b="0">
                  <a:solidFill>
                    <a:srgbClr val="4A31DF"/>
                  </a:solidFill>
                  <a:latin typeface="Microsoft YaHei UI" panose="020B0503020204020204" pitchFamily="34" charset="-122"/>
                  <a:ea typeface="Microsoft YaHei UI" panose="020B0503020204020204" pitchFamily="34" charset="-122"/>
                </a:rPr>
                <a:t>int</a:t>
              </a:r>
            </a:p>
          </p:txBody>
        </p:sp>
        <p:sp>
          <p:nvSpPr>
            <p:cNvPr id="16413" name="AutoShape 53"/>
            <p:cNvSpPr>
              <a:spLocks/>
            </p:cNvSpPr>
            <p:nvPr/>
          </p:nvSpPr>
          <p:spPr bwMode="auto">
            <a:xfrm>
              <a:off x="2774" y="1255"/>
              <a:ext cx="45" cy="499"/>
            </a:xfrm>
            <a:prstGeom prst="leftBrace">
              <a:avLst>
                <a:gd name="adj1" fmla="val 9240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endParaRPr lang="zh-CN" altLang="en-US" sz="1800" b="0">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22922340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4031615"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2.1  </a:t>
            </a:r>
            <a:r>
              <a:rPr lang="zh-CN" altLang="en-US" sz="4000" b="1" dirty="0" smtClean="0">
                <a:solidFill>
                  <a:schemeClr val="accent2">
                    <a:lumMod val="75000"/>
                  </a:schemeClr>
                </a:solidFill>
                <a:latin typeface="微软雅黑" panose="020B0503020204020204" charset="-122"/>
                <a:ea typeface="微软雅黑" panose="020B0503020204020204" charset="-122"/>
              </a:rPr>
              <a:t>数据类型</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3781805" cy="523220"/>
          </a:xfrm>
          <a:prstGeom prst="rect">
            <a:avLst/>
          </a:prstGeom>
        </p:spPr>
        <p:txBody>
          <a:bodyPr wrap="none">
            <a:spAutoFit/>
          </a:bodyPr>
          <a:lstStyle/>
          <a:p>
            <a:r>
              <a:rPr lang="en-US" altLang="zh-CN" sz="2800" b="1" dirty="0" smtClean="0">
                <a:solidFill>
                  <a:schemeClr val="accent2">
                    <a:lumMod val="75000"/>
                  </a:schemeClr>
                </a:solidFill>
                <a:latin typeface="微软雅黑" panose="020B0503020204020204" charset="-122"/>
                <a:ea typeface="微软雅黑" panose="020B0503020204020204" charset="-122"/>
              </a:rPr>
              <a:t>2.1.1  </a:t>
            </a:r>
            <a:r>
              <a:rPr lang="zh-CN" altLang="en-US" sz="2800" b="1" dirty="0" smtClean="0">
                <a:solidFill>
                  <a:schemeClr val="accent2">
                    <a:lumMod val="75000"/>
                  </a:schemeClr>
                </a:solidFill>
                <a:latin typeface="微软雅黑" panose="020B0503020204020204" charset="-122"/>
                <a:ea typeface="微软雅黑" panose="020B0503020204020204" charset="-122"/>
              </a:rPr>
              <a:t>进制与进制转换</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63371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7</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752514"/>
            <a:ext cx="9156336" cy="4524315"/>
          </a:xfrm>
          <a:prstGeom prst="rect">
            <a:avLst/>
          </a:prstGeom>
          <a:noFill/>
        </p:spPr>
        <p:txBody>
          <a:bodyPr wrap="square">
            <a:spAutoFit/>
          </a:bodyPr>
          <a:lstStyle/>
          <a:p>
            <a:r>
              <a:rPr lang="en-US" sz="3200" b="1" dirty="0" smtClean="0">
                <a:latin typeface="Microsoft YaHei UI" pitchFamily="34" charset="-122"/>
                <a:ea typeface="Microsoft YaHei UI" pitchFamily="34" charset="-122"/>
              </a:rPr>
              <a:t>1.</a:t>
            </a:r>
            <a:r>
              <a:rPr lang="zh-CN" altLang="en-US" sz="3200" b="1" dirty="0" smtClean="0">
                <a:latin typeface="Microsoft YaHei UI" pitchFamily="34" charset="-122"/>
                <a:ea typeface="Microsoft YaHei UI" pitchFamily="34" charset="-122"/>
              </a:rPr>
              <a:t>进制</a:t>
            </a:r>
            <a:endParaRPr lang="zh-CN" altLang="en-US" sz="3200" dirty="0" smtClean="0">
              <a:latin typeface="Microsoft YaHei UI" pitchFamily="34" charset="-122"/>
              <a:ea typeface="Microsoft YaHei UI" pitchFamily="34" charset="-122"/>
            </a:endParaRPr>
          </a:p>
          <a:p>
            <a:endParaRPr lang="en-US" altLang="zh-CN" sz="3200" dirty="0" smtClean="0">
              <a:latin typeface="Microsoft YaHei UI" pitchFamily="34" charset="-122"/>
              <a:ea typeface="Microsoft YaHei UI" pitchFamily="34" charset="-122"/>
            </a:endParaRPr>
          </a:p>
          <a:p>
            <a:r>
              <a:rPr lang="en-US" altLang="zh-CN" sz="3200" dirty="0" smtClean="0">
                <a:latin typeface="Microsoft YaHei UI" pitchFamily="34" charset="-122"/>
                <a:ea typeface="Microsoft YaHei UI" pitchFamily="34" charset="-122"/>
              </a:rPr>
              <a:t>       </a:t>
            </a:r>
            <a:r>
              <a:rPr lang="zh-CN" altLang="en-US" sz="3200" dirty="0" smtClean="0">
                <a:latin typeface="Microsoft YaHei UI" pitchFamily="34" charset="-122"/>
                <a:ea typeface="Microsoft YaHei UI" pitchFamily="34" charset="-122"/>
              </a:rPr>
              <a:t>进制是一种计数机制，它可以使用有限的数字符号代表所有的数值。</a:t>
            </a:r>
            <a:r>
              <a:rPr lang="en-US" sz="2800" dirty="0" smtClean="0">
                <a:solidFill>
                  <a:srgbClr val="FF0000"/>
                </a:solidFill>
                <a:latin typeface="Microsoft YaHei UI" pitchFamily="34" charset="-122"/>
                <a:ea typeface="Microsoft YaHei UI" pitchFamily="34" charset="-122"/>
              </a:rPr>
              <a:t>X</a:t>
            </a:r>
            <a:r>
              <a:rPr lang="zh-CN" altLang="en-US" sz="3200" dirty="0" smtClean="0">
                <a:latin typeface="Microsoft YaHei UI" pitchFamily="34" charset="-122"/>
                <a:ea typeface="Microsoft YaHei UI" pitchFamily="34" charset="-122"/>
              </a:rPr>
              <a:t>进制表示各位上的数据在运算时逢</a:t>
            </a:r>
            <a:r>
              <a:rPr lang="en-US" sz="2800" dirty="0" smtClean="0">
                <a:solidFill>
                  <a:srgbClr val="FF0000"/>
                </a:solidFill>
                <a:latin typeface="Microsoft YaHei UI" pitchFamily="34" charset="-122"/>
                <a:ea typeface="Microsoft YaHei UI" pitchFamily="34" charset="-122"/>
              </a:rPr>
              <a:t>X</a:t>
            </a:r>
            <a:r>
              <a:rPr lang="zh-CN" altLang="en-US" sz="3200" dirty="0" smtClean="0">
                <a:latin typeface="Microsoft YaHei UI" pitchFamily="34" charset="-122"/>
                <a:ea typeface="Microsoft YaHei UI" pitchFamily="34" charset="-122"/>
              </a:rPr>
              <a:t>进一位。</a:t>
            </a:r>
            <a:endParaRPr lang="en-US" altLang="zh-CN" sz="3200" dirty="0" smtClean="0">
              <a:latin typeface="Microsoft YaHei UI" pitchFamily="34" charset="-122"/>
              <a:ea typeface="Microsoft YaHei UI" pitchFamily="34" charset="-122"/>
            </a:endParaRPr>
          </a:p>
          <a:p>
            <a:r>
              <a:rPr lang="en-US" altLang="zh-CN" sz="3200" dirty="0" smtClean="0">
                <a:latin typeface="Microsoft YaHei UI" pitchFamily="34" charset="-122"/>
                <a:ea typeface="Microsoft YaHei UI" pitchFamily="34" charset="-122"/>
              </a:rPr>
              <a:t>       </a:t>
            </a:r>
            <a:r>
              <a:rPr lang="zh-CN" altLang="en-US" sz="3200" dirty="0" smtClean="0">
                <a:latin typeface="Microsoft YaHei UI" pitchFamily="34" charset="-122"/>
                <a:ea typeface="Microsoft YaHei UI" pitchFamily="34" charset="-122"/>
              </a:rPr>
              <a:t>例如</a:t>
            </a:r>
            <a:r>
              <a:rPr lang="zh-CN" altLang="en-US" sz="2800" dirty="0" smtClean="0">
                <a:solidFill>
                  <a:srgbClr val="FF0000"/>
                </a:solidFill>
                <a:latin typeface="Microsoft YaHei UI" pitchFamily="34" charset="-122"/>
                <a:ea typeface="Microsoft YaHei UI" pitchFamily="34" charset="-122"/>
              </a:rPr>
              <a:t>十进制</a:t>
            </a:r>
            <a:r>
              <a:rPr lang="zh-CN" altLang="en-US" sz="3200" dirty="0" smtClean="0">
                <a:latin typeface="Microsoft YaHei UI" pitchFamily="34" charset="-122"/>
                <a:ea typeface="Microsoft YaHei UI" pitchFamily="34" charset="-122"/>
              </a:rPr>
              <a:t>的基数为</a:t>
            </a:r>
            <a:r>
              <a:rPr lang="en-US" sz="3200" dirty="0" smtClean="0">
                <a:latin typeface="Microsoft YaHei UI" pitchFamily="34" charset="-122"/>
                <a:ea typeface="Microsoft YaHei UI" pitchFamily="34" charset="-122"/>
              </a:rPr>
              <a:t>10</a:t>
            </a:r>
            <a:r>
              <a:rPr lang="zh-CN" altLang="en-US" sz="3200" dirty="0" smtClean="0">
                <a:latin typeface="Microsoft YaHei UI" pitchFamily="34" charset="-122"/>
                <a:ea typeface="Microsoft YaHei UI" pitchFamily="34" charset="-122"/>
              </a:rPr>
              <a:t>，数码由</a:t>
            </a:r>
            <a:r>
              <a:rPr lang="en-US" sz="2800" dirty="0" smtClean="0">
                <a:solidFill>
                  <a:srgbClr val="FF0000"/>
                </a:solidFill>
                <a:latin typeface="Microsoft YaHei UI" pitchFamily="34" charset="-122"/>
                <a:ea typeface="Microsoft YaHei UI" pitchFamily="34" charset="-122"/>
              </a:rPr>
              <a:t>0</a:t>
            </a:r>
            <a:r>
              <a:rPr lang="zh-CN" altLang="en-US" sz="2800" dirty="0" smtClean="0">
                <a:solidFill>
                  <a:srgbClr val="FF0000"/>
                </a:solidFill>
                <a:latin typeface="Microsoft YaHei UI" pitchFamily="34" charset="-122"/>
                <a:ea typeface="Microsoft YaHei UI" pitchFamily="34" charset="-122"/>
              </a:rPr>
              <a:t>～</a:t>
            </a:r>
            <a:r>
              <a:rPr lang="en-US" sz="2800" dirty="0" smtClean="0">
                <a:solidFill>
                  <a:srgbClr val="FF0000"/>
                </a:solidFill>
                <a:latin typeface="Microsoft YaHei UI" pitchFamily="34" charset="-122"/>
                <a:ea typeface="Microsoft YaHei UI" pitchFamily="34" charset="-122"/>
              </a:rPr>
              <a:t>9</a:t>
            </a:r>
            <a:r>
              <a:rPr lang="zh-CN" altLang="en-US" sz="3200" dirty="0" smtClean="0">
                <a:latin typeface="Microsoft YaHei UI" pitchFamily="34" charset="-122"/>
                <a:ea typeface="Microsoft YaHei UI" pitchFamily="34" charset="-122"/>
              </a:rPr>
              <a:t>组成，计数机制是“</a:t>
            </a:r>
            <a:r>
              <a:rPr lang="zh-CN" altLang="en-US" sz="2800" dirty="0" smtClean="0">
                <a:solidFill>
                  <a:srgbClr val="FF0000"/>
                </a:solidFill>
                <a:latin typeface="Microsoft YaHei UI" pitchFamily="34" charset="-122"/>
                <a:ea typeface="Microsoft YaHei UI" pitchFamily="34" charset="-122"/>
              </a:rPr>
              <a:t>逢十进一</a:t>
            </a:r>
            <a:r>
              <a:rPr lang="zh-CN" altLang="en-US" sz="3200" dirty="0" smtClean="0">
                <a:latin typeface="Microsoft YaHei UI" pitchFamily="34" charset="-122"/>
                <a:ea typeface="Microsoft YaHei UI" pitchFamily="34" charset="-122"/>
              </a:rPr>
              <a:t>”</a:t>
            </a:r>
            <a:r>
              <a:rPr lang="zh-CN" altLang="en-US" sz="3200" smtClean="0">
                <a:latin typeface="Microsoft YaHei UI" pitchFamily="34" charset="-122"/>
                <a:ea typeface="Microsoft YaHei UI" pitchFamily="34" charset="-122"/>
              </a:rPr>
              <a:t>。在计算机中</a:t>
            </a:r>
            <a:r>
              <a:rPr lang="zh-CN" altLang="en-US" sz="3200" dirty="0" smtClean="0">
                <a:latin typeface="Microsoft YaHei UI" pitchFamily="34" charset="-122"/>
                <a:ea typeface="Microsoft YaHei UI" pitchFamily="34" charset="-122"/>
              </a:rPr>
              <a:t>，对于任何一个数，除了十进制外，还常用二进制、八进制和十六进制表示。</a:t>
            </a:r>
            <a:endParaRPr lang="zh-CN" altLang="en-US" sz="3200" dirty="0">
              <a:solidFill>
                <a:srgbClr val="4A31DF"/>
              </a:solidFill>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8</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3108543"/>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）二进制。</a:t>
            </a:r>
          </a:p>
          <a:p>
            <a:r>
              <a:rPr lang="zh-CN" altLang="en-US" sz="2800" dirty="0" smtClean="0">
                <a:latin typeface="Microsoft YaHei UI" pitchFamily="34" charset="-122"/>
                <a:ea typeface="Microsoft YaHei UI" pitchFamily="34" charset="-122"/>
              </a:rPr>
              <a:t>        </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二进制由</a:t>
            </a:r>
            <a:r>
              <a:rPr lang="en-US" sz="2800" dirty="0" smtClean="0">
                <a:solidFill>
                  <a:srgbClr val="FF0000"/>
                </a:solidFill>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和</a:t>
            </a:r>
            <a:r>
              <a:rPr lang="en-US" sz="2800" dirty="0" smtClean="0">
                <a:solidFill>
                  <a:srgbClr val="FF0000"/>
                </a:solidFill>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两个数码组成，计数机制是“</a:t>
            </a:r>
            <a:r>
              <a:rPr lang="zh-CN" altLang="en-US" sz="2800" dirty="0" smtClean="0">
                <a:solidFill>
                  <a:srgbClr val="FF0000"/>
                </a:solidFill>
                <a:latin typeface="Microsoft YaHei UI" pitchFamily="34" charset="-122"/>
                <a:ea typeface="Microsoft YaHei UI" pitchFamily="34" charset="-122"/>
              </a:rPr>
              <a:t>逢二进一</a:t>
            </a:r>
            <a:r>
              <a:rPr lang="zh-CN" alt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例如使用二进制表示十进制数字</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时，个位上的数字为</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，逢二进一，应将第二位上的数字置为</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，此时个位上的数字减去</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变为</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，即</a:t>
            </a:r>
            <a:r>
              <a:rPr lang="en-US" sz="2800" dirty="0" smtClean="0">
                <a:latin typeface="Microsoft YaHei UI" pitchFamily="34" charset="-122"/>
                <a:ea typeface="Microsoft YaHei UI" pitchFamily="34" charset="-122"/>
              </a:rPr>
              <a:t>(10)</a:t>
            </a:r>
            <a:r>
              <a:rPr lang="en-US" sz="2800" baseline="-250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a:t>
            </a:r>
            <a:endParaRPr lang="zh-CN" altLang="en-US" sz="2800" dirty="0">
              <a:solidFill>
                <a:srgbClr val="4A31DF"/>
              </a:solidFill>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9</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4832092"/>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）八进制。</a:t>
            </a:r>
          </a:p>
          <a:p>
            <a:r>
              <a:rPr lang="zh-CN" altLang="en-US" sz="2800" dirty="0" smtClean="0">
                <a:latin typeface="Microsoft YaHei UI" pitchFamily="34" charset="-122"/>
                <a:ea typeface="Microsoft YaHei UI" pitchFamily="34" charset="-122"/>
              </a:rPr>
              <a:t>    </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八进制由</a:t>
            </a:r>
            <a:r>
              <a:rPr lang="en-US" sz="2800" dirty="0" smtClean="0">
                <a:solidFill>
                  <a:srgbClr val="FF0000"/>
                </a:solidFill>
                <a:latin typeface="Microsoft YaHei UI" pitchFamily="34" charset="-122"/>
                <a:ea typeface="Microsoft YaHei UI" pitchFamily="34" charset="-122"/>
              </a:rPr>
              <a:t>0</a:t>
            </a:r>
            <a:r>
              <a:rPr lang="zh-CN" altLang="en-US" sz="2800" dirty="0" smtClean="0">
                <a:solidFill>
                  <a:srgbClr val="FF0000"/>
                </a:solidFill>
                <a:latin typeface="Microsoft YaHei UI" pitchFamily="34" charset="-122"/>
                <a:ea typeface="Microsoft YaHei UI" pitchFamily="34" charset="-122"/>
              </a:rPr>
              <a:t>～</a:t>
            </a:r>
            <a:r>
              <a:rPr lang="en-US" sz="2800" dirty="0" smtClean="0">
                <a:solidFill>
                  <a:srgbClr val="FF0000"/>
                </a:solidFill>
                <a:latin typeface="Microsoft YaHei UI" pitchFamily="34" charset="-122"/>
                <a:ea typeface="Microsoft YaHei UI" pitchFamily="34" charset="-122"/>
              </a:rPr>
              <a:t>7</a:t>
            </a:r>
            <a:r>
              <a:rPr lang="zh-CN" altLang="en-US" sz="2800" dirty="0" smtClean="0">
                <a:latin typeface="Microsoft YaHei UI" pitchFamily="34" charset="-122"/>
                <a:ea typeface="Microsoft YaHei UI" pitchFamily="34" charset="-122"/>
              </a:rPr>
              <a:t>共八个数码组成，计数机制是“</a:t>
            </a:r>
            <a:r>
              <a:rPr lang="zh-CN" altLang="en-US" sz="2800" dirty="0" smtClean="0">
                <a:solidFill>
                  <a:srgbClr val="FF0000"/>
                </a:solidFill>
                <a:latin typeface="Microsoft YaHei UI" pitchFamily="34" charset="-122"/>
                <a:ea typeface="Microsoft YaHei UI" pitchFamily="34" charset="-122"/>
              </a:rPr>
              <a:t>逢八进一</a:t>
            </a:r>
            <a:r>
              <a:rPr lang="zh-CN" altLang="en-US" sz="2800" dirty="0" smtClean="0">
                <a:latin typeface="Microsoft YaHei UI" pitchFamily="34" charset="-122"/>
                <a:ea typeface="Microsoft YaHei UI" pitchFamily="34" charset="-122"/>
              </a:rPr>
              <a:t>”。在</a:t>
            </a:r>
            <a:r>
              <a:rPr lang="en-US" sz="2800" dirty="0" smtClean="0">
                <a:latin typeface="Microsoft YaHei UI" pitchFamily="34" charset="-122"/>
                <a:ea typeface="Microsoft YaHei UI" pitchFamily="34" charset="-122"/>
              </a:rPr>
              <a:t>C</a:t>
            </a:r>
            <a:r>
              <a:rPr lang="zh-CN" altLang="en-US" sz="2800" dirty="0" smtClean="0">
                <a:latin typeface="Microsoft YaHei UI" pitchFamily="34" charset="-122"/>
                <a:ea typeface="Microsoft YaHei UI" pitchFamily="34" charset="-122"/>
              </a:rPr>
              <a:t>语言中添加</a:t>
            </a:r>
            <a:r>
              <a:rPr lang="zh-CN" altLang="en-US" sz="2800" dirty="0" smtClean="0">
                <a:solidFill>
                  <a:srgbClr val="FF0000"/>
                </a:solidFill>
                <a:latin typeface="Microsoft YaHei UI" pitchFamily="34" charset="-122"/>
                <a:ea typeface="Microsoft YaHei UI" pitchFamily="34" charset="-122"/>
              </a:rPr>
              <a:t>前缀数字</a:t>
            </a:r>
            <a:r>
              <a:rPr lang="en-US" sz="2800" dirty="0" smtClean="0">
                <a:solidFill>
                  <a:srgbClr val="FF0000"/>
                </a:solidFill>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以表示八进制数。</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例如：使用八进制表示十进制数字</a:t>
            </a:r>
            <a:r>
              <a:rPr lang="en-US" sz="2800" dirty="0" smtClean="0">
                <a:latin typeface="Microsoft YaHei UI" pitchFamily="34" charset="-122"/>
                <a:ea typeface="Microsoft YaHei UI" pitchFamily="34" charset="-122"/>
              </a:rPr>
              <a:t>8</a:t>
            </a:r>
            <a:r>
              <a:rPr lang="zh-CN" altLang="en-US" sz="2800" dirty="0" smtClean="0">
                <a:latin typeface="Microsoft YaHei UI" pitchFamily="34" charset="-122"/>
                <a:ea typeface="Microsoft YaHei UI" pitchFamily="34" charset="-122"/>
              </a:rPr>
              <a:t>时，逢八进一，应将第二位上的数字置为</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，个位上的数字是</a:t>
            </a:r>
            <a:r>
              <a:rPr lang="en-US" sz="2800" dirty="0" smtClean="0">
                <a:latin typeface="Microsoft YaHei UI" pitchFamily="34" charset="-122"/>
                <a:ea typeface="Microsoft YaHei UI" pitchFamily="34" charset="-122"/>
              </a:rPr>
              <a:t>8-8=0</a:t>
            </a:r>
            <a:r>
              <a:rPr lang="zh-CN" altLang="en-US" sz="2800" dirty="0" smtClean="0">
                <a:latin typeface="Microsoft YaHei UI" pitchFamily="34" charset="-122"/>
                <a:ea typeface="Microsoft YaHei UI" pitchFamily="34" charset="-122"/>
              </a:rPr>
              <a:t>，因此表示为</a:t>
            </a:r>
            <a:r>
              <a:rPr lang="en-US" sz="2800" dirty="0" smtClean="0">
                <a:latin typeface="Microsoft YaHei UI" pitchFamily="34" charset="-122"/>
                <a:ea typeface="Microsoft YaHei UI" pitchFamily="34" charset="-122"/>
              </a:rPr>
              <a:t>010</a:t>
            </a:r>
            <a:r>
              <a:rPr lang="zh-CN" alt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再如：使用八进制表示十进制数字</a:t>
            </a:r>
            <a:r>
              <a:rPr lang="en-US" sz="2800" dirty="0" smtClean="0">
                <a:latin typeface="Microsoft YaHei UI" pitchFamily="34" charset="-122"/>
                <a:ea typeface="Microsoft YaHei UI" pitchFamily="34" charset="-122"/>
              </a:rPr>
              <a:t>17</a:t>
            </a:r>
            <a:r>
              <a:rPr lang="zh-CN" altLang="en-US" sz="2800" dirty="0" smtClean="0">
                <a:latin typeface="Microsoft YaHei UI" pitchFamily="34" charset="-122"/>
                <a:ea typeface="Microsoft YaHei UI" pitchFamily="34" charset="-122"/>
              </a:rPr>
              <a:t>时，因为</a:t>
            </a:r>
            <a:r>
              <a:rPr lang="en-US" sz="2800" dirty="0" smtClean="0">
                <a:latin typeface="Microsoft YaHei UI" pitchFamily="34" charset="-122"/>
                <a:ea typeface="Microsoft YaHei UI" pitchFamily="34" charset="-122"/>
              </a:rPr>
              <a:t>17=2</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8+1</a:t>
            </a:r>
            <a:r>
              <a:rPr lang="zh-CN" altLang="en-US" sz="2800" dirty="0" smtClean="0">
                <a:latin typeface="Microsoft YaHei UI" pitchFamily="34" charset="-122"/>
                <a:ea typeface="Microsoft YaHei UI" pitchFamily="34" charset="-122"/>
              </a:rPr>
              <a:t>，应将第二位上的数字置为</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，个位数上的数字是</a:t>
            </a:r>
            <a:r>
              <a:rPr lang="en-US" sz="2800" dirty="0" smtClean="0">
                <a:latin typeface="Microsoft YaHei UI" pitchFamily="34" charset="-122"/>
                <a:ea typeface="Microsoft YaHei UI" pitchFamily="34" charset="-122"/>
              </a:rPr>
              <a:t>17-2</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8=1</a:t>
            </a:r>
            <a:r>
              <a:rPr lang="zh-CN" altLang="en-US" sz="2800" dirty="0" smtClean="0">
                <a:latin typeface="Microsoft YaHei UI" pitchFamily="34" charset="-122"/>
                <a:ea typeface="Microsoft YaHei UI" pitchFamily="34" charset="-122"/>
              </a:rPr>
              <a:t>，因此表示为</a:t>
            </a:r>
            <a:r>
              <a:rPr lang="en-US" sz="2800" dirty="0" smtClean="0">
                <a:latin typeface="Microsoft YaHei UI" pitchFamily="34" charset="-122"/>
                <a:ea typeface="Microsoft YaHei UI" pitchFamily="34" charset="-122"/>
              </a:rPr>
              <a:t>021</a:t>
            </a:r>
            <a:r>
              <a:rPr lang="zh-CN" altLang="en-US" sz="2800" dirty="0" smtClean="0">
                <a:latin typeface="Microsoft YaHei UI" pitchFamily="34" charset="-122"/>
                <a:ea typeface="Microsoft YaHei UI" pitchFamily="34" charset="-122"/>
              </a:rPr>
              <a:t>。</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10</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275991"/>
            <a:ext cx="9156336" cy="5693866"/>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3</a:t>
            </a:r>
            <a:r>
              <a:rPr lang="zh-CN" altLang="en-US" sz="2800" dirty="0" smtClean="0">
                <a:latin typeface="Microsoft YaHei UI" pitchFamily="34" charset="-122"/>
                <a:ea typeface="Microsoft YaHei UI" pitchFamily="34" charset="-122"/>
              </a:rPr>
              <a:t>）十六进制。</a:t>
            </a: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十六进制由</a:t>
            </a:r>
            <a:r>
              <a:rPr lang="en-US" sz="2800" dirty="0" smtClean="0">
                <a:solidFill>
                  <a:srgbClr val="FF0000"/>
                </a:solidFill>
                <a:latin typeface="Microsoft YaHei UI" pitchFamily="34" charset="-122"/>
                <a:ea typeface="Microsoft YaHei UI" pitchFamily="34" charset="-122"/>
              </a:rPr>
              <a:t>0</a:t>
            </a:r>
            <a:r>
              <a:rPr lang="zh-CN" altLang="en-US" sz="2800" dirty="0" smtClean="0">
                <a:solidFill>
                  <a:srgbClr val="FF0000"/>
                </a:solidFill>
                <a:latin typeface="Microsoft YaHei UI" pitchFamily="34" charset="-122"/>
                <a:ea typeface="Microsoft YaHei UI" pitchFamily="34" charset="-122"/>
              </a:rPr>
              <a:t>～</a:t>
            </a:r>
            <a:r>
              <a:rPr lang="en-US" sz="2800" dirty="0" smtClean="0">
                <a:solidFill>
                  <a:srgbClr val="FF0000"/>
                </a:solidFill>
                <a:latin typeface="Microsoft YaHei UI" pitchFamily="34" charset="-122"/>
                <a:ea typeface="Microsoft YaHei UI" pitchFamily="34" charset="-122"/>
              </a:rPr>
              <a:t>9</a:t>
            </a:r>
            <a:r>
              <a:rPr lang="zh-CN" altLang="en-US" sz="2800" dirty="0" smtClean="0">
                <a:solidFill>
                  <a:srgbClr val="FF0000"/>
                </a:solidFill>
                <a:latin typeface="Microsoft YaHei UI" pitchFamily="34" charset="-122"/>
                <a:ea typeface="Microsoft YaHei UI" pitchFamily="34" charset="-122"/>
              </a:rPr>
              <a:t>、</a:t>
            </a:r>
            <a:r>
              <a:rPr lang="en-US" sz="2800" dirty="0" smtClean="0">
                <a:solidFill>
                  <a:srgbClr val="FF0000"/>
                </a:solidFill>
                <a:latin typeface="Microsoft YaHei UI" pitchFamily="34" charset="-122"/>
                <a:ea typeface="Microsoft YaHei UI" pitchFamily="34" charset="-122"/>
              </a:rPr>
              <a:t>A</a:t>
            </a:r>
            <a:r>
              <a:rPr lang="zh-CN" altLang="en-US" sz="2800" dirty="0" smtClean="0">
                <a:solidFill>
                  <a:srgbClr val="FF0000"/>
                </a:solidFill>
                <a:latin typeface="Microsoft YaHei UI" pitchFamily="34" charset="-122"/>
                <a:ea typeface="Microsoft YaHei UI" pitchFamily="34" charset="-122"/>
              </a:rPr>
              <a:t>～</a:t>
            </a:r>
            <a:r>
              <a:rPr lang="en-US" sz="2800" dirty="0" smtClean="0">
                <a:solidFill>
                  <a:srgbClr val="FF0000"/>
                </a:solidFill>
                <a:latin typeface="Microsoft YaHei UI" pitchFamily="34" charset="-122"/>
                <a:ea typeface="Microsoft YaHei UI" pitchFamily="34" charset="-122"/>
              </a:rPr>
              <a:t>F</a:t>
            </a:r>
            <a:r>
              <a:rPr lang="zh-CN" altLang="en-US" sz="2800" dirty="0" smtClean="0">
                <a:solidFill>
                  <a:srgbClr val="FF0000"/>
                </a:solidFill>
                <a:latin typeface="Microsoft YaHei UI" pitchFamily="34" charset="-122"/>
                <a:ea typeface="Microsoft YaHei UI" pitchFamily="34" charset="-122"/>
              </a:rPr>
              <a:t>（或</a:t>
            </a:r>
            <a:r>
              <a:rPr lang="en-US" sz="2800" dirty="0" smtClean="0">
                <a:solidFill>
                  <a:srgbClr val="FF0000"/>
                </a:solidFill>
                <a:latin typeface="Microsoft YaHei UI" pitchFamily="34" charset="-122"/>
                <a:ea typeface="Microsoft YaHei UI" pitchFamily="34" charset="-122"/>
              </a:rPr>
              <a:t>a</a:t>
            </a:r>
            <a:r>
              <a:rPr lang="zh-CN" altLang="en-US" sz="2800" dirty="0" smtClean="0">
                <a:solidFill>
                  <a:srgbClr val="FF0000"/>
                </a:solidFill>
                <a:latin typeface="Microsoft YaHei UI" pitchFamily="34" charset="-122"/>
                <a:ea typeface="Microsoft YaHei UI" pitchFamily="34" charset="-122"/>
              </a:rPr>
              <a:t>～</a:t>
            </a:r>
            <a:r>
              <a:rPr lang="en-US" sz="2800" dirty="0" smtClean="0">
                <a:solidFill>
                  <a:srgbClr val="FF0000"/>
                </a:solidFill>
                <a:latin typeface="Microsoft YaHei UI" pitchFamily="34" charset="-122"/>
                <a:ea typeface="Microsoft YaHei UI" pitchFamily="34" charset="-122"/>
              </a:rPr>
              <a:t>f</a:t>
            </a:r>
            <a:r>
              <a:rPr lang="zh-CN" altLang="en-US" sz="2800" dirty="0" smtClean="0">
                <a:latin typeface="Microsoft YaHei UI" pitchFamily="34" charset="-122"/>
                <a:ea typeface="Microsoft YaHei UI" pitchFamily="34" charset="-122"/>
              </a:rPr>
              <a:t>，分别对应十进制的</a:t>
            </a:r>
            <a:r>
              <a:rPr lang="en-US" sz="2800" dirty="0" smtClean="0">
                <a:latin typeface="Microsoft YaHei UI" pitchFamily="34" charset="-122"/>
                <a:ea typeface="Microsoft YaHei UI" pitchFamily="34" charset="-122"/>
              </a:rPr>
              <a:t>10</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15</a:t>
            </a:r>
            <a:r>
              <a:rPr lang="zh-CN" altLang="en-US" sz="2800" dirty="0" smtClean="0">
                <a:latin typeface="Microsoft YaHei UI" pitchFamily="34" charset="-122"/>
                <a:ea typeface="Microsoft YaHei UI" pitchFamily="34" charset="-122"/>
              </a:rPr>
              <a:t>）共</a:t>
            </a:r>
            <a:r>
              <a:rPr lang="en-US" sz="2800" dirty="0" smtClean="0">
                <a:latin typeface="Microsoft YaHei UI" pitchFamily="34" charset="-122"/>
                <a:ea typeface="Microsoft YaHei UI" pitchFamily="34" charset="-122"/>
              </a:rPr>
              <a:t>16</a:t>
            </a:r>
            <a:r>
              <a:rPr lang="zh-CN" altLang="en-US" sz="2800" dirty="0" smtClean="0">
                <a:latin typeface="Microsoft YaHei UI" pitchFamily="34" charset="-122"/>
                <a:ea typeface="Microsoft YaHei UI" pitchFamily="34" charset="-122"/>
              </a:rPr>
              <a:t>个数码组成，计数机制是“</a:t>
            </a:r>
            <a:r>
              <a:rPr lang="zh-CN" altLang="en-US" sz="2800" dirty="0" smtClean="0">
                <a:solidFill>
                  <a:srgbClr val="FF0000"/>
                </a:solidFill>
                <a:latin typeface="Microsoft YaHei UI" pitchFamily="34" charset="-122"/>
                <a:ea typeface="Microsoft YaHei UI" pitchFamily="34" charset="-122"/>
              </a:rPr>
              <a:t>逢十六进一</a:t>
            </a:r>
            <a:r>
              <a:rPr lang="zh-CN" altLang="en-US" sz="2800" dirty="0" smtClean="0">
                <a:solidFill>
                  <a:srgbClr val="0070C0"/>
                </a:solidFill>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C</a:t>
            </a:r>
            <a:r>
              <a:rPr lang="zh-CN" altLang="en-US" sz="2800" dirty="0" smtClean="0">
                <a:latin typeface="Microsoft YaHei UI" pitchFamily="34" charset="-122"/>
                <a:ea typeface="Microsoft YaHei UI" pitchFamily="34" charset="-122"/>
              </a:rPr>
              <a:t>语言中添加</a:t>
            </a:r>
            <a:r>
              <a:rPr lang="zh-CN" altLang="en-US" sz="2800" dirty="0" smtClean="0">
                <a:solidFill>
                  <a:srgbClr val="FF0000"/>
                </a:solidFill>
                <a:latin typeface="Microsoft YaHei UI" pitchFamily="34" charset="-122"/>
                <a:ea typeface="Microsoft YaHei UI" pitchFamily="34" charset="-122"/>
              </a:rPr>
              <a:t>前缀数字</a:t>
            </a:r>
            <a:r>
              <a:rPr lang="en-US" sz="2800" dirty="0" smtClean="0">
                <a:solidFill>
                  <a:srgbClr val="FF0000"/>
                </a:solidFill>
                <a:latin typeface="Microsoft YaHei UI" pitchFamily="34" charset="-122"/>
                <a:ea typeface="Microsoft YaHei UI" pitchFamily="34" charset="-122"/>
              </a:rPr>
              <a:t>0</a:t>
            </a:r>
            <a:r>
              <a:rPr lang="zh-CN" altLang="en-US" sz="2800" dirty="0" smtClean="0">
                <a:solidFill>
                  <a:srgbClr val="FF0000"/>
                </a:solidFill>
                <a:latin typeface="Microsoft YaHei UI" pitchFamily="34" charset="-122"/>
                <a:ea typeface="Microsoft YaHei UI" pitchFamily="34" charset="-122"/>
              </a:rPr>
              <a:t>和字母</a:t>
            </a:r>
            <a:r>
              <a:rPr lang="en-US" sz="2800" dirty="0" smtClean="0">
                <a:solidFill>
                  <a:srgbClr val="FF0000"/>
                </a:solidFill>
                <a:latin typeface="Microsoft YaHei UI" pitchFamily="34" charset="-122"/>
                <a:ea typeface="Microsoft YaHei UI" pitchFamily="34" charset="-122"/>
              </a:rPr>
              <a:t>X</a:t>
            </a:r>
            <a:r>
              <a:rPr lang="zh-CN" altLang="en-US" sz="2800" dirty="0" smtClean="0">
                <a:solidFill>
                  <a:srgbClr val="FF0000"/>
                </a:solidFill>
                <a:latin typeface="Microsoft YaHei UI" pitchFamily="34" charset="-122"/>
                <a:ea typeface="Microsoft YaHei UI" pitchFamily="34" charset="-122"/>
              </a:rPr>
              <a:t>（或</a:t>
            </a:r>
            <a:r>
              <a:rPr lang="en-US" sz="2800" dirty="0" smtClean="0">
                <a:solidFill>
                  <a:srgbClr val="FF0000"/>
                </a:solidFill>
                <a:latin typeface="Microsoft YaHei UI" pitchFamily="34" charset="-122"/>
                <a:ea typeface="Microsoft YaHei UI" pitchFamily="34" charset="-122"/>
              </a:rPr>
              <a:t>x</a:t>
            </a:r>
            <a:r>
              <a:rPr lang="zh-CN" altLang="en-US" sz="2800" dirty="0" smtClean="0">
                <a:solidFill>
                  <a:srgbClr val="FF0000"/>
                </a:solidFill>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以表示十六进制数。</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例如</a:t>
            </a:r>
            <a:r>
              <a:rPr lang="en-US" altLang="zh-CN"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使用十六进制表示十进制数字</a:t>
            </a:r>
            <a:r>
              <a:rPr lang="en-US" sz="2800" dirty="0" smtClean="0">
                <a:latin typeface="Microsoft YaHei UI" pitchFamily="34" charset="-122"/>
                <a:ea typeface="Microsoft YaHei UI" pitchFamily="34" charset="-122"/>
              </a:rPr>
              <a:t>16</a:t>
            </a:r>
            <a:r>
              <a:rPr lang="zh-CN" altLang="en-US" sz="2800" dirty="0" smtClean="0">
                <a:latin typeface="Microsoft YaHei UI" pitchFamily="34" charset="-122"/>
                <a:ea typeface="Microsoft YaHei UI" pitchFamily="34" charset="-122"/>
              </a:rPr>
              <a:t>时，逢十六进一，应将第二位上的数字置为</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，此时个位上的数字是</a:t>
            </a:r>
            <a:r>
              <a:rPr lang="en-US" sz="2800" dirty="0" smtClean="0">
                <a:latin typeface="Microsoft YaHei UI" pitchFamily="34" charset="-122"/>
                <a:ea typeface="Microsoft YaHei UI" pitchFamily="34" charset="-122"/>
              </a:rPr>
              <a:t>16-16=0</a:t>
            </a:r>
            <a:r>
              <a:rPr lang="zh-CN" altLang="en-US" sz="2800" dirty="0" smtClean="0">
                <a:latin typeface="Microsoft YaHei UI" pitchFamily="34" charset="-122"/>
                <a:ea typeface="Microsoft YaHei UI" pitchFamily="34" charset="-122"/>
              </a:rPr>
              <a:t>，因此表示为</a:t>
            </a:r>
            <a:r>
              <a:rPr lang="en-US" sz="2800" dirty="0" smtClean="0">
                <a:latin typeface="Microsoft YaHei UI" pitchFamily="34" charset="-122"/>
                <a:ea typeface="Microsoft YaHei UI" pitchFamily="34" charset="-122"/>
              </a:rPr>
              <a:t>0X10</a:t>
            </a:r>
            <a:r>
              <a:rPr lang="zh-CN" alt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再如：使用十六进制表示十进制数字</a:t>
            </a:r>
            <a:r>
              <a:rPr lang="en-US" sz="2800" dirty="0" smtClean="0">
                <a:latin typeface="Microsoft YaHei UI" pitchFamily="34" charset="-122"/>
                <a:ea typeface="Microsoft YaHei UI" pitchFamily="34" charset="-122"/>
              </a:rPr>
              <a:t>45</a:t>
            </a:r>
            <a:r>
              <a:rPr lang="zh-CN" altLang="en-US" sz="2800" dirty="0" smtClean="0">
                <a:latin typeface="Microsoft YaHei UI" pitchFamily="34" charset="-122"/>
                <a:ea typeface="Microsoft YaHei UI" pitchFamily="34" charset="-122"/>
              </a:rPr>
              <a:t>时，因为</a:t>
            </a:r>
            <a:r>
              <a:rPr lang="en-US" sz="2800" dirty="0" smtClean="0">
                <a:latin typeface="Microsoft YaHei UI" pitchFamily="34" charset="-122"/>
                <a:ea typeface="Microsoft YaHei UI" pitchFamily="34" charset="-122"/>
              </a:rPr>
              <a:t>45=2</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16+13</a:t>
            </a:r>
            <a:r>
              <a:rPr lang="zh-CN" altLang="en-US" sz="2800" dirty="0" smtClean="0">
                <a:latin typeface="Microsoft YaHei UI" pitchFamily="34" charset="-122"/>
                <a:ea typeface="Microsoft YaHei UI" pitchFamily="34" charset="-122"/>
              </a:rPr>
              <a:t>，应将第二位上的数字置为</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，个位上的数字是</a:t>
            </a:r>
            <a:r>
              <a:rPr lang="en-US" sz="2800" dirty="0" smtClean="0">
                <a:latin typeface="Microsoft YaHei UI" pitchFamily="34" charset="-122"/>
                <a:ea typeface="Microsoft YaHei UI" pitchFamily="34" charset="-122"/>
              </a:rPr>
              <a:t>45-2</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16=13</a:t>
            </a:r>
            <a:r>
              <a:rPr lang="zh-CN" altLang="en-US" sz="2800" dirty="0" smtClean="0">
                <a:latin typeface="Microsoft YaHei UI" pitchFamily="34" charset="-122"/>
                <a:ea typeface="Microsoft YaHei UI" pitchFamily="34" charset="-122"/>
              </a:rPr>
              <a:t>，对应的十六进制数是</a:t>
            </a:r>
            <a:r>
              <a:rPr lang="en-US" sz="2800" dirty="0" smtClean="0">
                <a:latin typeface="Microsoft YaHei UI" pitchFamily="34" charset="-122"/>
                <a:ea typeface="Microsoft YaHei UI" pitchFamily="34" charset="-122"/>
              </a:rPr>
              <a:t>D</a:t>
            </a:r>
            <a:r>
              <a:rPr lang="zh-CN" altLang="en-US" sz="2800" dirty="0" smtClean="0">
                <a:latin typeface="Microsoft YaHei UI" pitchFamily="34" charset="-122"/>
                <a:ea typeface="Microsoft YaHei UI" pitchFamily="34" charset="-122"/>
              </a:rPr>
              <a:t>，因此表示为</a:t>
            </a:r>
            <a:r>
              <a:rPr lang="en-US" sz="2800" dirty="0" smtClean="0">
                <a:latin typeface="Microsoft YaHei UI" pitchFamily="34" charset="-122"/>
                <a:ea typeface="Microsoft YaHei UI" pitchFamily="34" charset="-122"/>
              </a:rPr>
              <a:t>0X2D</a:t>
            </a:r>
            <a:r>
              <a:rPr lang="zh-CN" altLang="en-US" sz="2800" dirty="0" smtClean="0">
                <a:latin typeface="Microsoft YaHei UI" pitchFamily="34" charset="-122"/>
                <a:ea typeface="Microsoft YaHei UI" pitchFamily="34" charset="-122"/>
              </a:rPr>
              <a:t>。</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11</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graphicFrame>
        <p:nvGraphicFramePr>
          <p:cNvPr id="5" name="表格 4"/>
          <p:cNvGraphicFramePr>
            <a:graphicFrameLocks noGrp="1"/>
          </p:cNvGraphicFramePr>
          <p:nvPr/>
        </p:nvGraphicFramePr>
        <p:xfrm>
          <a:off x="2472744" y="1447263"/>
          <a:ext cx="5808371" cy="5120961"/>
        </p:xfrm>
        <a:graphic>
          <a:graphicData uri="http://schemas.openxmlformats.org/drawingml/2006/table">
            <a:tbl>
              <a:tblPr/>
              <a:tblGrid>
                <a:gridCol w="1169329">
                  <a:extLst>
                    <a:ext uri="{9D8B030D-6E8A-4147-A177-3AD203B41FA5}">
                      <a16:colId xmlns:a16="http://schemas.microsoft.com/office/drawing/2014/main" val="20000"/>
                    </a:ext>
                  </a:extLst>
                </a:gridCol>
                <a:gridCol w="1450443">
                  <a:extLst>
                    <a:ext uri="{9D8B030D-6E8A-4147-A177-3AD203B41FA5}">
                      <a16:colId xmlns:a16="http://schemas.microsoft.com/office/drawing/2014/main" val="20001"/>
                    </a:ext>
                  </a:extLst>
                </a:gridCol>
                <a:gridCol w="1504554">
                  <a:extLst>
                    <a:ext uri="{9D8B030D-6E8A-4147-A177-3AD203B41FA5}">
                      <a16:colId xmlns:a16="http://schemas.microsoft.com/office/drawing/2014/main" val="20002"/>
                    </a:ext>
                  </a:extLst>
                </a:gridCol>
                <a:gridCol w="1684045">
                  <a:extLst>
                    <a:ext uri="{9D8B030D-6E8A-4147-A177-3AD203B41FA5}">
                      <a16:colId xmlns:a16="http://schemas.microsoft.com/office/drawing/2014/main" val="20003"/>
                    </a:ext>
                  </a:extLst>
                </a:gridCol>
              </a:tblGrid>
              <a:tr h="301233">
                <a:tc>
                  <a:txBody>
                    <a:bodyPr/>
                    <a:lstStyle/>
                    <a:p>
                      <a:pPr algn="ctr">
                        <a:lnSpc>
                          <a:spcPts val="1800"/>
                        </a:lnSpc>
                        <a:spcAft>
                          <a:spcPts val="0"/>
                        </a:spcAft>
                      </a:pPr>
                      <a:r>
                        <a:rPr lang="zh-CN" sz="1800" b="1" kern="0" dirty="0">
                          <a:solidFill>
                            <a:srgbClr val="333333"/>
                          </a:solidFill>
                          <a:latin typeface="Microsoft YaHei UI" pitchFamily="34" charset="-122"/>
                          <a:ea typeface="Microsoft YaHei UI" pitchFamily="34" charset="-122"/>
                          <a:cs typeface="Arial"/>
                        </a:rPr>
                        <a:t>十进制</a:t>
                      </a:r>
                      <a:endParaRPr lang="zh-CN" sz="1800" b="1" kern="100" dirty="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CN" sz="1800" b="1" kern="0">
                          <a:solidFill>
                            <a:srgbClr val="333333"/>
                          </a:solidFill>
                          <a:latin typeface="Microsoft YaHei UI" pitchFamily="34" charset="-122"/>
                          <a:ea typeface="Microsoft YaHei UI" pitchFamily="34" charset="-122"/>
                          <a:cs typeface="Arial"/>
                        </a:rPr>
                        <a:t>二进制</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CN" sz="1800" b="1" kern="0">
                          <a:solidFill>
                            <a:srgbClr val="333333"/>
                          </a:solidFill>
                          <a:latin typeface="Microsoft YaHei UI" pitchFamily="34" charset="-122"/>
                          <a:ea typeface="Microsoft YaHei UI" pitchFamily="34" charset="-122"/>
                          <a:cs typeface="Arial"/>
                        </a:rPr>
                        <a:t>八进制</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CN" sz="1800" b="1" kern="0">
                          <a:solidFill>
                            <a:srgbClr val="333333"/>
                          </a:solidFill>
                          <a:latin typeface="Microsoft YaHei UI" pitchFamily="34" charset="-122"/>
                          <a:ea typeface="Microsoft YaHei UI" pitchFamily="34" charset="-122"/>
                          <a:cs typeface="Arial"/>
                        </a:rPr>
                        <a:t>十六进制</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0</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0000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0001</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2</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0010</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2</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2</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3</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0011</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3</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3</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4</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0100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4</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4</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5</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0101</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5</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5</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6</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0110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6</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6</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7</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0111</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7</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7</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8</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1000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10</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8</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9</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1001</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11</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9</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10</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1010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12</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A</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11</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1011</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13</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B</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12</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1100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14</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C</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13</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1101</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15</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D</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14</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1110</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16</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E</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01233">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15</a:t>
                      </a:r>
                      <a:endParaRPr lang="zh-CN" sz="1800" b="1" kern="100">
                        <a:latin typeface="Microsoft YaHei UI" pitchFamily="34" charset="-122"/>
                        <a:ea typeface="Microsoft YaHei UI" pitchFamily="34" charset="-122"/>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1111</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a:solidFill>
                            <a:srgbClr val="333333"/>
                          </a:solidFill>
                          <a:latin typeface="Microsoft YaHei UI" pitchFamily="34" charset="-122"/>
                          <a:ea typeface="Microsoft YaHei UI" pitchFamily="34" charset="-122"/>
                          <a:cs typeface="Arial"/>
                        </a:rPr>
                        <a:t>17</a:t>
                      </a:r>
                      <a:endParaRPr lang="zh-CN" sz="1800" b="1" kern="10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en-US" sz="1800" b="1" kern="0" dirty="0">
                          <a:solidFill>
                            <a:srgbClr val="333333"/>
                          </a:solidFill>
                          <a:latin typeface="Microsoft YaHei UI" pitchFamily="34" charset="-122"/>
                          <a:ea typeface="Microsoft YaHei UI" pitchFamily="34" charset="-122"/>
                          <a:cs typeface="Arial"/>
                        </a:rPr>
                        <a:t>F</a:t>
                      </a:r>
                      <a:endParaRPr lang="zh-CN" sz="1800" b="1" kern="100" dirty="0">
                        <a:latin typeface="Microsoft YaHei UI" pitchFamily="34" charset="-122"/>
                        <a:ea typeface="Microsoft YaHei UI" pitchFamily="34" charset="-122"/>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12</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3108543"/>
          </a:xfrm>
          <a:prstGeom prst="rect">
            <a:avLst/>
          </a:prstGeom>
          <a:noFill/>
        </p:spPr>
        <p:txBody>
          <a:bodyPr wrap="square">
            <a:spAutoFit/>
          </a:bodyPr>
          <a:lstStyle/>
          <a:p>
            <a:r>
              <a:rPr lang="en-US" sz="2800" b="1" dirty="0" smtClean="0">
                <a:latin typeface="Microsoft YaHei UI" pitchFamily="34" charset="-122"/>
                <a:ea typeface="Microsoft YaHei UI" pitchFamily="34" charset="-122"/>
              </a:rPr>
              <a:t>2.</a:t>
            </a:r>
            <a:r>
              <a:rPr lang="zh-CN" altLang="en-US" sz="2800" b="1" dirty="0" smtClean="0">
                <a:latin typeface="Microsoft YaHei UI" pitchFamily="34" charset="-122"/>
                <a:ea typeface="Microsoft YaHei UI" pitchFamily="34" charset="-122"/>
              </a:rPr>
              <a:t>进制转换</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在计算机中，不管用哪种进制形式来表示数据，数据本身是不会发生变化的。因此，不同进制的数据是可以相互转换的。</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13</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2677656"/>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a:t>
            </a:r>
            <a:r>
              <a:rPr lang="zh-CN" altLang="en-US" sz="2800" dirty="0" smtClean="0">
                <a:solidFill>
                  <a:srgbClr val="0070C0"/>
                </a:solidFill>
                <a:latin typeface="Microsoft YaHei UI" pitchFamily="34" charset="-122"/>
                <a:ea typeface="Microsoft YaHei UI" pitchFamily="34" charset="-122"/>
              </a:rPr>
              <a:t>二进制、八进制、十六进制数转换为十进制数</a:t>
            </a:r>
            <a:r>
              <a:rPr lang="zh-CN" altLang="en-US" sz="2800" dirty="0" smtClean="0">
                <a:latin typeface="Microsoft YaHei UI" pitchFamily="34" charset="-122"/>
                <a:ea typeface="Microsoft YaHei UI" pitchFamily="34" charset="-122"/>
              </a:rPr>
              <a:t>。</a:t>
            </a:r>
          </a:p>
          <a:p>
            <a:r>
              <a:rPr lang="zh-CN" altLang="en-US" sz="2800" dirty="0" smtClean="0">
                <a:latin typeface="Microsoft YaHei UI" pitchFamily="34" charset="-122"/>
                <a:ea typeface="Microsoft YaHei UI" pitchFamily="34" charset="-122"/>
              </a:rPr>
              <a:t>      </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 二进制、八进制、十六进制数转换为十进制数的规律是相通的，通常采用</a:t>
            </a:r>
            <a:r>
              <a:rPr lang="en-US" sz="2800" dirty="0" smtClean="0">
                <a:latin typeface="Microsoft YaHei UI" pitchFamily="34" charset="-122"/>
                <a:ea typeface="Microsoft YaHei UI" pitchFamily="34" charset="-122"/>
              </a:rPr>
              <a:t>“</a:t>
            </a:r>
            <a:r>
              <a:rPr lang="zh-CN" altLang="en-US" sz="2800" dirty="0" smtClean="0">
                <a:solidFill>
                  <a:srgbClr val="FF0000"/>
                </a:solidFill>
                <a:latin typeface="Microsoft YaHei UI" pitchFamily="34" charset="-122"/>
                <a:ea typeface="Microsoft YaHei UI" pitchFamily="34" charset="-122"/>
              </a:rPr>
              <a:t>按权求和</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的方法，即把二进数（或八进制、十六进制数）按位权的形式展开为多项式和的形式，求得的和就是其对应的十进制数。</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14</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1" y="1623724"/>
            <a:ext cx="11200565" cy="4257576"/>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例如：计算二进制数（</a:t>
            </a:r>
            <a:r>
              <a:rPr lang="en-US" sz="2800" dirty="0" smtClean="0">
                <a:latin typeface="Microsoft YaHei UI" pitchFamily="34" charset="-122"/>
                <a:ea typeface="Microsoft YaHei UI" pitchFamily="34" charset="-122"/>
              </a:rPr>
              <a:t>1101.101</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对应的十进制数。</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解：将二进制数的整数部分和小数部分的每位数乘以</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的相应次方，得到的各乘积相加即可。</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r>
              <a:rPr lang="en-US" sz="2800" dirty="0" smtClean="0">
                <a:latin typeface="Microsoft YaHei UI" pitchFamily="34" charset="-122"/>
                <a:ea typeface="Microsoft YaHei UI" pitchFamily="34" charset="-122"/>
              </a:rPr>
              <a:t>1101.101</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a:t>
            </a:r>
          </a:p>
          <a:p>
            <a:endParaRPr lang="en-US" sz="2800" baseline="-250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sz="2800" baseline="30000" dirty="0" smtClean="0">
                <a:latin typeface="Microsoft YaHei UI" pitchFamily="34" charset="-122"/>
                <a:ea typeface="Microsoft YaHei UI" pitchFamily="34" charset="-122"/>
              </a:rPr>
              <a:t>3</a:t>
            </a:r>
            <a:r>
              <a:rPr lang="en-US" sz="2800" dirty="0" smtClean="0">
                <a:latin typeface="Microsoft YaHei UI" pitchFamily="34" charset="-122"/>
                <a:ea typeface="Microsoft YaHei UI" pitchFamily="34" charset="-122"/>
              </a:rPr>
              <a:t>+1</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sz="2800" baseline="30000" dirty="0" smtClean="0">
                <a:latin typeface="Microsoft YaHei UI" pitchFamily="34" charset="-122"/>
                <a:ea typeface="Microsoft YaHei UI" pitchFamily="34" charset="-122"/>
              </a:rPr>
              <a:t>2</a:t>
            </a:r>
            <a:r>
              <a:rPr lang="en-US" sz="2800" dirty="0" smtClean="0">
                <a:latin typeface="Microsoft YaHei UI" pitchFamily="34" charset="-122"/>
                <a:ea typeface="Microsoft YaHei UI" pitchFamily="34" charset="-122"/>
              </a:rPr>
              <a:t>+0</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sz="2800" baseline="30000" dirty="0" smtClean="0">
                <a:latin typeface="Microsoft YaHei UI" pitchFamily="34" charset="-122"/>
                <a:ea typeface="Microsoft YaHei UI" pitchFamily="34" charset="-122"/>
              </a:rPr>
              <a:t>1</a:t>
            </a:r>
            <a:r>
              <a:rPr lang="en-US" sz="2800" dirty="0" smtClean="0">
                <a:latin typeface="Microsoft YaHei UI" pitchFamily="34" charset="-122"/>
                <a:ea typeface="Microsoft YaHei UI" pitchFamily="34" charset="-122"/>
              </a:rPr>
              <a:t>+1</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sz="2800" baseline="300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sz="2800" baseline="30000" dirty="0" smtClean="0">
                <a:latin typeface="Microsoft YaHei UI" pitchFamily="34" charset="-122"/>
                <a:ea typeface="Microsoft YaHei UI" pitchFamily="34" charset="-122"/>
              </a:rPr>
              <a:t>-1</a:t>
            </a:r>
            <a:r>
              <a:rPr lang="en-US" sz="2800" dirty="0" smtClean="0">
                <a:latin typeface="Microsoft YaHei UI" pitchFamily="34" charset="-122"/>
                <a:ea typeface="Microsoft YaHei UI" pitchFamily="34" charset="-122"/>
              </a:rPr>
              <a:t>+0</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sz="2800" baseline="30000" dirty="0" smtClean="0">
                <a:latin typeface="Microsoft YaHei UI" pitchFamily="34" charset="-122"/>
                <a:ea typeface="Microsoft YaHei UI" pitchFamily="34" charset="-122"/>
              </a:rPr>
              <a:t>-2</a:t>
            </a:r>
            <a:r>
              <a:rPr lang="en-US" sz="2800" dirty="0" smtClean="0">
                <a:latin typeface="Microsoft YaHei UI" pitchFamily="34" charset="-122"/>
                <a:ea typeface="Microsoft YaHei UI" pitchFamily="34" charset="-122"/>
              </a:rPr>
              <a:t>+1</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sz="2800" baseline="30000" dirty="0" smtClean="0">
                <a:latin typeface="Microsoft YaHei UI" pitchFamily="34" charset="-122"/>
                <a:ea typeface="Microsoft YaHei UI" pitchFamily="34" charset="-122"/>
              </a:rPr>
              <a:t>-3</a:t>
            </a:r>
            <a:r>
              <a:rPr lang="zh-CN" alt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13.625</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15</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551648" cy="4832092"/>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       将八进制数、十六进制数转换为十进制数，只需要将各位上的权值改为</a:t>
            </a:r>
            <a:r>
              <a:rPr lang="en-US" sz="2800" dirty="0" smtClean="0">
                <a:latin typeface="Microsoft YaHei UI" pitchFamily="34" charset="-122"/>
                <a:ea typeface="Microsoft YaHei UI" pitchFamily="34" charset="-122"/>
              </a:rPr>
              <a:t>8</a:t>
            </a:r>
            <a:r>
              <a:rPr lang="zh-CN" altLang="en-US" sz="2800" dirty="0" smtClean="0">
                <a:latin typeface="Microsoft YaHei UI" pitchFamily="34" charset="-122"/>
                <a:ea typeface="Microsoft YaHei UI" pitchFamily="34" charset="-122"/>
              </a:rPr>
              <a:t>或者</a:t>
            </a:r>
            <a:r>
              <a:rPr lang="en-US" sz="2800" dirty="0" smtClean="0">
                <a:latin typeface="Microsoft YaHei UI" pitchFamily="34" charset="-122"/>
                <a:ea typeface="Microsoft YaHei UI" pitchFamily="34" charset="-122"/>
              </a:rPr>
              <a:t>16</a:t>
            </a:r>
            <a:r>
              <a:rPr lang="zh-CN" altLang="en-US" sz="2800" dirty="0" smtClean="0">
                <a:latin typeface="Microsoft YaHei UI" pitchFamily="34" charset="-122"/>
                <a:ea typeface="Microsoft YaHei UI" pitchFamily="34" charset="-122"/>
              </a:rPr>
              <a:t>的对应次方即可。</a:t>
            </a: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例如：计算八进制数</a:t>
            </a:r>
            <a:r>
              <a:rPr lang="en-US" sz="2800" dirty="0" smtClean="0">
                <a:latin typeface="Microsoft YaHei UI" pitchFamily="34" charset="-122"/>
                <a:ea typeface="Microsoft YaHei UI" pitchFamily="34" charset="-122"/>
              </a:rPr>
              <a:t>0256.24</a:t>
            </a:r>
            <a:r>
              <a:rPr lang="zh-CN" altLang="en-US" sz="2800" dirty="0" smtClean="0">
                <a:latin typeface="Microsoft YaHei UI" pitchFamily="34" charset="-122"/>
                <a:ea typeface="Microsoft YaHei UI" pitchFamily="34" charset="-122"/>
              </a:rPr>
              <a:t>、十六进制数</a:t>
            </a:r>
            <a:r>
              <a:rPr lang="en-US" sz="2800" dirty="0" smtClean="0">
                <a:latin typeface="Microsoft YaHei UI" pitchFamily="34" charset="-122"/>
                <a:ea typeface="Microsoft YaHei UI" pitchFamily="34" charset="-122"/>
              </a:rPr>
              <a:t>0X21F</a:t>
            </a:r>
            <a:r>
              <a:rPr lang="zh-CN" altLang="en-US" sz="2800" dirty="0" smtClean="0">
                <a:latin typeface="Microsoft YaHei UI" pitchFamily="34" charset="-122"/>
                <a:ea typeface="Microsoft YaHei UI" pitchFamily="34" charset="-122"/>
              </a:rPr>
              <a:t>对应的十进制数。</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a:t>
            </a:r>
            <a:r>
              <a:rPr lang="en-US" sz="2800" dirty="0" smtClean="0">
                <a:latin typeface="Microsoft YaHei UI" pitchFamily="34" charset="-122"/>
                <a:ea typeface="Microsoft YaHei UI" pitchFamily="34" charset="-122"/>
              </a:rPr>
              <a:t>0256.24=</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8</a:t>
            </a:r>
            <a:r>
              <a:rPr lang="en-US" sz="2800" baseline="30000" dirty="0" smtClean="0">
                <a:latin typeface="Microsoft YaHei UI" pitchFamily="34" charset="-122"/>
                <a:ea typeface="Microsoft YaHei UI" pitchFamily="34" charset="-122"/>
              </a:rPr>
              <a:t>2</a:t>
            </a:r>
            <a:r>
              <a:rPr lang="en-US" sz="2800" dirty="0" smtClean="0">
                <a:latin typeface="Microsoft YaHei UI" pitchFamily="34" charset="-122"/>
                <a:ea typeface="Microsoft YaHei UI" pitchFamily="34" charset="-122"/>
              </a:rPr>
              <a:t>+5</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8</a:t>
            </a:r>
            <a:r>
              <a:rPr lang="en-US" sz="2800" baseline="30000" dirty="0" smtClean="0">
                <a:latin typeface="Microsoft YaHei UI" pitchFamily="34" charset="-122"/>
                <a:ea typeface="Microsoft YaHei UI" pitchFamily="34" charset="-122"/>
              </a:rPr>
              <a:t>1</a:t>
            </a:r>
            <a:r>
              <a:rPr lang="en-US" sz="2800" dirty="0" smtClean="0">
                <a:latin typeface="Microsoft YaHei UI" pitchFamily="34" charset="-122"/>
                <a:ea typeface="Microsoft YaHei UI" pitchFamily="34" charset="-122"/>
              </a:rPr>
              <a:t>+6</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8</a:t>
            </a:r>
            <a:r>
              <a:rPr lang="en-US" sz="2800" baseline="300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8</a:t>
            </a:r>
            <a:r>
              <a:rPr lang="en-US" sz="2800" baseline="30000" dirty="0" smtClean="0">
                <a:latin typeface="Microsoft YaHei UI" pitchFamily="34" charset="-122"/>
                <a:ea typeface="Microsoft YaHei UI" pitchFamily="34" charset="-122"/>
              </a:rPr>
              <a:t>-1</a:t>
            </a:r>
            <a:r>
              <a:rPr lang="en-US" sz="2800" dirty="0" smtClean="0">
                <a:latin typeface="Microsoft YaHei UI" pitchFamily="34" charset="-122"/>
                <a:ea typeface="Microsoft YaHei UI" pitchFamily="34" charset="-122"/>
              </a:rPr>
              <a:t>+4</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8</a:t>
            </a:r>
            <a:r>
              <a:rPr lang="en-US" sz="2800" baseline="300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         </a:t>
            </a:r>
            <a:endParaRPr lang="en-US" altLang="zh-CN" sz="2800" dirty="0" smtClean="0">
              <a:latin typeface="Microsoft YaHei UI" pitchFamily="34" charset="-122"/>
              <a:ea typeface="Microsoft YaHei UI" pitchFamily="34" charset="-122"/>
            </a:endParaRPr>
          </a:p>
          <a:p>
            <a:endParaRPr 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  174.3125</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a:t>
            </a:r>
          </a:p>
          <a:p>
            <a:r>
              <a:rPr lang="en-US" sz="2800" dirty="0" smtClean="0">
                <a:latin typeface="Microsoft YaHei UI" pitchFamily="34" charset="-122"/>
                <a:ea typeface="Microsoft YaHei UI" pitchFamily="34" charset="-122"/>
              </a:rPr>
              <a:t>      0X21F=2</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16</a:t>
            </a:r>
            <a:r>
              <a:rPr lang="en-US" sz="2800" baseline="30000" dirty="0" smtClean="0">
                <a:latin typeface="Microsoft YaHei UI" pitchFamily="34" charset="-122"/>
                <a:ea typeface="Microsoft YaHei UI" pitchFamily="34" charset="-122"/>
              </a:rPr>
              <a:t>2</a:t>
            </a:r>
            <a:r>
              <a:rPr lang="en-US" sz="2800" dirty="0" smtClean="0">
                <a:latin typeface="Microsoft YaHei UI" pitchFamily="34" charset="-122"/>
                <a:ea typeface="Microsoft YaHei UI" pitchFamily="34" charset="-122"/>
              </a:rPr>
              <a:t>+1</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16</a:t>
            </a:r>
            <a:r>
              <a:rPr lang="en-US" sz="2800" baseline="30000" dirty="0" smtClean="0">
                <a:latin typeface="Microsoft YaHei UI" pitchFamily="34" charset="-122"/>
                <a:ea typeface="Microsoft YaHei UI" pitchFamily="34" charset="-122"/>
              </a:rPr>
              <a:t>1</a:t>
            </a:r>
            <a:r>
              <a:rPr lang="en-US" sz="2800" dirty="0" smtClean="0">
                <a:latin typeface="Microsoft YaHei UI" pitchFamily="34" charset="-122"/>
                <a:ea typeface="Microsoft YaHei UI" pitchFamily="34" charset="-122"/>
              </a:rPr>
              <a:t>+15</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16</a:t>
            </a:r>
            <a:r>
              <a:rPr lang="en-US" sz="2800" baseline="30000" dirty="0" smtClean="0">
                <a:latin typeface="Microsoft YaHei UI" pitchFamily="34" charset="-122"/>
                <a:ea typeface="Microsoft YaHei UI" pitchFamily="34" charset="-122"/>
              </a:rPr>
              <a:t>0</a:t>
            </a:r>
            <a:r>
              <a:rPr lang="en-US" sz="2800" dirty="0" smtClean="0">
                <a:latin typeface="Microsoft YaHei UI" pitchFamily="34" charset="-122"/>
                <a:ea typeface="Microsoft YaHei UI" pitchFamily="34" charset="-122"/>
              </a:rPr>
              <a:t>=543</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16</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4832092"/>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a:t>
            </a:r>
            <a:r>
              <a:rPr lang="zh-CN" altLang="en-US" sz="2800" dirty="0" smtClean="0">
                <a:solidFill>
                  <a:srgbClr val="0070C0"/>
                </a:solidFill>
                <a:latin typeface="Microsoft YaHei UI" pitchFamily="34" charset="-122"/>
                <a:ea typeface="Microsoft YaHei UI" pitchFamily="34" charset="-122"/>
              </a:rPr>
              <a:t>十进制数转换为二进制、八进制、十六进制数。</a:t>
            </a: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将一个十进制数转换为二进制数，需要将</a:t>
            </a:r>
            <a:r>
              <a:rPr lang="zh-CN" altLang="en-US" sz="2800" dirty="0" smtClean="0">
                <a:solidFill>
                  <a:srgbClr val="FF0000"/>
                </a:solidFill>
                <a:latin typeface="Microsoft YaHei UI" pitchFamily="34" charset="-122"/>
                <a:ea typeface="Microsoft YaHei UI" pitchFamily="34" charset="-122"/>
              </a:rPr>
              <a:t>整数部分</a:t>
            </a:r>
            <a:r>
              <a:rPr lang="zh-CN" altLang="en-US" sz="2800" dirty="0" smtClean="0">
                <a:solidFill>
                  <a:srgbClr val="0070C0"/>
                </a:solidFill>
                <a:latin typeface="Microsoft YaHei UI" pitchFamily="34" charset="-122"/>
                <a:ea typeface="Microsoft YaHei UI" pitchFamily="34" charset="-122"/>
              </a:rPr>
              <a:t>和</a:t>
            </a:r>
            <a:r>
              <a:rPr lang="zh-CN" altLang="en-US" sz="2800" dirty="0" smtClean="0">
                <a:solidFill>
                  <a:srgbClr val="FF0000"/>
                </a:solidFill>
                <a:latin typeface="Microsoft YaHei UI" pitchFamily="34" charset="-122"/>
                <a:ea typeface="Microsoft YaHei UI" pitchFamily="34" charset="-122"/>
              </a:rPr>
              <a:t>小数部分</a:t>
            </a:r>
            <a:r>
              <a:rPr lang="zh-CN" altLang="en-US" sz="2800" dirty="0" smtClean="0">
                <a:latin typeface="Microsoft YaHei UI" pitchFamily="34" charset="-122"/>
                <a:ea typeface="Microsoft YaHei UI" pitchFamily="34" charset="-122"/>
              </a:rPr>
              <a:t>分别转换</a:t>
            </a:r>
            <a:r>
              <a:rPr lang="zh-CN" altLang="en-US" sz="2800" dirty="0" smtClean="0">
                <a:solidFill>
                  <a:srgbClr val="0070C0"/>
                </a:solidFill>
                <a:latin typeface="Microsoft YaHei UI" pitchFamily="34" charset="-122"/>
                <a:ea typeface="Microsoft YaHei UI" pitchFamily="34" charset="-122"/>
              </a:rPr>
              <a:t>。</a:t>
            </a: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solidFill>
                  <a:srgbClr val="FF0000"/>
                </a:solidFill>
                <a:latin typeface="Microsoft YaHei UI" pitchFamily="34" charset="-122"/>
                <a:ea typeface="Microsoft YaHei UI" pitchFamily="34" charset="-122"/>
              </a:rPr>
              <a:t>整数部分</a:t>
            </a:r>
            <a:r>
              <a:rPr lang="zh-CN" altLang="en-US" sz="2800" dirty="0" smtClean="0">
                <a:latin typeface="Microsoft YaHei UI" pitchFamily="34" charset="-122"/>
                <a:ea typeface="Microsoft YaHei UI" pitchFamily="34" charset="-122"/>
              </a:rPr>
              <a:t>：将十进制整数转换成二进制数通常采用“</a:t>
            </a:r>
            <a:r>
              <a:rPr lang="zh-CN" altLang="en-US" sz="2800" dirty="0" smtClean="0">
                <a:solidFill>
                  <a:srgbClr val="FF0000"/>
                </a:solidFill>
                <a:latin typeface="Microsoft YaHei UI" pitchFamily="34" charset="-122"/>
                <a:ea typeface="Microsoft YaHei UI" pitchFamily="34" charset="-122"/>
              </a:rPr>
              <a:t>除</a:t>
            </a:r>
            <a:r>
              <a:rPr lang="en-US" altLang="en-US" sz="2800" dirty="0" smtClean="0">
                <a:solidFill>
                  <a:srgbClr val="FF0000"/>
                </a:solidFill>
                <a:latin typeface="Microsoft YaHei UI" pitchFamily="34" charset="-122"/>
                <a:ea typeface="Microsoft YaHei UI" pitchFamily="34" charset="-122"/>
              </a:rPr>
              <a:t>2</a:t>
            </a:r>
            <a:r>
              <a:rPr lang="zh-CN" altLang="en-US" sz="2800" dirty="0" smtClean="0">
                <a:solidFill>
                  <a:srgbClr val="FF0000"/>
                </a:solidFill>
                <a:latin typeface="Microsoft YaHei UI" pitchFamily="34" charset="-122"/>
                <a:ea typeface="Microsoft YaHei UI" pitchFamily="34" charset="-122"/>
              </a:rPr>
              <a:t>取余法</a:t>
            </a:r>
            <a:r>
              <a:rPr lang="zh-CN" altLang="en-US" sz="2800" dirty="0" smtClean="0">
                <a:latin typeface="Microsoft YaHei UI" pitchFamily="34" charset="-122"/>
                <a:ea typeface="Microsoft YaHei UI" pitchFamily="34" charset="-122"/>
              </a:rPr>
              <a:t>”，即将十进制数除以</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，余数为所求二进制数的最低位上的数，商继续除以</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，余数为所求二进制数的第二位上的数。这个步骤重复进行，直到商为零为止。最后将求出的</a:t>
            </a:r>
            <a:r>
              <a:rPr lang="zh-CN" altLang="en-US" sz="2800" dirty="0" smtClean="0">
                <a:solidFill>
                  <a:srgbClr val="FF0000"/>
                </a:solidFill>
                <a:latin typeface="Microsoft YaHei UI" pitchFamily="34" charset="-122"/>
                <a:ea typeface="Microsoft YaHei UI" pitchFamily="34" charset="-122"/>
              </a:rPr>
              <a:t>所有余数按先后顺序从右向左顺序排列</a:t>
            </a:r>
            <a:r>
              <a:rPr lang="zh-CN" altLang="en-US" sz="2800" dirty="0" smtClean="0">
                <a:latin typeface="Microsoft YaHei UI" pitchFamily="34" charset="-122"/>
                <a:ea typeface="Microsoft YaHei UI" pitchFamily="34" charset="-122"/>
              </a:rPr>
              <a:t>，即为二进制数的</a:t>
            </a:r>
            <a:r>
              <a:rPr lang="zh-CN" altLang="en-US" sz="2800" dirty="0" smtClean="0">
                <a:solidFill>
                  <a:srgbClr val="FF0000"/>
                </a:solidFill>
                <a:latin typeface="Microsoft YaHei UI" pitchFamily="34" charset="-122"/>
                <a:ea typeface="Microsoft YaHei UI" pitchFamily="34" charset="-122"/>
              </a:rPr>
              <a:t>整数部分</a:t>
            </a:r>
            <a:r>
              <a:rPr lang="zh-CN" altLang="en-US" sz="2800" dirty="0" smtClean="0">
                <a:latin typeface="Microsoft YaHei UI" pitchFamily="34" charset="-122"/>
                <a:ea typeface="Microsoft YaHei UI" pitchFamily="34" charset="-122"/>
              </a:rPr>
              <a:t>。</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17</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5262979"/>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a:t>
            </a:r>
            <a:r>
              <a:rPr lang="zh-CN" altLang="en-US" sz="2800" dirty="0" smtClean="0">
                <a:solidFill>
                  <a:srgbClr val="0070C0"/>
                </a:solidFill>
                <a:latin typeface="Microsoft YaHei UI" pitchFamily="34" charset="-122"/>
                <a:ea typeface="Microsoft YaHei UI" pitchFamily="34" charset="-122"/>
              </a:rPr>
              <a:t>十进制数转换为二进制、八进制、十六进制数。</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r>
              <a:rPr lang="zh-CN" altLang="en-US" sz="2800" dirty="0" smtClean="0">
                <a:solidFill>
                  <a:srgbClr val="FF0000"/>
                </a:solidFill>
                <a:latin typeface="Microsoft YaHei UI" pitchFamily="34" charset="-122"/>
                <a:ea typeface="Microsoft YaHei UI" pitchFamily="34" charset="-122"/>
              </a:rPr>
              <a:t>小数部分</a:t>
            </a:r>
            <a:r>
              <a:rPr lang="zh-CN" altLang="en-US" sz="2800" dirty="0" smtClean="0">
                <a:latin typeface="Microsoft YaHei UI" pitchFamily="34" charset="-122"/>
                <a:ea typeface="Microsoft YaHei UI" pitchFamily="34" charset="-122"/>
              </a:rPr>
              <a:t>：将十进制小数转换成二进制小数采用</a:t>
            </a:r>
            <a:r>
              <a:rPr lang="en-US" sz="2800" dirty="0" smtClean="0">
                <a:latin typeface="Microsoft YaHei UI" pitchFamily="34" charset="-122"/>
                <a:ea typeface="Microsoft YaHei UI" pitchFamily="34" charset="-122"/>
              </a:rPr>
              <a:t>“</a:t>
            </a:r>
            <a:r>
              <a:rPr lang="zh-CN" altLang="en-US" sz="2800" dirty="0" smtClean="0">
                <a:solidFill>
                  <a:srgbClr val="FF0000"/>
                </a:solidFill>
                <a:latin typeface="Microsoft YaHei UI" pitchFamily="34" charset="-122"/>
                <a:ea typeface="Microsoft YaHei UI" pitchFamily="34" charset="-122"/>
              </a:rPr>
              <a:t>乘</a:t>
            </a:r>
            <a:r>
              <a:rPr lang="en-US" altLang="en-US" sz="2800" dirty="0" smtClean="0">
                <a:solidFill>
                  <a:srgbClr val="FF0000"/>
                </a:solidFill>
                <a:latin typeface="Microsoft YaHei UI" pitchFamily="34" charset="-122"/>
                <a:ea typeface="Microsoft YaHei UI" pitchFamily="34" charset="-122"/>
              </a:rPr>
              <a:t>2</a:t>
            </a:r>
            <a:r>
              <a:rPr lang="zh-CN" altLang="en-US" sz="2800" dirty="0" smtClean="0">
                <a:solidFill>
                  <a:srgbClr val="FF0000"/>
                </a:solidFill>
                <a:latin typeface="Microsoft YaHei UI" pitchFamily="34" charset="-122"/>
                <a:ea typeface="Microsoft YaHei UI" pitchFamily="34" charset="-122"/>
              </a:rPr>
              <a:t>取整，顺序排列</a:t>
            </a:r>
            <a:r>
              <a:rPr lang="zh-CN" altLang="en-US" sz="2800" dirty="0" smtClean="0">
                <a:latin typeface="Microsoft YaHei UI" pitchFamily="34" charset="-122"/>
                <a:ea typeface="Microsoft YaHei UI" pitchFamily="34" charset="-122"/>
              </a:rPr>
              <a:t>”法，即用</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乘十进制小数，可以得到一个乘积，将该乘积的</a:t>
            </a:r>
            <a:r>
              <a:rPr lang="zh-CN" altLang="en-US" sz="2800" dirty="0" smtClean="0">
                <a:solidFill>
                  <a:srgbClr val="FF0000"/>
                </a:solidFill>
                <a:latin typeface="Microsoft YaHei UI" pitchFamily="34" charset="-122"/>
                <a:ea typeface="Microsoft YaHei UI" pitchFamily="34" charset="-122"/>
              </a:rPr>
              <a:t>整数部分</a:t>
            </a:r>
            <a:r>
              <a:rPr lang="zh-CN" altLang="en-US" sz="2800" dirty="0" smtClean="0">
                <a:latin typeface="Microsoft YaHei UI" pitchFamily="34" charset="-122"/>
                <a:ea typeface="Microsoft YaHei UI" pitchFamily="34" charset="-122"/>
              </a:rPr>
              <a:t>取出，作为所求二进制数小数部分的</a:t>
            </a:r>
            <a:r>
              <a:rPr lang="zh-CN" altLang="en-US" sz="2800" dirty="0" smtClean="0">
                <a:solidFill>
                  <a:srgbClr val="FF0000"/>
                </a:solidFill>
                <a:latin typeface="Microsoft YaHei UI" pitchFamily="34" charset="-122"/>
                <a:ea typeface="Microsoft YaHei UI" pitchFamily="34" charset="-122"/>
              </a:rPr>
              <a:t>最高位的数</a:t>
            </a:r>
            <a:r>
              <a:rPr lang="zh-CN" altLang="en-US" sz="2800" dirty="0" smtClean="0">
                <a:latin typeface="Microsoft YaHei UI" pitchFamily="34" charset="-122"/>
                <a:ea typeface="Microsoft YaHei UI" pitchFamily="34" charset="-122"/>
              </a:rPr>
              <a:t>，再用</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乘余下的小数部分，又得到一个乘积，将该乘积的</a:t>
            </a:r>
            <a:r>
              <a:rPr lang="zh-CN" altLang="en-US" sz="2800" dirty="0" smtClean="0">
                <a:solidFill>
                  <a:srgbClr val="FF0000"/>
                </a:solidFill>
                <a:latin typeface="Microsoft YaHei UI" pitchFamily="34" charset="-122"/>
                <a:ea typeface="Microsoft YaHei UI" pitchFamily="34" charset="-122"/>
              </a:rPr>
              <a:t>整数部分</a:t>
            </a:r>
            <a:r>
              <a:rPr lang="zh-CN" altLang="en-US" sz="2800" dirty="0" smtClean="0">
                <a:latin typeface="Microsoft YaHei UI" pitchFamily="34" charset="-122"/>
                <a:ea typeface="Microsoft YaHei UI" pitchFamily="34" charset="-122"/>
              </a:rPr>
              <a:t>取出，作为所求二进制数小数部分的</a:t>
            </a:r>
            <a:r>
              <a:rPr lang="zh-CN" altLang="en-US" sz="2800" dirty="0" smtClean="0">
                <a:solidFill>
                  <a:srgbClr val="FF0000"/>
                </a:solidFill>
                <a:latin typeface="Microsoft YaHei UI" pitchFamily="34" charset="-122"/>
                <a:ea typeface="Microsoft YaHei UI" pitchFamily="34" charset="-122"/>
              </a:rPr>
              <a:t>第二位的数</a:t>
            </a:r>
            <a:r>
              <a:rPr lang="zh-CN" altLang="en-US" sz="2800" dirty="0" smtClean="0">
                <a:latin typeface="Microsoft YaHei UI" pitchFamily="34" charset="-122"/>
                <a:ea typeface="Microsoft YaHei UI" pitchFamily="34" charset="-122"/>
              </a:rPr>
              <a:t>。这个步骤重复进行，</a:t>
            </a:r>
            <a:r>
              <a:rPr lang="zh-CN" altLang="en-US" sz="2800" dirty="0" smtClean="0">
                <a:solidFill>
                  <a:srgbClr val="FF0000"/>
                </a:solidFill>
                <a:latin typeface="Microsoft YaHei UI" pitchFamily="34" charset="-122"/>
                <a:ea typeface="Microsoft YaHei UI" pitchFamily="34" charset="-122"/>
              </a:rPr>
              <a:t>直到</a:t>
            </a:r>
            <a:r>
              <a:rPr lang="zh-CN" altLang="en-US" sz="2800" dirty="0" smtClean="0">
                <a:latin typeface="Microsoft YaHei UI" pitchFamily="34" charset="-122"/>
                <a:ea typeface="Microsoft YaHei UI" pitchFamily="34" charset="-122"/>
              </a:rPr>
              <a:t>乘积中的</a:t>
            </a:r>
            <a:r>
              <a:rPr lang="zh-CN" altLang="en-US" sz="2800" dirty="0" smtClean="0">
                <a:solidFill>
                  <a:srgbClr val="FF0000"/>
                </a:solidFill>
                <a:latin typeface="Microsoft YaHei UI" pitchFamily="34" charset="-122"/>
                <a:ea typeface="Microsoft YaHei UI" pitchFamily="34" charset="-122"/>
              </a:rPr>
              <a:t>小数部分为零为</a:t>
            </a:r>
            <a:r>
              <a:rPr lang="zh-CN" altLang="en-US" sz="2800" dirty="0" smtClean="0">
                <a:latin typeface="Microsoft YaHei UI" pitchFamily="34" charset="-122"/>
                <a:ea typeface="Microsoft YaHei UI" pitchFamily="34" charset="-122"/>
              </a:rPr>
              <a:t>止。如果乘积中的小数部分</a:t>
            </a:r>
            <a:r>
              <a:rPr lang="zh-CN" altLang="en-US" sz="2800" dirty="0" smtClean="0">
                <a:solidFill>
                  <a:srgbClr val="FF0000"/>
                </a:solidFill>
                <a:latin typeface="Microsoft YaHei UI" pitchFamily="34" charset="-122"/>
                <a:ea typeface="Microsoft YaHei UI" pitchFamily="34" charset="-122"/>
              </a:rPr>
              <a:t>总不为零</a:t>
            </a:r>
            <a:r>
              <a:rPr lang="zh-CN" altLang="en-US" sz="2800" dirty="0" smtClean="0">
                <a:latin typeface="Microsoft YaHei UI" pitchFamily="34" charset="-122"/>
                <a:ea typeface="Microsoft YaHei UI" pitchFamily="34" charset="-122"/>
              </a:rPr>
              <a:t>，那步骤进行到达到题目所要求的</a:t>
            </a:r>
            <a:r>
              <a:rPr lang="zh-CN" altLang="en-US" sz="2800" dirty="0" smtClean="0">
                <a:solidFill>
                  <a:srgbClr val="FF0000"/>
                </a:solidFill>
                <a:latin typeface="Microsoft YaHei UI" pitchFamily="34" charset="-122"/>
                <a:ea typeface="Microsoft YaHei UI" pitchFamily="34" charset="-122"/>
              </a:rPr>
              <a:t>精度</a:t>
            </a:r>
            <a:r>
              <a:rPr lang="zh-CN" altLang="en-US" sz="2800" dirty="0" smtClean="0">
                <a:latin typeface="Microsoft YaHei UI" pitchFamily="34" charset="-122"/>
                <a:ea typeface="Microsoft YaHei UI" pitchFamily="34" charset="-122"/>
              </a:rPr>
              <a:t>即可。最后将求出的所有</a:t>
            </a:r>
            <a:r>
              <a:rPr lang="zh-CN" altLang="en-US" sz="2800" dirty="0" smtClean="0">
                <a:solidFill>
                  <a:srgbClr val="FF0000"/>
                </a:solidFill>
                <a:latin typeface="Microsoft YaHei UI" pitchFamily="34" charset="-122"/>
                <a:ea typeface="Microsoft YaHei UI" pitchFamily="34" charset="-122"/>
              </a:rPr>
              <a:t>整数部分按先后顺序从左到右排列</a:t>
            </a:r>
            <a:r>
              <a:rPr lang="zh-CN" altLang="en-US" sz="2800" dirty="0" smtClean="0">
                <a:latin typeface="Microsoft YaHei UI" pitchFamily="34" charset="-122"/>
                <a:ea typeface="Microsoft YaHei UI" pitchFamily="34" charset="-122"/>
              </a:rPr>
              <a:t>，即为二进制的小数部分。</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18</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7273142" cy="4401205"/>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例如：计算十进制数</a:t>
            </a:r>
            <a:r>
              <a:rPr lang="en-US" sz="2800" dirty="0" smtClean="0">
                <a:latin typeface="Microsoft YaHei UI" pitchFamily="34" charset="-122"/>
                <a:ea typeface="Microsoft YaHei UI" pitchFamily="34" charset="-122"/>
              </a:rPr>
              <a:t>25.625</a:t>
            </a:r>
            <a:r>
              <a:rPr lang="zh-CN" altLang="en-US" sz="2800" dirty="0" smtClean="0">
                <a:latin typeface="Microsoft YaHei UI" pitchFamily="34" charset="-122"/>
                <a:ea typeface="Microsoft YaHei UI" pitchFamily="34" charset="-122"/>
              </a:rPr>
              <a:t>对应的二进制数。</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解：先计算整数部分：</a:t>
            </a:r>
          </a:p>
          <a:p>
            <a:r>
              <a:rPr lang="en-US" sz="2800" dirty="0" smtClean="0">
                <a:latin typeface="Microsoft YaHei UI" pitchFamily="34" charset="-122"/>
                <a:ea typeface="Microsoft YaHei UI" pitchFamily="34" charset="-122"/>
              </a:rPr>
              <a:t>25÷2=12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12÷2=6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0</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6÷2=3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0</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3÷2=1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1÷2=0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1</a:t>
            </a:r>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所以</a:t>
            </a:r>
            <a:r>
              <a:rPr lang="en-US" sz="2800" dirty="0" smtClean="0">
                <a:solidFill>
                  <a:srgbClr val="FF0000"/>
                </a:solidFill>
                <a:latin typeface="Microsoft YaHei UI" pitchFamily="34" charset="-122"/>
                <a:ea typeface="Microsoft YaHei UI" pitchFamily="34" charset="-122"/>
              </a:rPr>
              <a:t>25=(11001)</a:t>
            </a:r>
            <a:r>
              <a:rPr lang="en-US" sz="2800" baseline="-25000" dirty="0" smtClean="0">
                <a:solidFill>
                  <a:srgbClr val="FF0000"/>
                </a:solidFill>
                <a:latin typeface="Microsoft YaHei UI" pitchFamily="34" charset="-122"/>
                <a:ea typeface="Microsoft YaHei UI" pitchFamily="34" charset="-122"/>
              </a:rPr>
              <a:t>2</a:t>
            </a:r>
            <a:endParaRPr lang="zh-CN" altLang="en-US" sz="2800" dirty="0" smtClean="0">
              <a:solidFill>
                <a:srgbClr val="FF0000"/>
              </a:solidFill>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p:txBody>
      </p:sp>
      <p:sp>
        <p:nvSpPr>
          <p:cNvPr id="5" name="TextBox 4"/>
          <p:cNvSpPr txBox="1"/>
          <p:nvPr/>
        </p:nvSpPr>
        <p:spPr>
          <a:xfrm>
            <a:off x="5258634" y="2508143"/>
            <a:ext cx="4829746" cy="2246769"/>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再计算小数部分：</a:t>
            </a:r>
          </a:p>
          <a:p>
            <a:r>
              <a:rPr lang="en-US" sz="2800" dirty="0" smtClean="0">
                <a:latin typeface="Microsoft YaHei UI" pitchFamily="34" charset="-122"/>
                <a:ea typeface="Microsoft YaHei UI" pitchFamily="34" charset="-122"/>
              </a:rPr>
              <a:t>0.625</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2=1.25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0.25</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2=0.5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0</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0.5</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2=1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所以</a:t>
            </a:r>
            <a:r>
              <a:rPr lang="en-US" sz="2800" dirty="0" smtClean="0">
                <a:solidFill>
                  <a:srgbClr val="FF0000"/>
                </a:solidFill>
                <a:latin typeface="Microsoft YaHei UI" pitchFamily="34" charset="-122"/>
                <a:ea typeface="Microsoft YaHei UI" pitchFamily="34" charset="-122"/>
              </a:rPr>
              <a:t>0.625=(0.101)</a:t>
            </a:r>
            <a:r>
              <a:rPr lang="en-US" sz="2800" baseline="-25000" dirty="0" smtClean="0">
                <a:solidFill>
                  <a:srgbClr val="FF0000"/>
                </a:solidFill>
                <a:latin typeface="Microsoft YaHei UI" pitchFamily="34" charset="-122"/>
                <a:ea typeface="Microsoft YaHei UI" pitchFamily="34" charset="-122"/>
              </a:rPr>
              <a:t>2</a:t>
            </a:r>
            <a:endParaRPr lang="zh-CN" altLang="en-US" sz="2800" dirty="0" smtClean="0">
              <a:solidFill>
                <a:srgbClr val="FF0000"/>
              </a:solidFill>
              <a:latin typeface="Microsoft YaHei UI" pitchFamily="34" charset="-122"/>
              <a:ea typeface="Microsoft YaHei UI" pitchFamily="34" charset="-122"/>
            </a:endParaRPr>
          </a:p>
        </p:txBody>
      </p:sp>
      <p:sp>
        <p:nvSpPr>
          <p:cNvPr id="6" name="TextBox 5"/>
          <p:cNvSpPr txBox="1"/>
          <p:nvPr/>
        </p:nvSpPr>
        <p:spPr>
          <a:xfrm>
            <a:off x="1211289" y="5679040"/>
            <a:ext cx="7363083" cy="523220"/>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因此    </a:t>
            </a:r>
            <a:r>
              <a:rPr lang="en-US" sz="2800" dirty="0" smtClean="0">
                <a:solidFill>
                  <a:srgbClr val="FF0000"/>
                </a:solidFill>
                <a:latin typeface="Microsoft YaHei UI" pitchFamily="34" charset="-122"/>
                <a:ea typeface="Microsoft YaHei UI" pitchFamily="34" charset="-122"/>
              </a:rPr>
              <a:t>25.625  </a:t>
            </a:r>
            <a:r>
              <a:rPr lang="en-US" altLang="zh-CN" sz="2800" dirty="0" smtClean="0">
                <a:solidFill>
                  <a:srgbClr val="FF0000"/>
                </a:solidFill>
                <a:latin typeface="Microsoft YaHei UI" pitchFamily="34" charset="-122"/>
                <a:ea typeface="Microsoft YaHei UI" pitchFamily="34" charset="-122"/>
              </a:rPr>
              <a:t>=  </a:t>
            </a:r>
            <a:r>
              <a:rPr lang="en-US" sz="2800" dirty="0" smtClean="0">
                <a:solidFill>
                  <a:srgbClr val="FF0000"/>
                </a:solidFill>
                <a:latin typeface="Microsoft YaHei UI" pitchFamily="34" charset="-122"/>
                <a:ea typeface="Microsoft YaHei UI" pitchFamily="34" charset="-122"/>
              </a:rPr>
              <a:t>(11001.101)</a:t>
            </a:r>
            <a:r>
              <a:rPr lang="en-US" sz="2800" baseline="-25000" dirty="0" smtClean="0">
                <a:solidFill>
                  <a:srgbClr val="FF0000"/>
                </a:solidFill>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Effect transition="in" filter="fade">
                                      <p:cBhvr>
                                        <p:cTn id="47" dur="500"/>
                                        <p:tgtEl>
                                          <p:spTgt spid="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1" end="1"/>
                                            </p:txEl>
                                          </p:spTgt>
                                        </p:tgtEl>
                                        <p:attrNameLst>
                                          <p:attrName>style.visibility</p:attrName>
                                        </p:attrNameLst>
                                      </p:cBhvr>
                                      <p:to>
                                        <p:strVal val="visible"/>
                                      </p:to>
                                    </p:set>
                                    <p:animEffect transition="in" filter="fade">
                                      <p:cBhvr>
                                        <p:cTn id="52" dur="500"/>
                                        <p:tgtEl>
                                          <p:spTgt spid="5">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2" end="2"/>
                                            </p:txEl>
                                          </p:spTgt>
                                        </p:tgtEl>
                                        <p:attrNameLst>
                                          <p:attrName>style.visibility</p:attrName>
                                        </p:attrNameLst>
                                      </p:cBhvr>
                                      <p:to>
                                        <p:strVal val="visible"/>
                                      </p:to>
                                    </p:set>
                                    <p:animEffect transition="in" filter="fade">
                                      <p:cBhvr>
                                        <p:cTn id="57" dur="500"/>
                                        <p:tgtEl>
                                          <p:spTgt spid="5">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xEl>
                                              <p:pRg st="3" end="3"/>
                                            </p:txEl>
                                          </p:spTgt>
                                        </p:tgtEl>
                                        <p:attrNameLst>
                                          <p:attrName>style.visibility</p:attrName>
                                        </p:attrNameLst>
                                      </p:cBhvr>
                                      <p:to>
                                        <p:strVal val="visible"/>
                                      </p:to>
                                    </p:set>
                                    <p:animEffect transition="in" filter="fade">
                                      <p:cBhvr>
                                        <p:cTn id="62" dur="500"/>
                                        <p:tgtEl>
                                          <p:spTgt spid="5">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txEl>
                                              <p:pRg st="4" end="4"/>
                                            </p:txEl>
                                          </p:spTgt>
                                        </p:tgtEl>
                                        <p:attrNameLst>
                                          <p:attrName>style.visibility</p:attrName>
                                        </p:attrNameLst>
                                      </p:cBhvr>
                                      <p:to>
                                        <p:strVal val="visible"/>
                                      </p:to>
                                    </p:set>
                                    <p:animEffect transition="in" filter="fade">
                                      <p:cBhvr>
                                        <p:cTn id="67" dur="500"/>
                                        <p:tgtEl>
                                          <p:spTgt spid="5">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
                                            <p:txEl>
                                              <p:pRg st="0" end="0"/>
                                            </p:txEl>
                                          </p:spTgt>
                                        </p:tgtEl>
                                        <p:attrNameLst>
                                          <p:attrName>style.visibility</p:attrName>
                                        </p:attrNameLst>
                                      </p:cBhvr>
                                      <p:to>
                                        <p:strVal val="visible"/>
                                      </p:to>
                                    </p:set>
                                    <p:animEffect transition="in" filter="fade">
                                      <p:cBhvr>
                                        <p:cTn id="7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19</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7273142" cy="4832092"/>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再如：计算十进制数</a:t>
            </a:r>
            <a:r>
              <a:rPr lang="en-US" sz="2800" dirty="0" smtClean="0">
                <a:latin typeface="Microsoft YaHei UI" pitchFamily="34" charset="-122"/>
                <a:ea typeface="Microsoft YaHei UI" pitchFamily="34" charset="-122"/>
              </a:rPr>
              <a:t>0.7</a:t>
            </a:r>
            <a:r>
              <a:rPr lang="zh-CN" altLang="en-US" sz="2800" dirty="0" smtClean="0">
                <a:latin typeface="Microsoft YaHei UI" pitchFamily="34" charset="-122"/>
                <a:ea typeface="Microsoft YaHei UI" pitchFamily="34" charset="-122"/>
              </a:rPr>
              <a:t>对应的二进制数。</a:t>
            </a:r>
          </a:p>
          <a:p>
            <a:r>
              <a:rPr lang="zh-CN" altLang="en-US" sz="2800" dirty="0" smtClean="0">
                <a:latin typeface="Microsoft YaHei UI" pitchFamily="34" charset="-122"/>
                <a:ea typeface="Microsoft YaHei UI" pitchFamily="34" charset="-122"/>
              </a:rPr>
              <a:t>解：</a:t>
            </a:r>
            <a:endParaRPr lang="en-US" sz="2800" dirty="0" smtClean="0">
              <a:latin typeface="Microsoft YaHei UI" pitchFamily="34" charset="-122"/>
              <a:ea typeface="Microsoft YaHei UI" pitchFamily="34" charset="-122"/>
            </a:endParaRPr>
          </a:p>
          <a:p>
            <a:pPr indent="457200"/>
            <a:r>
              <a:rPr lang="en-US" sz="2800" dirty="0" smtClean="0">
                <a:latin typeface="Microsoft YaHei UI" pitchFamily="34" charset="-122"/>
                <a:ea typeface="Microsoft YaHei UI" pitchFamily="34" charset="-122"/>
              </a:rPr>
              <a:t>0.7</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2=1.4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pPr indent="457200"/>
            <a:r>
              <a:rPr lang="en-US" sz="2800" dirty="0" smtClean="0">
                <a:latin typeface="Microsoft YaHei UI" pitchFamily="34" charset="-122"/>
                <a:ea typeface="Microsoft YaHei UI" pitchFamily="34" charset="-122"/>
              </a:rPr>
              <a:t>0.4</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2=0.8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0</a:t>
            </a:r>
            <a:endParaRPr lang="zh-CN" altLang="en-US" sz="2800" dirty="0" smtClean="0">
              <a:latin typeface="Microsoft YaHei UI" pitchFamily="34" charset="-122"/>
              <a:ea typeface="Microsoft YaHei UI" pitchFamily="34" charset="-122"/>
            </a:endParaRPr>
          </a:p>
          <a:p>
            <a:pPr indent="457200"/>
            <a:r>
              <a:rPr lang="en-US" sz="2800" dirty="0" smtClean="0">
                <a:latin typeface="Microsoft YaHei UI" pitchFamily="34" charset="-122"/>
                <a:ea typeface="Microsoft YaHei UI" pitchFamily="34" charset="-122"/>
              </a:rPr>
              <a:t>0.6</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2=1.6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pPr indent="457200"/>
            <a:r>
              <a:rPr lang="en-US" sz="2800" dirty="0" smtClean="0">
                <a:latin typeface="Microsoft YaHei UI" pitchFamily="34" charset="-122"/>
                <a:ea typeface="Microsoft YaHei UI" pitchFamily="34" charset="-122"/>
              </a:rPr>
              <a:t>0.6</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2=1.2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pPr indent="457200"/>
            <a:r>
              <a:rPr lang="en-US" sz="2800" dirty="0" smtClean="0">
                <a:latin typeface="Microsoft YaHei UI" pitchFamily="34" charset="-122"/>
                <a:ea typeface="Microsoft YaHei UI" pitchFamily="34" charset="-122"/>
              </a:rPr>
              <a:t>0.2</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2=0.4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0</a:t>
            </a:r>
            <a:endParaRPr lang="zh-CN" altLang="en-US" sz="2800" dirty="0" smtClean="0">
              <a:latin typeface="Microsoft YaHei UI" pitchFamily="34" charset="-122"/>
              <a:ea typeface="Microsoft YaHei UI" pitchFamily="34" charset="-122"/>
            </a:endParaRPr>
          </a:p>
          <a:p>
            <a:pPr indent="457200"/>
            <a:r>
              <a:rPr lang="en-US" sz="2800" dirty="0" smtClean="0">
                <a:latin typeface="Microsoft YaHei UI" pitchFamily="34" charset="-122"/>
                <a:ea typeface="Microsoft YaHei UI" pitchFamily="34" charset="-122"/>
              </a:rPr>
              <a:t>0.4</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2=0.8      </a:t>
            </a:r>
            <a:r>
              <a:rPr lang="zh-CN" altLang="en-US" sz="2800" dirty="0" smtClean="0">
                <a:latin typeface="Microsoft YaHei UI" pitchFamily="34" charset="-122"/>
                <a:ea typeface="Microsoft YaHei UI" pitchFamily="34" charset="-122"/>
              </a:rPr>
              <a:t>整数为</a:t>
            </a:r>
            <a:r>
              <a:rPr lang="en-US" sz="2800" dirty="0" smtClean="0">
                <a:latin typeface="Microsoft YaHei UI" pitchFamily="34" charset="-122"/>
                <a:ea typeface="Microsoft YaHei UI" pitchFamily="34" charset="-122"/>
              </a:rPr>
              <a:t>0</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a:t>
            </a:r>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因此</a:t>
            </a:r>
            <a:r>
              <a:rPr lang="en-US" sz="2800" dirty="0" smtClean="0">
                <a:latin typeface="Microsoft YaHei UI" pitchFamily="34" charset="-122"/>
                <a:ea typeface="Microsoft YaHei UI" pitchFamily="34" charset="-122"/>
              </a:rPr>
              <a:t>0.7=</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0.101100…</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a:t>
            </a:r>
            <a:endParaRPr lang="zh-CN" altLang="en-US" sz="2800" dirty="0" smtClean="0">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p:txBody>
      </p:sp>
      <p:sp>
        <p:nvSpPr>
          <p:cNvPr id="8" name="椭圆形标注 7"/>
          <p:cNvSpPr/>
          <p:nvPr/>
        </p:nvSpPr>
        <p:spPr>
          <a:xfrm>
            <a:off x="5020409" y="2620108"/>
            <a:ext cx="5319346" cy="2664069"/>
          </a:xfrm>
          <a:prstGeom prst="wedgeEllipseCallout">
            <a:avLst>
              <a:gd name="adj1" fmla="val -38353"/>
              <a:gd name="adj2" fmla="val -6291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tx1"/>
                </a:solidFill>
                <a:latin typeface="Microsoft YaHei UI" pitchFamily="34" charset="-122"/>
                <a:ea typeface="Microsoft YaHei UI" pitchFamily="34" charset="-122"/>
              </a:rPr>
              <a:t>       把十进制数转换为八进制、十六进制数时，将基数</a:t>
            </a:r>
            <a:r>
              <a:rPr lang="en-US" sz="2800" dirty="0" smtClean="0">
                <a:solidFill>
                  <a:schemeClr val="tx1"/>
                </a:solidFill>
                <a:latin typeface="Microsoft YaHei UI" pitchFamily="34" charset="-122"/>
                <a:ea typeface="Microsoft YaHei UI" pitchFamily="34" charset="-122"/>
              </a:rPr>
              <a:t>2</a:t>
            </a:r>
            <a:r>
              <a:rPr lang="zh-CN" altLang="en-US" sz="2800" dirty="0" smtClean="0">
                <a:solidFill>
                  <a:schemeClr val="tx1"/>
                </a:solidFill>
                <a:latin typeface="Microsoft YaHei UI" pitchFamily="34" charset="-122"/>
                <a:ea typeface="Microsoft YaHei UI" pitchFamily="34" charset="-122"/>
              </a:rPr>
              <a:t>换成</a:t>
            </a:r>
            <a:r>
              <a:rPr lang="en-US" sz="2800" dirty="0" smtClean="0">
                <a:solidFill>
                  <a:schemeClr val="tx1"/>
                </a:solidFill>
                <a:latin typeface="Microsoft YaHei UI" pitchFamily="34" charset="-122"/>
                <a:ea typeface="Microsoft YaHei UI" pitchFamily="34" charset="-122"/>
              </a:rPr>
              <a:t>8</a:t>
            </a:r>
            <a:r>
              <a:rPr lang="zh-CN" altLang="en-US" sz="2800" dirty="0" smtClean="0">
                <a:solidFill>
                  <a:schemeClr val="tx1"/>
                </a:solidFill>
                <a:latin typeface="Microsoft YaHei UI" pitchFamily="34" charset="-122"/>
                <a:ea typeface="Microsoft YaHei UI" pitchFamily="34" charset="-122"/>
              </a:rPr>
              <a:t>、</a:t>
            </a:r>
            <a:r>
              <a:rPr lang="en-US" sz="2800" dirty="0" smtClean="0">
                <a:solidFill>
                  <a:schemeClr val="tx1"/>
                </a:solidFill>
                <a:latin typeface="Microsoft YaHei UI" pitchFamily="34" charset="-122"/>
                <a:ea typeface="Microsoft YaHei UI" pitchFamily="34" charset="-122"/>
              </a:rPr>
              <a:t>16</a:t>
            </a:r>
            <a:r>
              <a:rPr lang="zh-CN" altLang="en-US" sz="2800" dirty="0" smtClean="0">
                <a:solidFill>
                  <a:schemeClr val="tx1"/>
                </a:solidFill>
                <a:latin typeface="Microsoft YaHei UI" pitchFamily="34" charset="-122"/>
                <a:ea typeface="Microsoft YaHei UI" pitchFamily="34" charset="-122"/>
              </a:rPr>
              <a:t>就可以了。</a:t>
            </a:r>
          </a:p>
          <a:p>
            <a:pPr algn="ctr"/>
            <a:endParaRPr lang="zh-CN" altLang="en-US" dirty="0"/>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20</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7273142" cy="2677656"/>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例如：将</a:t>
            </a:r>
            <a:r>
              <a:rPr lang="en-US" sz="2800" dirty="0" smtClean="0">
                <a:latin typeface="Microsoft YaHei UI" pitchFamily="34" charset="-122"/>
                <a:ea typeface="Microsoft YaHei UI" pitchFamily="34" charset="-122"/>
              </a:rPr>
              <a:t>25</a:t>
            </a:r>
            <a:r>
              <a:rPr lang="zh-CN" altLang="en-US" sz="2800" dirty="0" smtClean="0">
                <a:latin typeface="Microsoft YaHei UI" pitchFamily="34" charset="-122"/>
                <a:ea typeface="Microsoft YaHei UI" pitchFamily="34" charset="-122"/>
              </a:rPr>
              <a:t>转换为八进制数。</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    </a:t>
            </a:r>
            <a:r>
              <a:rPr lang="en-US" sz="2800" dirty="0" smtClean="0">
                <a:latin typeface="Microsoft YaHei UI" pitchFamily="34" charset="-122"/>
                <a:ea typeface="Microsoft YaHei UI" pitchFamily="34" charset="-122"/>
              </a:rPr>
              <a:t>25÷8=3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3÷8=0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3</a:t>
            </a:r>
          </a:p>
          <a:p>
            <a:r>
              <a:rPr lang="zh-CN" altLang="en-US" sz="2800" dirty="0" smtClean="0">
                <a:latin typeface="Microsoft YaHei UI" pitchFamily="34" charset="-122"/>
                <a:ea typeface="Microsoft YaHei UI" pitchFamily="34" charset="-122"/>
              </a:rPr>
              <a:t>           所以    </a:t>
            </a:r>
            <a:r>
              <a:rPr lang="en-US" sz="2800" dirty="0" smtClean="0">
                <a:solidFill>
                  <a:srgbClr val="FF0000"/>
                </a:solidFill>
                <a:latin typeface="Microsoft YaHei UI" pitchFamily="34" charset="-122"/>
                <a:ea typeface="Microsoft YaHei UI" pitchFamily="34" charset="-122"/>
              </a:rPr>
              <a:t>25=031</a:t>
            </a:r>
            <a:endParaRPr lang="zh-CN" altLang="en-US" sz="2800" dirty="0" smtClean="0">
              <a:solidFill>
                <a:srgbClr val="FF0000"/>
              </a:solidFill>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p:txBody>
      </p:sp>
      <p:sp>
        <p:nvSpPr>
          <p:cNvPr id="6" name="TextBox 5"/>
          <p:cNvSpPr txBox="1"/>
          <p:nvPr/>
        </p:nvSpPr>
        <p:spPr>
          <a:xfrm>
            <a:off x="554221" y="4180344"/>
            <a:ext cx="7273142" cy="2677656"/>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再如：将</a:t>
            </a:r>
            <a:r>
              <a:rPr lang="en-US" sz="2800" dirty="0" smtClean="0">
                <a:latin typeface="Microsoft YaHei UI" pitchFamily="34" charset="-122"/>
                <a:ea typeface="Microsoft YaHei UI" pitchFamily="34" charset="-122"/>
              </a:rPr>
              <a:t>25</a:t>
            </a:r>
            <a:r>
              <a:rPr lang="zh-CN" altLang="en-US" sz="2800" dirty="0" smtClean="0">
                <a:latin typeface="Microsoft YaHei UI" pitchFamily="34" charset="-122"/>
                <a:ea typeface="Microsoft YaHei UI" pitchFamily="34" charset="-122"/>
              </a:rPr>
              <a:t>十六进制数。</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   </a:t>
            </a:r>
            <a:r>
              <a:rPr lang="en-US" sz="2800" dirty="0" smtClean="0">
                <a:latin typeface="Microsoft YaHei UI" pitchFamily="34" charset="-122"/>
                <a:ea typeface="Microsoft YaHei UI" pitchFamily="34" charset="-122"/>
              </a:rPr>
              <a:t>25÷16=1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9</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1÷16=0       </a:t>
            </a:r>
            <a:r>
              <a:rPr lang="zh-CN" altLang="en-US" sz="2800" dirty="0" smtClean="0">
                <a:latin typeface="Microsoft YaHei UI" pitchFamily="34" charset="-122"/>
                <a:ea typeface="Microsoft YaHei UI" pitchFamily="34" charset="-122"/>
              </a:rPr>
              <a:t>余数为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所以     </a:t>
            </a:r>
            <a:r>
              <a:rPr lang="en-US" sz="2800" dirty="0" smtClean="0">
                <a:solidFill>
                  <a:srgbClr val="FF0000"/>
                </a:solidFill>
                <a:latin typeface="Microsoft YaHei UI" pitchFamily="34" charset="-122"/>
                <a:ea typeface="Microsoft YaHei UI" pitchFamily="34" charset="-122"/>
              </a:rPr>
              <a:t>25=0X19</a:t>
            </a:r>
            <a:endParaRPr lang="zh-CN" altLang="en-US" sz="2800" dirty="0" smtClean="0">
              <a:solidFill>
                <a:srgbClr val="FF0000"/>
              </a:solidFill>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fade">
                                      <p:cBhvr>
                                        <p:cTn id="37" dur="500"/>
                                        <p:tgtEl>
                                          <p:spTgt spid="6">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21</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3970318"/>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3</a:t>
            </a:r>
            <a:r>
              <a:rPr lang="zh-CN" altLang="en-US" sz="2800" dirty="0" smtClean="0">
                <a:latin typeface="Microsoft YaHei UI" pitchFamily="34" charset="-122"/>
                <a:ea typeface="Microsoft YaHei UI" pitchFamily="34" charset="-122"/>
              </a:rPr>
              <a:t>）</a:t>
            </a:r>
            <a:r>
              <a:rPr lang="zh-CN" altLang="en-US" sz="2800" dirty="0" smtClean="0">
                <a:solidFill>
                  <a:srgbClr val="0070C0"/>
                </a:solidFill>
                <a:latin typeface="Microsoft YaHei UI" pitchFamily="34" charset="-122"/>
                <a:ea typeface="Microsoft YaHei UI" pitchFamily="34" charset="-122"/>
              </a:rPr>
              <a:t>二进制数与八进制数的转换。</a:t>
            </a:r>
          </a:p>
          <a:p>
            <a:r>
              <a:rPr lang="zh-CN" altLang="en-US" sz="2800" dirty="0" smtClean="0">
                <a:latin typeface="Microsoft YaHei UI" pitchFamily="34" charset="-122"/>
                <a:ea typeface="Microsoft YaHei UI" pitchFamily="34" charset="-122"/>
              </a:rPr>
              <a:t>      </a:t>
            </a:r>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r>
              <a:rPr lang="zh-CN" altLang="en-US" sz="2800" dirty="0" smtClean="0">
                <a:solidFill>
                  <a:srgbClr val="0070C0"/>
                </a:solidFill>
                <a:latin typeface="Microsoft YaHei UI" pitchFamily="34" charset="-122"/>
                <a:ea typeface="Microsoft YaHei UI" pitchFamily="34" charset="-122"/>
              </a:rPr>
              <a:t>二进制数转换为八进制数：</a:t>
            </a:r>
            <a:r>
              <a:rPr lang="zh-CN" altLang="en-US" sz="2800" dirty="0" smtClean="0">
                <a:latin typeface="Microsoft YaHei UI" pitchFamily="34" charset="-122"/>
                <a:ea typeface="Microsoft YaHei UI" pitchFamily="34" charset="-122"/>
              </a:rPr>
              <a:t>通常采用“</a:t>
            </a:r>
            <a:r>
              <a:rPr lang="zh-CN" altLang="en-US" sz="2800" dirty="0" smtClean="0">
                <a:solidFill>
                  <a:srgbClr val="FF0000"/>
                </a:solidFill>
                <a:latin typeface="Microsoft YaHei UI" pitchFamily="34" charset="-122"/>
                <a:ea typeface="Microsoft YaHei UI" pitchFamily="34" charset="-122"/>
              </a:rPr>
              <a:t>取三合一</a:t>
            </a:r>
            <a:r>
              <a:rPr lang="zh-CN" altLang="en-US" sz="2800" dirty="0" smtClean="0">
                <a:latin typeface="Microsoft YaHei UI" pitchFamily="34" charset="-122"/>
                <a:ea typeface="Microsoft YaHei UI" pitchFamily="34" charset="-122"/>
              </a:rPr>
              <a:t>”法，即以二进制的小数点为分界点，将二进制数</a:t>
            </a:r>
            <a:r>
              <a:rPr lang="zh-CN" altLang="en-US" sz="2800" dirty="0" smtClean="0">
                <a:solidFill>
                  <a:srgbClr val="FF0000"/>
                </a:solidFill>
                <a:latin typeface="Microsoft YaHei UI" pitchFamily="34" charset="-122"/>
                <a:ea typeface="Microsoft YaHei UI" pitchFamily="34" charset="-122"/>
              </a:rPr>
              <a:t>整数部分从右向左、小数部分从左向右</a:t>
            </a:r>
            <a:r>
              <a:rPr lang="zh-CN" altLang="en-US" sz="2800" dirty="0" smtClean="0">
                <a:latin typeface="Microsoft YaHei UI" pitchFamily="34" charset="-122"/>
                <a:ea typeface="Microsoft YaHei UI" pitchFamily="34" charset="-122"/>
              </a:rPr>
              <a:t>，每</a:t>
            </a:r>
            <a:r>
              <a:rPr lang="zh-CN" altLang="en-US" sz="2800" dirty="0" smtClean="0">
                <a:solidFill>
                  <a:srgbClr val="FF0000"/>
                </a:solidFill>
                <a:latin typeface="Microsoft YaHei UI" pitchFamily="34" charset="-122"/>
                <a:ea typeface="Microsoft YaHei UI" pitchFamily="34" charset="-122"/>
              </a:rPr>
              <a:t>三位分一组</a:t>
            </a:r>
            <a:r>
              <a:rPr lang="zh-CN" altLang="en-US" sz="2800" dirty="0" smtClean="0">
                <a:latin typeface="Microsoft YaHei UI" pitchFamily="34" charset="-122"/>
                <a:ea typeface="Microsoft YaHei UI" pitchFamily="34" charset="-122"/>
              </a:rPr>
              <a:t>（如果整数最高位或小数最低位分组内的数据</a:t>
            </a:r>
            <a:r>
              <a:rPr lang="zh-CN" altLang="en-US" sz="2800" dirty="0" smtClean="0">
                <a:solidFill>
                  <a:srgbClr val="FF0000"/>
                </a:solidFill>
                <a:latin typeface="Microsoft YaHei UI" pitchFamily="34" charset="-122"/>
                <a:ea typeface="Microsoft YaHei UI" pitchFamily="34" charset="-122"/>
              </a:rPr>
              <a:t>不足三位</a:t>
            </a:r>
            <a:r>
              <a:rPr lang="zh-CN" altLang="en-US" sz="2800" dirty="0" smtClean="0">
                <a:latin typeface="Microsoft YaHei UI" pitchFamily="34" charset="-122"/>
                <a:ea typeface="Microsoft YaHei UI" pitchFamily="34" charset="-122"/>
              </a:rPr>
              <a:t>，可以</a:t>
            </a:r>
            <a:r>
              <a:rPr lang="zh-CN" altLang="en-US" sz="2800" dirty="0" smtClean="0">
                <a:solidFill>
                  <a:srgbClr val="FF0000"/>
                </a:solidFill>
                <a:latin typeface="Microsoft YaHei UI" pitchFamily="34" charset="-122"/>
                <a:ea typeface="Microsoft YaHei UI" pitchFamily="34" charset="-122"/>
              </a:rPr>
              <a:t>填</a:t>
            </a:r>
            <a:r>
              <a:rPr lang="en-US" sz="2800" dirty="0" smtClean="0">
                <a:solidFill>
                  <a:srgbClr val="FF0000"/>
                </a:solidFill>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以凑足三位）。每组中的</a:t>
            </a:r>
            <a:r>
              <a:rPr lang="zh-CN" altLang="en-US" sz="2800" dirty="0" smtClean="0">
                <a:solidFill>
                  <a:srgbClr val="FF0000"/>
                </a:solidFill>
                <a:latin typeface="Microsoft YaHei UI" pitchFamily="34" charset="-122"/>
                <a:ea typeface="Microsoft YaHei UI" pitchFamily="34" charset="-122"/>
              </a:rPr>
              <a:t>三位二进制</a:t>
            </a:r>
            <a:r>
              <a:rPr lang="zh-CN" altLang="en-US" sz="2800" dirty="0" smtClean="0">
                <a:latin typeface="Microsoft YaHei UI" pitchFamily="34" charset="-122"/>
                <a:ea typeface="Microsoft YaHei UI" pitchFamily="34" charset="-122"/>
              </a:rPr>
              <a:t>按权求和相加就得到</a:t>
            </a:r>
            <a:r>
              <a:rPr lang="zh-CN" altLang="en-US" sz="2800" dirty="0" smtClean="0">
                <a:solidFill>
                  <a:srgbClr val="FF0000"/>
                </a:solidFill>
                <a:latin typeface="Microsoft YaHei UI" pitchFamily="34" charset="-122"/>
                <a:ea typeface="Microsoft YaHei UI" pitchFamily="34" charset="-122"/>
              </a:rPr>
              <a:t>一位八进制数</a:t>
            </a:r>
            <a:r>
              <a:rPr lang="zh-CN" altLang="en-US" sz="2800" dirty="0" smtClean="0">
                <a:latin typeface="Microsoft YaHei UI" pitchFamily="34" charset="-122"/>
                <a:ea typeface="Microsoft YaHei UI" pitchFamily="34" charset="-122"/>
              </a:rPr>
              <a:t>，各组依次得到的数字连接起来，就构成对应的八进制数</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22</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1" y="1623724"/>
            <a:ext cx="9371766" cy="4401205"/>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例如：将二进制数（</a:t>
            </a:r>
            <a:r>
              <a:rPr lang="en-US" sz="2800" dirty="0" smtClean="0">
                <a:latin typeface="Microsoft YaHei UI" pitchFamily="34" charset="-122"/>
                <a:ea typeface="Microsoft YaHei UI" pitchFamily="34" charset="-122"/>
              </a:rPr>
              <a:t>1011110.10101</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转换为八进制数。</a:t>
            </a:r>
            <a:endParaRPr lang="en-US" altLang="zh-CN" sz="2800" dirty="0" smtClean="0">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将</a:t>
            </a:r>
            <a:r>
              <a:rPr lang="en-US" sz="2800" dirty="0" smtClean="0">
                <a:latin typeface="Microsoft YaHei UI" pitchFamily="34" charset="-122"/>
                <a:ea typeface="Microsoft YaHei UI" pitchFamily="34" charset="-122"/>
              </a:rPr>
              <a:t>1011110.10101</a:t>
            </a:r>
            <a:r>
              <a:rPr lang="zh-CN" altLang="en-US" sz="2800" dirty="0" smtClean="0">
                <a:latin typeface="Microsoft YaHei UI" pitchFamily="34" charset="-122"/>
                <a:ea typeface="Microsoft YaHei UI" pitchFamily="34" charset="-122"/>
              </a:rPr>
              <a:t>分组：</a:t>
            </a:r>
            <a:endParaRPr lang="en-US" altLang="zh-CN"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001</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011</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110</a:t>
            </a:r>
            <a:r>
              <a:rPr lang="en-US" sz="2800" dirty="0" smtClean="0">
                <a:latin typeface="Microsoft YaHei UI" pitchFamily="34" charset="-122"/>
                <a:ea typeface="Microsoft YaHei UI" pitchFamily="34" charset="-122"/>
              </a:rPr>
              <a:t>).(</a:t>
            </a:r>
            <a:r>
              <a:rPr lang="en-US" sz="2800" u="sng" dirty="0" smtClean="0">
                <a:latin typeface="Microsoft YaHei UI" pitchFamily="34" charset="-122"/>
                <a:ea typeface="Microsoft YaHei UI" pitchFamily="34" charset="-122"/>
              </a:rPr>
              <a:t>101</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010</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每组三位二进制数分别转换为一位八进制数</a:t>
            </a:r>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r>
              <a:rPr lang="en-US" altLang="zh-CN" sz="2800" dirty="0" smtClean="0">
                <a:latin typeface="Microsoft YaHei UI" pitchFamily="34" charset="-122"/>
                <a:ea typeface="Microsoft YaHei UI" pitchFamily="34" charset="-122"/>
              </a:rPr>
              <a:t> </a:t>
            </a: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因此：（</a:t>
            </a:r>
            <a:r>
              <a:rPr lang="en-US" sz="2800" dirty="0" smtClean="0">
                <a:latin typeface="Microsoft YaHei UI" pitchFamily="34" charset="-122"/>
                <a:ea typeface="Microsoft YaHei UI" pitchFamily="34" charset="-122"/>
              </a:rPr>
              <a:t>1011110.10101</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  </a:t>
            </a:r>
            <a:r>
              <a:rPr lang="en-US" sz="2800" dirty="0" smtClean="0">
                <a:latin typeface="Microsoft YaHei UI" pitchFamily="34" charset="-122"/>
                <a:ea typeface="Microsoft YaHei UI" pitchFamily="34" charset="-122"/>
              </a:rPr>
              <a:t>= 0136.52</a:t>
            </a:r>
            <a:r>
              <a:rPr lang="zh-CN" altLang="en-US" sz="2800" dirty="0" smtClean="0">
                <a:latin typeface="Microsoft YaHei UI" pitchFamily="34" charset="-122"/>
                <a:ea typeface="Microsoft YaHei UI" pitchFamily="34" charset="-122"/>
              </a:rPr>
              <a:t>。</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23</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2246769"/>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3</a:t>
            </a:r>
            <a:r>
              <a:rPr lang="zh-CN" altLang="en-US" sz="2800" dirty="0" smtClean="0">
                <a:latin typeface="Microsoft YaHei UI" pitchFamily="34" charset="-122"/>
                <a:ea typeface="Microsoft YaHei UI" pitchFamily="34" charset="-122"/>
              </a:rPr>
              <a:t>）</a:t>
            </a:r>
            <a:r>
              <a:rPr lang="zh-CN" altLang="en-US" sz="2800" dirty="0" smtClean="0">
                <a:solidFill>
                  <a:srgbClr val="0070C0"/>
                </a:solidFill>
                <a:latin typeface="Microsoft YaHei UI" pitchFamily="34" charset="-122"/>
                <a:ea typeface="Microsoft YaHei UI" pitchFamily="34" charset="-122"/>
              </a:rPr>
              <a:t>二进制数与八进制数的转换。</a:t>
            </a:r>
          </a:p>
          <a:p>
            <a:r>
              <a:rPr lang="zh-CN" altLang="en-US" sz="2800" dirty="0" smtClean="0">
                <a:latin typeface="Microsoft YaHei UI" pitchFamily="34" charset="-122"/>
                <a:ea typeface="Microsoft YaHei UI" pitchFamily="34" charset="-122"/>
              </a:rPr>
              <a:t>      </a:t>
            </a:r>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r>
              <a:rPr lang="zh-CN" altLang="en-US" sz="2800" dirty="0" smtClean="0">
                <a:solidFill>
                  <a:srgbClr val="0070C0"/>
                </a:solidFill>
                <a:latin typeface="Microsoft YaHei UI" pitchFamily="34" charset="-122"/>
                <a:ea typeface="Microsoft YaHei UI" pitchFamily="34" charset="-122"/>
              </a:rPr>
              <a:t>八进制转换为二进制</a:t>
            </a:r>
            <a:r>
              <a:rPr lang="zh-CN" altLang="en-US" sz="2800" dirty="0" smtClean="0">
                <a:latin typeface="Microsoft YaHei UI" pitchFamily="34" charset="-122"/>
                <a:ea typeface="Microsoft YaHei UI" pitchFamily="34" charset="-122"/>
              </a:rPr>
              <a:t>，通常采用“</a:t>
            </a:r>
            <a:r>
              <a:rPr lang="zh-CN" altLang="en-US" sz="2800" dirty="0" smtClean="0">
                <a:solidFill>
                  <a:srgbClr val="FF0000"/>
                </a:solidFill>
                <a:latin typeface="Microsoft YaHei UI" pitchFamily="34" charset="-122"/>
                <a:ea typeface="Microsoft YaHei UI" pitchFamily="34" charset="-122"/>
              </a:rPr>
              <a:t>取一分三</a:t>
            </a:r>
            <a:r>
              <a:rPr lang="zh-CN" altLang="en-US" sz="2800" dirty="0" smtClean="0">
                <a:latin typeface="Microsoft YaHei UI" pitchFamily="34" charset="-122"/>
                <a:ea typeface="Microsoft YaHei UI" pitchFamily="34" charset="-122"/>
              </a:rPr>
              <a:t>”法，即</a:t>
            </a:r>
            <a:r>
              <a:rPr lang="zh-CN" altLang="en-US" sz="2800" dirty="0" smtClean="0">
                <a:solidFill>
                  <a:srgbClr val="FF0000"/>
                </a:solidFill>
                <a:latin typeface="Microsoft YaHei UI" pitchFamily="34" charset="-122"/>
                <a:ea typeface="Microsoft YaHei UI" pitchFamily="34" charset="-122"/>
              </a:rPr>
              <a:t>每位八进制数</a:t>
            </a:r>
            <a:r>
              <a:rPr lang="zh-CN" altLang="en-US" sz="2800" dirty="0" smtClean="0">
                <a:latin typeface="Microsoft YaHei UI" pitchFamily="34" charset="-122"/>
                <a:ea typeface="Microsoft YaHei UI" pitchFamily="34" charset="-122"/>
              </a:rPr>
              <a:t>转换成</a:t>
            </a:r>
            <a:r>
              <a:rPr lang="zh-CN" altLang="en-US" sz="2800" dirty="0" smtClean="0">
                <a:solidFill>
                  <a:srgbClr val="FF0000"/>
                </a:solidFill>
                <a:latin typeface="Microsoft YaHei UI" pitchFamily="34" charset="-122"/>
                <a:ea typeface="Microsoft YaHei UI" pitchFamily="34" charset="-122"/>
              </a:rPr>
              <a:t>三位二进制数</a:t>
            </a:r>
            <a:r>
              <a:rPr lang="zh-CN" altLang="en-US" sz="2800" dirty="0" smtClean="0">
                <a:latin typeface="Microsoft YaHei UI" pitchFamily="34" charset="-122"/>
                <a:ea typeface="Microsoft YaHei UI" pitchFamily="34" charset="-122"/>
              </a:rPr>
              <a:t>，再连接起来即可。</a:t>
            </a:r>
          </a:p>
          <a:p>
            <a:endParaRPr lang="zh-CN" altLang="en-US"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24</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例如：将八进制数</a:t>
            </a:r>
            <a:r>
              <a:rPr lang="en-US" sz="2800" dirty="0" smtClean="0">
                <a:latin typeface="Microsoft YaHei UI" pitchFamily="34" charset="-122"/>
                <a:ea typeface="Microsoft YaHei UI" pitchFamily="34" charset="-122"/>
              </a:rPr>
              <a:t>0347.76</a:t>
            </a:r>
            <a:r>
              <a:rPr lang="zh-CN" altLang="en-US" sz="2800" dirty="0" smtClean="0">
                <a:latin typeface="Microsoft YaHei UI" pitchFamily="34" charset="-122"/>
                <a:ea typeface="Microsoft YaHei UI" pitchFamily="34" charset="-122"/>
              </a:rPr>
              <a:t>转换为二进制数。</a:t>
            </a:r>
            <a:endParaRPr lang="en-US" altLang="zh-CN" sz="2800" dirty="0" smtClean="0">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解：将</a:t>
            </a:r>
            <a:r>
              <a:rPr lang="en-US" sz="2800" dirty="0" smtClean="0">
                <a:latin typeface="Microsoft YaHei UI" pitchFamily="34" charset="-122"/>
                <a:ea typeface="Microsoft YaHei UI" pitchFamily="34" charset="-122"/>
              </a:rPr>
              <a:t>347.76</a:t>
            </a:r>
            <a:r>
              <a:rPr lang="zh-CN" altLang="en-US" sz="2800" dirty="0" smtClean="0">
                <a:latin typeface="Microsoft YaHei UI" pitchFamily="34" charset="-122"/>
                <a:ea typeface="Microsoft YaHei UI" pitchFamily="34" charset="-122"/>
              </a:rPr>
              <a:t>中每位数字分别转换为三位二进制数：</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 </a:t>
            </a:r>
            <a:r>
              <a:rPr lang="en-US" sz="2800" u="sng" dirty="0" smtClean="0">
                <a:latin typeface="Microsoft YaHei UI" pitchFamily="34" charset="-122"/>
                <a:ea typeface="Microsoft YaHei UI" pitchFamily="34" charset="-122"/>
              </a:rPr>
              <a:t>011</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100</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111</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en-US" sz="2800" u="sng" dirty="0" smtClean="0">
                <a:latin typeface="Microsoft YaHei UI" pitchFamily="34" charset="-122"/>
                <a:ea typeface="Microsoft YaHei UI" pitchFamily="34" charset="-122"/>
              </a:rPr>
              <a:t>111</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110</a:t>
            </a:r>
            <a:r>
              <a:rPr lang="en-US" sz="2800" dirty="0" smtClean="0">
                <a:latin typeface="Microsoft YaHei UI" pitchFamily="34" charset="-122"/>
                <a:ea typeface="Microsoft YaHei UI" pitchFamily="34" charset="-122"/>
              </a:rPr>
              <a:t>)</a:t>
            </a: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自左向右连接起来，高位的</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和最低位的</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可以省略</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因此：</a:t>
            </a:r>
            <a:r>
              <a:rPr lang="en-US" sz="2800" dirty="0" smtClean="0">
                <a:latin typeface="Microsoft YaHei UI" pitchFamily="34" charset="-122"/>
                <a:ea typeface="Microsoft YaHei UI" pitchFamily="34" charset="-122"/>
              </a:rPr>
              <a:t> 0347.76  </a:t>
            </a:r>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11100111.11111</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25</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3970318"/>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4</a:t>
            </a:r>
            <a:r>
              <a:rPr lang="zh-CN" altLang="en-US" sz="2800" dirty="0" smtClean="0">
                <a:latin typeface="Microsoft YaHei UI" pitchFamily="34" charset="-122"/>
                <a:ea typeface="Microsoft YaHei UI" pitchFamily="34" charset="-122"/>
              </a:rPr>
              <a:t>）二进制与十六进制的转换。</a:t>
            </a:r>
            <a:endParaRPr lang="en-US" altLang="zh-CN" sz="2800" dirty="0" smtClean="0">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r>
              <a:rPr lang="zh-CN" altLang="en-US" sz="2800" dirty="0" smtClean="0">
                <a:solidFill>
                  <a:srgbClr val="0070C0"/>
                </a:solidFill>
                <a:latin typeface="Microsoft YaHei UI" pitchFamily="34" charset="-122"/>
                <a:ea typeface="Microsoft YaHei UI" pitchFamily="34" charset="-122"/>
              </a:rPr>
              <a:t>二进制转换为十六进制</a:t>
            </a:r>
            <a:r>
              <a:rPr lang="zh-CN" altLang="en-US" sz="2800" dirty="0" smtClean="0">
                <a:latin typeface="Microsoft YaHei UI" pitchFamily="34" charset="-122"/>
                <a:ea typeface="Microsoft YaHei UI" pitchFamily="34" charset="-122"/>
              </a:rPr>
              <a:t>，通常采用“</a:t>
            </a:r>
            <a:r>
              <a:rPr lang="zh-CN" altLang="en-US" sz="2800" dirty="0" smtClean="0">
                <a:solidFill>
                  <a:srgbClr val="FF0000"/>
                </a:solidFill>
                <a:latin typeface="Microsoft YaHei UI" pitchFamily="34" charset="-122"/>
                <a:ea typeface="Microsoft YaHei UI" pitchFamily="34" charset="-122"/>
              </a:rPr>
              <a:t>取四合一</a:t>
            </a:r>
            <a:r>
              <a:rPr lang="zh-CN" altLang="en-US" sz="2800" dirty="0" smtClean="0">
                <a:latin typeface="Microsoft YaHei UI" pitchFamily="34" charset="-122"/>
                <a:ea typeface="Microsoft YaHei UI" pitchFamily="34" charset="-122"/>
              </a:rPr>
              <a:t>”法，即以二进制的小数点为分界点，将</a:t>
            </a:r>
            <a:r>
              <a:rPr lang="zh-CN" altLang="en-US" sz="2800" dirty="0" smtClean="0">
                <a:solidFill>
                  <a:srgbClr val="FF0000"/>
                </a:solidFill>
                <a:latin typeface="Microsoft YaHei UI" pitchFamily="34" charset="-122"/>
                <a:ea typeface="Microsoft YaHei UI" pitchFamily="34" charset="-122"/>
              </a:rPr>
              <a:t>二进制数整数部分从右向左、小数部分从左向右</a:t>
            </a:r>
            <a:r>
              <a:rPr lang="zh-CN" altLang="en-US" sz="2800" dirty="0" smtClean="0">
                <a:latin typeface="Microsoft YaHei UI" pitchFamily="34" charset="-122"/>
                <a:ea typeface="Microsoft YaHei UI" pitchFamily="34" charset="-122"/>
              </a:rPr>
              <a:t>，每</a:t>
            </a:r>
            <a:r>
              <a:rPr lang="zh-CN" altLang="en-US" sz="2800" dirty="0" smtClean="0">
                <a:solidFill>
                  <a:srgbClr val="FF0000"/>
                </a:solidFill>
                <a:latin typeface="Microsoft YaHei UI" pitchFamily="34" charset="-122"/>
                <a:ea typeface="Microsoft YaHei UI" pitchFamily="34" charset="-122"/>
              </a:rPr>
              <a:t>四位分一组</a:t>
            </a:r>
            <a:r>
              <a:rPr lang="zh-CN" altLang="en-US" sz="2800" dirty="0" smtClean="0">
                <a:latin typeface="Microsoft YaHei UI" pitchFamily="34" charset="-122"/>
                <a:ea typeface="Microsoft YaHei UI" pitchFamily="34" charset="-122"/>
              </a:rPr>
              <a:t>（如果整数最高位或小数最低位分组内的数据不足四位，可以填</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以凑足四位）。每组中的</a:t>
            </a:r>
            <a:r>
              <a:rPr lang="zh-CN" altLang="en-US" sz="2800" dirty="0" smtClean="0">
                <a:solidFill>
                  <a:srgbClr val="FF0000"/>
                </a:solidFill>
                <a:latin typeface="Microsoft YaHei UI" pitchFamily="34" charset="-122"/>
                <a:ea typeface="Microsoft YaHei UI" pitchFamily="34" charset="-122"/>
              </a:rPr>
              <a:t>四位二进制按权求和相加</a:t>
            </a:r>
            <a:r>
              <a:rPr lang="zh-CN" altLang="en-US" sz="2800" dirty="0" smtClean="0">
                <a:latin typeface="Microsoft YaHei UI" pitchFamily="34" charset="-122"/>
                <a:ea typeface="Microsoft YaHei UI" pitchFamily="34" charset="-122"/>
              </a:rPr>
              <a:t>就得到</a:t>
            </a:r>
            <a:r>
              <a:rPr lang="zh-CN" altLang="en-US" sz="2800" dirty="0" smtClean="0">
                <a:solidFill>
                  <a:srgbClr val="FF0000"/>
                </a:solidFill>
                <a:latin typeface="Microsoft YaHei UI" pitchFamily="34" charset="-122"/>
                <a:ea typeface="Microsoft YaHei UI" pitchFamily="34" charset="-122"/>
              </a:rPr>
              <a:t>一位十六进制数</a:t>
            </a:r>
            <a:r>
              <a:rPr lang="zh-CN" altLang="en-US" sz="2800" dirty="0" smtClean="0">
                <a:latin typeface="Microsoft YaHei UI" pitchFamily="34" charset="-122"/>
                <a:ea typeface="Microsoft YaHei UI" pitchFamily="34" charset="-122"/>
              </a:rPr>
              <a:t>，各组依次得到的数字连接起来，就构成对应的十六进制数</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26</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例如：将二进制数（</a:t>
            </a:r>
            <a:r>
              <a:rPr lang="en-US" sz="2800" dirty="0" smtClean="0">
                <a:latin typeface="Microsoft YaHei UI" pitchFamily="34" charset="-122"/>
                <a:ea typeface="Microsoft YaHei UI" pitchFamily="34" charset="-122"/>
              </a:rPr>
              <a:t>1011110</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转换为十六进制数。</a:t>
            </a:r>
            <a:endParaRPr lang="en-US" altLang="zh-CN" sz="2800" dirty="0" smtClean="0">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   将</a:t>
            </a:r>
            <a:r>
              <a:rPr lang="en-US" sz="2800" dirty="0" smtClean="0">
                <a:latin typeface="Microsoft YaHei UI" pitchFamily="34" charset="-122"/>
                <a:ea typeface="Microsoft YaHei UI" pitchFamily="34" charset="-122"/>
              </a:rPr>
              <a:t>1011110</a:t>
            </a:r>
            <a:r>
              <a:rPr lang="zh-CN" altLang="en-US" sz="2800" dirty="0" smtClean="0">
                <a:latin typeface="Microsoft YaHei UI" pitchFamily="34" charset="-122"/>
                <a:ea typeface="Microsoft YaHei UI" pitchFamily="34" charset="-122"/>
              </a:rPr>
              <a:t>分组：</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a:t>
            </a:r>
            <a:r>
              <a:rPr lang="en-US" sz="2800" u="sng" dirty="0" smtClean="0">
                <a:latin typeface="Microsoft YaHei UI" pitchFamily="34" charset="-122"/>
                <a:ea typeface="Microsoft YaHei UI" pitchFamily="34" charset="-122"/>
              </a:rPr>
              <a:t>0101</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1110</a:t>
            </a:r>
            <a:r>
              <a:rPr lang="zh-CN" alt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每组四位二进制数分别转换为一位十六进制数</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因此： （</a:t>
            </a:r>
            <a:r>
              <a:rPr lang="en-US" sz="2800" dirty="0" smtClean="0">
                <a:latin typeface="Microsoft YaHei UI" pitchFamily="34" charset="-122"/>
                <a:ea typeface="Microsoft YaHei UI" pitchFamily="34" charset="-122"/>
              </a:rPr>
              <a:t>1011110</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 </a:t>
            </a:r>
            <a:r>
              <a:rPr lang="en-US" altLang="zh-CN"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0X5E</a:t>
            </a:r>
            <a:r>
              <a:rPr lang="zh-CN" altLang="en-US" sz="2800" dirty="0" smtClean="0">
                <a:latin typeface="Microsoft YaHei UI" pitchFamily="34" charset="-122"/>
                <a:ea typeface="Microsoft YaHei UI" pitchFamily="34" charset="-122"/>
              </a:rPr>
              <a:t>。</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27</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2" y="1623724"/>
            <a:ext cx="9156336" cy="1815882"/>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4</a:t>
            </a:r>
            <a:r>
              <a:rPr lang="zh-CN" altLang="en-US" sz="2800" dirty="0" smtClean="0">
                <a:latin typeface="Microsoft YaHei UI" pitchFamily="34" charset="-122"/>
                <a:ea typeface="Microsoft YaHei UI" pitchFamily="34" charset="-122"/>
              </a:rPr>
              <a:t>）</a:t>
            </a:r>
            <a:r>
              <a:rPr lang="zh-CN" altLang="en-US" sz="2800" dirty="0" smtClean="0">
                <a:solidFill>
                  <a:srgbClr val="0070C0"/>
                </a:solidFill>
                <a:latin typeface="Microsoft YaHei UI" pitchFamily="34" charset="-122"/>
                <a:ea typeface="Microsoft YaHei UI" pitchFamily="34" charset="-122"/>
              </a:rPr>
              <a:t>二进制与十六进制的转换</a:t>
            </a:r>
            <a:r>
              <a:rPr lang="zh-CN" alt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r>
              <a:rPr lang="zh-CN" altLang="en-US" sz="2800" dirty="0" smtClean="0">
                <a:solidFill>
                  <a:srgbClr val="0070C0"/>
                </a:solidFill>
                <a:latin typeface="Microsoft YaHei UI" pitchFamily="34" charset="-122"/>
                <a:ea typeface="Microsoft YaHei UI" pitchFamily="34" charset="-122"/>
              </a:rPr>
              <a:t>十六进制转换为二进制</a:t>
            </a:r>
            <a:r>
              <a:rPr lang="zh-CN" altLang="en-US" sz="2800" dirty="0" smtClean="0">
                <a:latin typeface="Microsoft YaHei UI" pitchFamily="34" charset="-122"/>
                <a:ea typeface="Microsoft YaHei UI" pitchFamily="34" charset="-122"/>
              </a:rPr>
              <a:t>，通常采用“</a:t>
            </a:r>
            <a:r>
              <a:rPr lang="zh-CN" altLang="en-US" sz="2800" dirty="0" smtClean="0">
                <a:solidFill>
                  <a:srgbClr val="FF0000"/>
                </a:solidFill>
                <a:latin typeface="Microsoft YaHei UI" pitchFamily="34" charset="-122"/>
                <a:ea typeface="Microsoft YaHei UI" pitchFamily="34" charset="-122"/>
              </a:rPr>
              <a:t>取一分四</a:t>
            </a:r>
            <a:r>
              <a:rPr lang="zh-CN" altLang="en-US" sz="2800" dirty="0" smtClean="0">
                <a:latin typeface="Microsoft YaHei UI" pitchFamily="34" charset="-122"/>
                <a:ea typeface="Microsoft YaHei UI" pitchFamily="34" charset="-122"/>
              </a:rPr>
              <a:t>”法，即</a:t>
            </a:r>
            <a:r>
              <a:rPr lang="zh-CN" altLang="en-US" sz="2800" dirty="0" smtClean="0">
                <a:solidFill>
                  <a:srgbClr val="FF0000"/>
                </a:solidFill>
                <a:latin typeface="Microsoft YaHei UI" pitchFamily="34" charset="-122"/>
                <a:ea typeface="Microsoft YaHei UI" pitchFamily="34" charset="-122"/>
              </a:rPr>
              <a:t>每位十六进制数</a:t>
            </a:r>
            <a:r>
              <a:rPr lang="zh-CN" altLang="en-US" sz="2800" dirty="0" smtClean="0">
                <a:latin typeface="Microsoft YaHei UI" pitchFamily="34" charset="-122"/>
                <a:ea typeface="Microsoft YaHei UI" pitchFamily="34" charset="-122"/>
              </a:rPr>
              <a:t>转换成</a:t>
            </a:r>
            <a:r>
              <a:rPr lang="zh-CN" altLang="en-US" sz="2800" dirty="0" smtClean="0">
                <a:solidFill>
                  <a:srgbClr val="FF0000"/>
                </a:solidFill>
                <a:latin typeface="Microsoft YaHei UI" pitchFamily="34" charset="-122"/>
                <a:ea typeface="Microsoft YaHei UI" pitchFamily="34" charset="-122"/>
              </a:rPr>
              <a:t>四位二进制数</a:t>
            </a:r>
            <a:r>
              <a:rPr lang="zh-CN" altLang="en-US" sz="2800" dirty="0" smtClean="0">
                <a:latin typeface="Microsoft YaHei UI" pitchFamily="34" charset="-122"/>
                <a:ea typeface="Microsoft YaHei UI" pitchFamily="34" charset="-122"/>
              </a:rPr>
              <a:t>，再连接起来即可。</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28</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2.1.1  </a:t>
            </a:r>
            <a:r>
              <a:rPr altLang="en-US" dirty="0" smtClean="0"/>
              <a:t>进制转换</a:t>
            </a:r>
            <a:endParaRPr lang="zh-CN" altLang="en-US" dirty="0" smtClean="0"/>
          </a:p>
        </p:txBody>
      </p:sp>
      <p:sp>
        <p:nvSpPr>
          <p:cNvPr id="3" name="TextBox 2"/>
          <p:cNvSpPr txBox="1"/>
          <p:nvPr/>
        </p:nvSpPr>
        <p:spPr>
          <a:xfrm>
            <a:off x="431801" y="1623724"/>
            <a:ext cx="9371766" cy="4401205"/>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例如：将十六进制数</a:t>
            </a:r>
            <a:r>
              <a:rPr lang="en-US" sz="2800" dirty="0" smtClean="0">
                <a:latin typeface="Microsoft YaHei UI" pitchFamily="34" charset="-122"/>
                <a:ea typeface="Microsoft YaHei UI" pitchFamily="34" charset="-122"/>
              </a:rPr>
              <a:t>0X25C.F2</a:t>
            </a:r>
            <a:r>
              <a:rPr lang="zh-CN" altLang="en-US" sz="2800" dirty="0" smtClean="0">
                <a:latin typeface="Microsoft YaHei UI" pitchFamily="34" charset="-122"/>
                <a:ea typeface="Microsoft YaHei UI" pitchFamily="34" charset="-122"/>
              </a:rPr>
              <a:t>转换为二进制数</a:t>
            </a:r>
            <a:endParaRPr lang="en-US" altLang="zh-CN" sz="2800" dirty="0" smtClean="0">
              <a:latin typeface="Microsoft YaHei UI" pitchFamily="34" charset="-122"/>
              <a:ea typeface="Microsoft YaHei UI" pitchFamily="34" charset="-122"/>
            </a:endParaRPr>
          </a:p>
          <a:p>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解：将</a:t>
            </a:r>
            <a:r>
              <a:rPr lang="en-US" sz="2800" dirty="0" smtClean="0">
                <a:latin typeface="Microsoft YaHei UI" pitchFamily="34" charset="-122"/>
                <a:ea typeface="Microsoft YaHei UI" pitchFamily="34" charset="-122"/>
              </a:rPr>
              <a:t>25C.F2</a:t>
            </a:r>
            <a:r>
              <a:rPr lang="zh-CN" altLang="en-US" sz="2800" dirty="0" smtClean="0">
                <a:latin typeface="Microsoft YaHei UI" pitchFamily="34" charset="-122"/>
                <a:ea typeface="Microsoft YaHei UI" pitchFamily="34" charset="-122"/>
              </a:rPr>
              <a:t>中每位数字分别转换为二进制数：</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0010</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0101</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1100</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en-US" sz="2800" u="sng" dirty="0" smtClean="0">
                <a:latin typeface="Microsoft YaHei UI" pitchFamily="34" charset="-122"/>
                <a:ea typeface="Microsoft YaHei UI" pitchFamily="34" charset="-122"/>
              </a:rPr>
              <a:t>1111</a:t>
            </a:r>
            <a:r>
              <a:rPr lang="en-US" sz="2800" dirty="0" smtClean="0">
                <a:latin typeface="Microsoft YaHei UI" pitchFamily="34" charset="-122"/>
                <a:ea typeface="Microsoft YaHei UI" pitchFamily="34" charset="-122"/>
              </a:rPr>
              <a:t> </a:t>
            </a:r>
            <a:r>
              <a:rPr lang="en-US" sz="2800" u="sng" dirty="0" smtClean="0">
                <a:latin typeface="Microsoft YaHei UI" pitchFamily="34" charset="-122"/>
                <a:ea typeface="Microsoft YaHei UI" pitchFamily="34" charset="-122"/>
              </a:rPr>
              <a:t>0010</a:t>
            </a:r>
            <a:r>
              <a:rPr 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自左向右连接起来，整数部分高位的</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和小数部分最低位的</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可以省略</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因此：</a:t>
            </a:r>
            <a:r>
              <a:rPr lang="en-US" sz="2800" dirty="0" smtClean="0">
                <a:latin typeface="Microsoft YaHei UI" pitchFamily="34" charset="-122"/>
                <a:ea typeface="Microsoft YaHei UI" pitchFamily="34" charset="-122"/>
              </a:rPr>
              <a:t> 0</a:t>
            </a:r>
            <a:r>
              <a:rPr lang="en-US" altLang="zh-CN" sz="2800" dirty="0" smtClean="0">
                <a:latin typeface="Microsoft YaHei UI" pitchFamily="34" charset="-122"/>
                <a:ea typeface="Microsoft YaHei UI" pitchFamily="34" charset="-122"/>
              </a:rPr>
              <a:t>X</a:t>
            </a:r>
            <a:r>
              <a:rPr lang="en-US" sz="2800" dirty="0" smtClean="0">
                <a:latin typeface="Microsoft YaHei UI" pitchFamily="34" charset="-122"/>
                <a:ea typeface="Microsoft YaHei UI" pitchFamily="34" charset="-122"/>
              </a:rPr>
              <a:t>25C.F2 </a:t>
            </a:r>
            <a:r>
              <a:rPr lang="en-US" altLang="zh-CN"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1001011100.1111001</a:t>
            </a:r>
            <a:r>
              <a:rPr lang="zh-CN" altLang="en-US" sz="2800" dirty="0" smtClean="0">
                <a:latin typeface="Microsoft YaHei UI" pitchFamily="34" charset="-122"/>
                <a:ea typeface="Microsoft YaHei UI" pitchFamily="34" charset="-122"/>
              </a:rPr>
              <a:t>）</a:t>
            </a:r>
            <a:r>
              <a:rPr lang="en-US" sz="2800" baseline="-250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4031615"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2.1  </a:t>
            </a:r>
            <a:r>
              <a:rPr lang="zh-CN" altLang="en-US" sz="4000" b="1" dirty="0" smtClean="0">
                <a:solidFill>
                  <a:schemeClr val="accent2">
                    <a:lumMod val="75000"/>
                  </a:schemeClr>
                </a:solidFill>
                <a:latin typeface="微软雅黑" panose="020B0503020204020204" charset="-122"/>
                <a:ea typeface="微软雅黑" panose="020B0503020204020204" charset="-122"/>
              </a:rPr>
              <a:t>数据类型</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2704587" cy="523220"/>
          </a:xfrm>
          <a:prstGeom prst="rect">
            <a:avLst/>
          </a:prstGeom>
        </p:spPr>
        <p:txBody>
          <a:bodyPr wrap="none">
            <a:spAutoFit/>
          </a:bodyPr>
          <a:lstStyle/>
          <a:p>
            <a:r>
              <a:rPr lang="en-US" altLang="zh-CN" sz="2800" b="1" dirty="0" smtClean="0">
                <a:solidFill>
                  <a:schemeClr val="accent2">
                    <a:lumMod val="75000"/>
                  </a:schemeClr>
                </a:solidFill>
                <a:latin typeface="微软雅黑" panose="020B0503020204020204" charset="-122"/>
                <a:ea typeface="微软雅黑" panose="020B0503020204020204" charset="-122"/>
              </a:rPr>
              <a:t>2.1.2  </a:t>
            </a:r>
            <a:r>
              <a:rPr lang="zh-CN" altLang="en-US" sz="2800" b="1" dirty="0" smtClean="0">
                <a:solidFill>
                  <a:schemeClr val="accent2">
                    <a:lumMod val="75000"/>
                  </a:schemeClr>
                </a:solidFill>
                <a:latin typeface="微软雅黑" panose="020B0503020204020204" charset="-122"/>
                <a:ea typeface="微软雅黑" panose="020B0503020204020204" charset="-122"/>
              </a:rPr>
              <a:t>整数类型</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63371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p:txBody>
          <a:bodyPr/>
          <a:lstStyle/>
          <a:p>
            <a:pPr>
              <a:defRPr/>
            </a:pPr>
            <a:fld id="{23E1709E-A0A1-4FFD-82F1-D6D6ED8BA6CA}" type="slidenum">
              <a:rPr lang="zh-CN" altLang="en-US"/>
              <a:pPr>
                <a:defRPr/>
              </a:pPr>
              <a:t>30</a:t>
            </a:fld>
            <a:endParaRPr lang="en-US" altLang="zh-CN"/>
          </a:p>
        </p:txBody>
      </p:sp>
      <p:sp>
        <p:nvSpPr>
          <p:cNvPr id="23556" name="Rectangle 2"/>
          <p:cNvSpPr>
            <a:spLocks noGrp="1" noChangeArrowheads="1"/>
          </p:cNvSpPr>
          <p:nvPr>
            <p:ph type="title"/>
          </p:nvPr>
        </p:nvSpPr>
        <p:spPr>
          <a:xfrm>
            <a:off x="431800" y="609600"/>
            <a:ext cx="8598907" cy="1320800"/>
          </a:xfrm>
        </p:spPr>
        <p:txBody>
          <a:bodyPr>
            <a:normAutofit/>
          </a:bodyPr>
          <a:lstStyle/>
          <a:p>
            <a:pPr eaLnBrk="1" hangingPunct="1"/>
            <a:r>
              <a:rPr lang="en-US" altLang="zh-CN" dirty="0" smtClean="0"/>
              <a:t>2.1.2  </a:t>
            </a:r>
            <a:r>
              <a:rPr altLang="en-US" dirty="0" smtClean="0"/>
              <a:t>整数类型</a:t>
            </a:r>
            <a:endParaRPr lang="zh-CN" altLang="en-US" dirty="0" smtClean="0"/>
          </a:p>
        </p:txBody>
      </p:sp>
      <p:sp>
        <p:nvSpPr>
          <p:cNvPr id="23557" name="TextBox 2"/>
          <p:cNvSpPr txBox="1">
            <a:spLocks noChangeArrowheads="1"/>
          </p:cNvSpPr>
          <p:nvPr/>
        </p:nvSpPr>
        <p:spPr bwMode="auto">
          <a:xfrm>
            <a:off x="431800" y="1648010"/>
            <a:ext cx="114257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a:latin typeface="Microsoft YaHei UI" panose="020B0503020204020204" pitchFamily="34" charset="-122"/>
                <a:ea typeface="Microsoft YaHei UI" panose="020B0503020204020204" pitchFamily="34" charset="-122"/>
              </a:rPr>
              <a:t>1</a:t>
            </a:r>
            <a:r>
              <a:rPr lang="en-US" altLang="zh-CN" sz="3200" b="0" dirty="0" smtClean="0">
                <a:latin typeface="Microsoft YaHei UI" panose="020B0503020204020204" pitchFamily="34" charset="-122"/>
                <a:ea typeface="Microsoft YaHei UI" panose="020B0503020204020204" pitchFamily="34" charset="-122"/>
              </a:rPr>
              <a:t>.</a:t>
            </a:r>
            <a:r>
              <a:rPr lang="zh-CN" altLang="en-US" sz="3200" b="0" dirty="0" smtClean="0">
                <a:latin typeface="Microsoft YaHei UI" panose="020B0503020204020204" pitchFamily="34" charset="-122"/>
                <a:ea typeface="Microsoft YaHei UI" panose="020B0503020204020204" pitchFamily="34" charset="-122"/>
              </a:rPr>
              <a:t>整型数据的分类</a:t>
            </a:r>
            <a:endParaRPr lang="zh-CN" altLang="zh-CN" sz="3200" b="0" dirty="0">
              <a:latin typeface="Microsoft YaHei UI" panose="020B0503020204020204" pitchFamily="34" charset="-122"/>
              <a:ea typeface="Microsoft YaHei UI" panose="020B0503020204020204" pitchFamily="34" charset="-122"/>
            </a:endParaRPr>
          </a:p>
        </p:txBody>
      </p:sp>
      <p:sp>
        <p:nvSpPr>
          <p:cNvPr id="23558" name="TextBox 1"/>
          <p:cNvSpPr txBox="1">
            <a:spLocks noChangeArrowheads="1"/>
          </p:cNvSpPr>
          <p:nvPr/>
        </p:nvSpPr>
        <p:spPr bwMode="auto">
          <a:xfrm>
            <a:off x="431800" y="2208840"/>
            <a:ext cx="88024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整型数据分为</a:t>
            </a:r>
            <a:r>
              <a:rPr lang="zh-CN" altLang="en-US"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基本整型、长整型、短整型、无符号型</a:t>
            </a:r>
            <a:endParaRPr lang="zh-CN" altLang="en-US" sz="2800" b="0" dirty="0">
              <a:latin typeface="Microsoft YaHei UI" panose="020B0503020204020204" pitchFamily="34" charset="-122"/>
              <a:ea typeface="Microsoft YaHei UI"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1331013942"/>
              </p:ext>
            </p:extLst>
          </p:nvPr>
        </p:nvGraphicFramePr>
        <p:xfrm>
          <a:off x="431801" y="2832013"/>
          <a:ext cx="9665788" cy="3598431"/>
        </p:xfrm>
        <a:graphic>
          <a:graphicData uri="http://schemas.openxmlformats.org/drawingml/2006/table">
            <a:tbl>
              <a:tblPr firstRow="1" firstCol="1" bandRow="1">
                <a:tableStyleId>{8A107856-5554-42FB-B03E-39F5DBC370BA}</a:tableStyleId>
              </a:tblPr>
              <a:tblGrid>
                <a:gridCol w="1636842">
                  <a:extLst>
                    <a:ext uri="{9D8B030D-6E8A-4147-A177-3AD203B41FA5}">
                      <a16:colId xmlns:a16="http://schemas.microsoft.com/office/drawing/2014/main" val="20000"/>
                    </a:ext>
                  </a:extLst>
                </a:gridCol>
                <a:gridCol w="2293495">
                  <a:extLst>
                    <a:ext uri="{9D8B030D-6E8A-4147-A177-3AD203B41FA5}">
                      <a16:colId xmlns:a16="http://schemas.microsoft.com/office/drawing/2014/main" val="20001"/>
                    </a:ext>
                  </a:extLst>
                </a:gridCol>
                <a:gridCol w="1034321">
                  <a:extLst>
                    <a:ext uri="{9D8B030D-6E8A-4147-A177-3AD203B41FA5}">
                      <a16:colId xmlns:a16="http://schemas.microsoft.com/office/drawing/2014/main" val="20002"/>
                    </a:ext>
                  </a:extLst>
                </a:gridCol>
                <a:gridCol w="4701130">
                  <a:extLst>
                    <a:ext uri="{9D8B030D-6E8A-4147-A177-3AD203B41FA5}">
                      <a16:colId xmlns:a16="http://schemas.microsoft.com/office/drawing/2014/main" val="20003"/>
                    </a:ext>
                  </a:extLst>
                </a:gridCol>
              </a:tblGrid>
              <a:tr h="496250">
                <a:tc>
                  <a:txBody>
                    <a:bodyPr/>
                    <a:lstStyle/>
                    <a:p>
                      <a:pPr algn="ctr">
                        <a:spcAft>
                          <a:spcPts val="0"/>
                        </a:spcAft>
                      </a:pPr>
                      <a:r>
                        <a:rPr lang="zh-CN" sz="1800" b="0" kern="100" dirty="0">
                          <a:effectLst/>
                          <a:latin typeface="Microsoft YaHei UI" panose="020B0503020204020204" pitchFamily="34" charset="-122"/>
                          <a:ea typeface="Microsoft YaHei UI" panose="020B0503020204020204" pitchFamily="34" charset="-122"/>
                        </a:rPr>
                        <a:t>类型名</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ctr">
                        <a:spcAft>
                          <a:spcPts val="0"/>
                        </a:spcAft>
                      </a:pPr>
                      <a:r>
                        <a:rPr lang="zh-CN" sz="1800" b="0" kern="100" dirty="0">
                          <a:effectLst/>
                          <a:latin typeface="Microsoft YaHei UI" panose="020B0503020204020204" pitchFamily="34" charset="-122"/>
                          <a:ea typeface="Microsoft YaHei UI" panose="020B0503020204020204" pitchFamily="34" charset="-122"/>
                        </a:rPr>
                        <a:t>类型标识符</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ctr">
                        <a:spcAft>
                          <a:spcPts val="0"/>
                        </a:spcAft>
                      </a:pPr>
                      <a:r>
                        <a:rPr lang="zh-CN" sz="1800" b="0" kern="100" dirty="0">
                          <a:effectLst/>
                          <a:latin typeface="Microsoft YaHei UI" panose="020B0503020204020204" pitchFamily="34" charset="-122"/>
                          <a:ea typeface="Microsoft YaHei UI" panose="020B0503020204020204" pitchFamily="34" charset="-122"/>
                        </a:rPr>
                        <a:t>字节数</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ctr">
                        <a:spcAft>
                          <a:spcPts val="0"/>
                        </a:spcAft>
                      </a:pPr>
                      <a:r>
                        <a:rPr lang="zh-CN" sz="1800" b="0" kern="100" dirty="0">
                          <a:effectLst/>
                          <a:latin typeface="Microsoft YaHei UI" panose="020B0503020204020204" pitchFamily="34" charset="-122"/>
                          <a:ea typeface="Microsoft YaHei UI" panose="020B0503020204020204" pitchFamily="34" charset="-122"/>
                        </a:rPr>
                        <a:t>取值的范围</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extLst>
                  <a:ext uri="{0D108BD9-81ED-4DB2-BD59-A6C34878D82A}">
                    <a16:rowId xmlns:a16="http://schemas.microsoft.com/office/drawing/2014/main" val="10000"/>
                  </a:ext>
                </a:extLst>
              </a:tr>
              <a:tr h="494229">
                <a:tc>
                  <a:txBody>
                    <a:bodyPr/>
                    <a:lstStyle/>
                    <a:p>
                      <a:pPr algn="l">
                        <a:spcAft>
                          <a:spcPts val="0"/>
                        </a:spcAft>
                      </a:pPr>
                      <a:r>
                        <a:rPr lang="zh-CN" sz="1800" b="0" kern="100" dirty="0">
                          <a:effectLst/>
                          <a:latin typeface="Microsoft YaHei UI" panose="020B0503020204020204" pitchFamily="34" charset="-122"/>
                          <a:ea typeface="Microsoft YaHei UI" panose="020B0503020204020204" pitchFamily="34" charset="-122"/>
                        </a:rPr>
                        <a:t>短整型</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dirty="0">
                          <a:effectLst/>
                          <a:latin typeface="Microsoft YaHei UI" panose="020B0503020204020204" pitchFamily="34" charset="-122"/>
                          <a:ea typeface="Microsoft YaHei UI" panose="020B0503020204020204" pitchFamily="34" charset="-122"/>
                        </a:rPr>
                        <a:t>short[</a:t>
                      </a:r>
                      <a:r>
                        <a:rPr lang="en-US" sz="1800" b="0" kern="100" dirty="0" err="1">
                          <a:effectLst/>
                          <a:latin typeface="Microsoft YaHei UI" panose="020B0503020204020204" pitchFamily="34" charset="-122"/>
                          <a:ea typeface="Microsoft YaHei UI" panose="020B0503020204020204" pitchFamily="34" charset="-122"/>
                        </a:rPr>
                        <a:t>int</a:t>
                      </a:r>
                      <a:r>
                        <a:rPr lang="en-US" sz="1800" b="0" kern="100" dirty="0">
                          <a:effectLst/>
                          <a:latin typeface="Microsoft YaHei UI" panose="020B0503020204020204" pitchFamily="34" charset="-122"/>
                          <a:ea typeface="Microsoft YaHei UI" panose="020B0503020204020204" pitchFamily="34" charset="-122"/>
                        </a:rPr>
                        <a:t>]</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2</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-2</a:t>
                      </a:r>
                      <a:r>
                        <a:rPr lang="en-US" sz="1800" b="0" kern="100" baseline="30000">
                          <a:effectLst/>
                          <a:latin typeface="Microsoft YaHei UI" panose="020B0503020204020204" pitchFamily="34" charset="-122"/>
                          <a:ea typeface="Microsoft YaHei UI" panose="020B0503020204020204" pitchFamily="34" charset="-122"/>
                        </a:rPr>
                        <a:t>15</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2</a:t>
                      </a:r>
                      <a:r>
                        <a:rPr lang="en-US" sz="1800" b="0" kern="100" baseline="30000">
                          <a:effectLst/>
                          <a:latin typeface="Microsoft YaHei UI" panose="020B0503020204020204" pitchFamily="34" charset="-122"/>
                          <a:ea typeface="Microsoft YaHei UI" panose="020B0503020204020204" pitchFamily="34" charset="-122"/>
                        </a:rPr>
                        <a:t>15</a:t>
                      </a:r>
                      <a:r>
                        <a:rPr lang="en-US" sz="1800" b="0" kern="100">
                          <a:effectLst/>
                          <a:latin typeface="Microsoft YaHei UI" panose="020B0503020204020204" pitchFamily="34" charset="-122"/>
                          <a:ea typeface="Microsoft YaHei UI" panose="020B0503020204020204" pitchFamily="34" charset="-122"/>
                        </a:rPr>
                        <a:t>-1</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-32768</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32767</a:t>
                      </a:r>
                      <a:r>
                        <a:rPr lang="zh-CN" sz="1800" b="0" kern="100">
                          <a:effectLst/>
                          <a:latin typeface="Microsoft YaHei UI" panose="020B0503020204020204" pitchFamily="34" charset="-122"/>
                          <a:ea typeface="Microsoft YaHei UI" panose="020B0503020204020204" pitchFamily="34" charset="-122"/>
                        </a:rPr>
                        <a:t>）</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extLst>
                  <a:ext uri="{0D108BD9-81ED-4DB2-BD59-A6C34878D82A}">
                    <a16:rowId xmlns:a16="http://schemas.microsoft.com/office/drawing/2014/main" val="10001"/>
                  </a:ext>
                </a:extLst>
              </a:tr>
              <a:tr h="496250">
                <a:tc>
                  <a:txBody>
                    <a:bodyPr/>
                    <a:lstStyle/>
                    <a:p>
                      <a:pPr algn="l">
                        <a:spcAft>
                          <a:spcPts val="0"/>
                        </a:spcAft>
                      </a:pPr>
                      <a:r>
                        <a:rPr lang="zh-CN" sz="1800" b="0" kern="100">
                          <a:effectLst/>
                          <a:latin typeface="Microsoft YaHei UI" panose="020B0503020204020204" pitchFamily="34" charset="-122"/>
                          <a:ea typeface="Microsoft YaHei UI" panose="020B0503020204020204" pitchFamily="34" charset="-122"/>
                        </a:rPr>
                        <a:t>无符号短整型</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dirty="0" err="1" smtClean="0">
                          <a:effectLst/>
                          <a:latin typeface="Microsoft YaHei UI" panose="020B0503020204020204" pitchFamily="34" charset="-122"/>
                          <a:ea typeface="Microsoft YaHei UI" panose="020B0503020204020204" pitchFamily="34" charset="-122"/>
                        </a:rPr>
                        <a:t>ushort</a:t>
                      </a:r>
                      <a:r>
                        <a:rPr lang="en-US" sz="1800" b="0" kern="100" dirty="0" smtClean="0">
                          <a:effectLst/>
                          <a:latin typeface="Microsoft YaHei UI" panose="020B0503020204020204" pitchFamily="34" charset="-122"/>
                          <a:ea typeface="Microsoft YaHei UI" panose="020B0503020204020204" pitchFamily="34" charset="-122"/>
                        </a:rPr>
                        <a:t>[</a:t>
                      </a:r>
                      <a:r>
                        <a:rPr lang="en-US" sz="1800" b="0" kern="100" dirty="0" err="1" smtClean="0">
                          <a:effectLst/>
                          <a:latin typeface="Microsoft YaHei UI" panose="020B0503020204020204" pitchFamily="34" charset="-122"/>
                          <a:ea typeface="Microsoft YaHei UI" panose="020B0503020204020204" pitchFamily="34" charset="-122"/>
                        </a:rPr>
                        <a:t>int</a:t>
                      </a:r>
                      <a:r>
                        <a:rPr lang="en-US" sz="1800" b="0" kern="100" dirty="0">
                          <a:effectLst/>
                          <a:latin typeface="Microsoft YaHei UI" panose="020B0503020204020204" pitchFamily="34" charset="-122"/>
                          <a:ea typeface="Microsoft YaHei UI" panose="020B0503020204020204" pitchFamily="34" charset="-122"/>
                        </a:rPr>
                        <a:t>]</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2</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0</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0xffff</a:t>
                      </a:r>
                      <a:r>
                        <a:rPr lang="zh-CN" sz="1800" b="0" kern="100">
                          <a:effectLst/>
                          <a:latin typeface="Microsoft YaHei UI" panose="020B0503020204020204" pitchFamily="34" charset="-122"/>
                          <a:ea typeface="Microsoft YaHei UI" panose="020B0503020204020204" pitchFamily="34" charset="-122"/>
                        </a:rPr>
                        <a:t>　（</a:t>
                      </a:r>
                      <a:r>
                        <a:rPr lang="en-US" sz="1800" b="0" kern="100">
                          <a:effectLst/>
                          <a:latin typeface="Microsoft YaHei UI" panose="020B0503020204020204" pitchFamily="34" charset="-122"/>
                          <a:ea typeface="Microsoft YaHei UI" panose="020B0503020204020204" pitchFamily="34" charset="-122"/>
                        </a:rPr>
                        <a:t>0</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65535</a:t>
                      </a:r>
                      <a:r>
                        <a:rPr lang="zh-CN" sz="1800" b="0" kern="100">
                          <a:effectLst/>
                          <a:latin typeface="Microsoft YaHei UI" panose="020B0503020204020204" pitchFamily="34" charset="-122"/>
                          <a:ea typeface="Microsoft YaHei UI" panose="020B0503020204020204" pitchFamily="34" charset="-122"/>
                        </a:rPr>
                        <a:t>）</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extLst>
                  <a:ext uri="{0D108BD9-81ED-4DB2-BD59-A6C34878D82A}">
                    <a16:rowId xmlns:a16="http://schemas.microsoft.com/office/drawing/2014/main" val="10002"/>
                  </a:ext>
                </a:extLst>
              </a:tr>
              <a:tr h="496250">
                <a:tc>
                  <a:txBody>
                    <a:bodyPr/>
                    <a:lstStyle/>
                    <a:p>
                      <a:pPr algn="l">
                        <a:spcAft>
                          <a:spcPts val="0"/>
                        </a:spcAft>
                      </a:pPr>
                      <a:r>
                        <a:rPr lang="zh-CN" sz="1800" b="0" kern="100">
                          <a:effectLst/>
                          <a:latin typeface="Microsoft YaHei UI" panose="020B0503020204020204" pitchFamily="34" charset="-122"/>
                          <a:ea typeface="Microsoft YaHei UI" panose="020B0503020204020204" pitchFamily="34" charset="-122"/>
                        </a:rPr>
                        <a:t>基本整型</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int</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4</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-2</a:t>
                      </a:r>
                      <a:r>
                        <a:rPr lang="en-US" sz="1800" b="0" kern="100" baseline="30000">
                          <a:effectLst/>
                          <a:latin typeface="Microsoft YaHei UI" panose="020B0503020204020204" pitchFamily="34" charset="-122"/>
                          <a:ea typeface="Microsoft YaHei UI" panose="020B0503020204020204" pitchFamily="34" charset="-122"/>
                        </a:rPr>
                        <a:t>31</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2</a:t>
                      </a:r>
                      <a:r>
                        <a:rPr lang="en-US" sz="1800" b="0" kern="100" baseline="30000">
                          <a:effectLst/>
                          <a:latin typeface="Microsoft YaHei UI" panose="020B0503020204020204" pitchFamily="34" charset="-122"/>
                          <a:ea typeface="Microsoft YaHei UI" panose="020B0503020204020204" pitchFamily="34" charset="-122"/>
                        </a:rPr>
                        <a:t>31</a:t>
                      </a:r>
                      <a:r>
                        <a:rPr lang="en-US" sz="1800" b="0" kern="100">
                          <a:effectLst/>
                          <a:latin typeface="Microsoft YaHei UI" panose="020B0503020204020204" pitchFamily="34" charset="-122"/>
                          <a:ea typeface="Microsoft YaHei UI" panose="020B0503020204020204" pitchFamily="34" charset="-122"/>
                        </a:rPr>
                        <a:t>-1</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-2147483648</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2147483647</a:t>
                      </a:r>
                      <a:r>
                        <a:rPr lang="zh-CN" sz="1800" b="0" kern="100">
                          <a:effectLst/>
                          <a:latin typeface="Microsoft YaHei UI" panose="020B0503020204020204" pitchFamily="34" charset="-122"/>
                          <a:ea typeface="Microsoft YaHei UI" panose="020B0503020204020204" pitchFamily="34" charset="-122"/>
                        </a:rPr>
                        <a:t>）</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extLst>
                  <a:ext uri="{0D108BD9-81ED-4DB2-BD59-A6C34878D82A}">
                    <a16:rowId xmlns:a16="http://schemas.microsoft.com/office/drawing/2014/main" val="10003"/>
                  </a:ext>
                </a:extLst>
              </a:tr>
              <a:tr h="496250">
                <a:tc>
                  <a:txBody>
                    <a:bodyPr/>
                    <a:lstStyle/>
                    <a:p>
                      <a:pPr algn="l">
                        <a:spcAft>
                          <a:spcPts val="0"/>
                        </a:spcAft>
                      </a:pPr>
                      <a:r>
                        <a:rPr lang="zh-CN" sz="1800" b="0" kern="100">
                          <a:effectLst/>
                          <a:latin typeface="Microsoft YaHei UI" panose="020B0503020204020204" pitchFamily="34" charset="-122"/>
                          <a:ea typeface="Microsoft YaHei UI" panose="020B0503020204020204" pitchFamily="34" charset="-122"/>
                        </a:rPr>
                        <a:t>无符号整型</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dirty="0" err="1" smtClean="0">
                          <a:effectLst/>
                          <a:latin typeface="Microsoft YaHei UI" panose="020B0503020204020204" pitchFamily="34" charset="-122"/>
                          <a:ea typeface="Microsoft YaHei UI" panose="020B0503020204020204" pitchFamily="34" charset="-122"/>
                        </a:rPr>
                        <a:t>u</a:t>
                      </a:r>
                      <a:r>
                        <a:rPr lang="en-US" altLang="zh-CN" sz="1800" b="0" kern="100" dirty="0" err="1" smtClean="0">
                          <a:effectLst/>
                          <a:latin typeface="Microsoft YaHei UI" panose="020B0503020204020204" pitchFamily="34" charset="-122"/>
                          <a:ea typeface="Microsoft YaHei UI" panose="020B0503020204020204" pitchFamily="34" charset="-122"/>
                        </a:rPr>
                        <a:t>signed</a:t>
                      </a:r>
                      <a:r>
                        <a:rPr lang="en-US" altLang="zh-CN" sz="1800" b="0" kern="100" dirty="0" smtClean="0">
                          <a:effectLst/>
                          <a:latin typeface="Microsoft YaHei UI" panose="020B0503020204020204" pitchFamily="34" charset="-122"/>
                          <a:ea typeface="Microsoft YaHei UI" panose="020B0503020204020204" pitchFamily="34" charset="-122"/>
                        </a:rPr>
                        <a:t> </a:t>
                      </a:r>
                      <a:r>
                        <a:rPr lang="en-US" sz="1800" b="0" kern="100" dirty="0" smtClean="0">
                          <a:effectLst/>
                          <a:latin typeface="Microsoft YaHei UI" panose="020B0503020204020204" pitchFamily="34" charset="-122"/>
                          <a:ea typeface="Microsoft YaHei UI" panose="020B0503020204020204" pitchFamily="34" charset="-122"/>
                        </a:rPr>
                        <a:t>[</a:t>
                      </a:r>
                      <a:r>
                        <a:rPr lang="en-US" sz="1800" b="0" kern="100" dirty="0" err="1" smtClean="0">
                          <a:effectLst/>
                          <a:latin typeface="Microsoft YaHei UI" panose="020B0503020204020204" pitchFamily="34" charset="-122"/>
                          <a:ea typeface="Microsoft YaHei UI" panose="020B0503020204020204" pitchFamily="34" charset="-122"/>
                        </a:rPr>
                        <a:t>int</a:t>
                      </a:r>
                      <a:r>
                        <a:rPr lang="en-US" sz="1800" b="0" kern="100" dirty="0" smtClean="0">
                          <a:effectLst/>
                          <a:latin typeface="Microsoft YaHei UI" panose="020B0503020204020204" pitchFamily="34" charset="-122"/>
                          <a:ea typeface="Microsoft YaHei UI" panose="020B0503020204020204" pitchFamily="34" charset="-122"/>
                        </a:rPr>
                        <a:t>]</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4</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dirty="0">
                          <a:effectLst/>
                          <a:latin typeface="Microsoft YaHei UI" panose="020B0503020204020204" pitchFamily="34" charset="-122"/>
                          <a:ea typeface="Microsoft YaHei UI" panose="020B0503020204020204" pitchFamily="34" charset="-122"/>
                        </a:rPr>
                        <a:t>0</a:t>
                      </a:r>
                      <a:r>
                        <a:rPr lang="zh-CN" sz="1800" b="0" kern="100" dirty="0">
                          <a:effectLst/>
                          <a:latin typeface="Microsoft YaHei UI" panose="020B0503020204020204" pitchFamily="34" charset="-122"/>
                          <a:ea typeface="Microsoft YaHei UI" panose="020B0503020204020204" pitchFamily="34" charset="-122"/>
                        </a:rPr>
                        <a:t>～</a:t>
                      </a:r>
                      <a:r>
                        <a:rPr lang="en-US" sz="1800" b="0" kern="100" dirty="0">
                          <a:effectLst/>
                          <a:latin typeface="Microsoft YaHei UI" panose="020B0503020204020204" pitchFamily="34" charset="-122"/>
                          <a:ea typeface="Microsoft YaHei UI" panose="020B0503020204020204" pitchFamily="34" charset="-122"/>
                        </a:rPr>
                        <a:t>0xffffffff </a:t>
                      </a:r>
                      <a:r>
                        <a:rPr lang="zh-CN" sz="1800" b="0" kern="100" dirty="0">
                          <a:effectLst/>
                          <a:latin typeface="Microsoft YaHei UI" panose="020B0503020204020204" pitchFamily="34" charset="-122"/>
                          <a:ea typeface="Microsoft YaHei UI" panose="020B0503020204020204" pitchFamily="34" charset="-122"/>
                        </a:rPr>
                        <a:t>（</a:t>
                      </a:r>
                      <a:r>
                        <a:rPr lang="en-US" sz="1800" b="0" kern="100" dirty="0">
                          <a:effectLst/>
                          <a:latin typeface="Microsoft YaHei UI" panose="020B0503020204020204" pitchFamily="34" charset="-122"/>
                          <a:ea typeface="Microsoft YaHei UI" panose="020B0503020204020204" pitchFamily="34" charset="-122"/>
                        </a:rPr>
                        <a:t>0</a:t>
                      </a:r>
                      <a:r>
                        <a:rPr lang="zh-CN" sz="1800" b="0" kern="100" dirty="0">
                          <a:effectLst/>
                          <a:latin typeface="Microsoft YaHei UI" panose="020B0503020204020204" pitchFamily="34" charset="-122"/>
                          <a:ea typeface="Microsoft YaHei UI" panose="020B0503020204020204" pitchFamily="34" charset="-122"/>
                        </a:rPr>
                        <a:t>～</a:t>
                      </a:r>
                      <a:r>
                        <a:rPr lang="en-US" sz="1800" b="0" kern="100" dirty="0">
                          <a:effectLst/>
                          <a:latin typeface="Microsoft YaHei UI" panose="020B0503020204020204" pitchFamily="34" charset="-122"/>
                          <a:ea typeface="Microsoft YaHei UI" panose="020B0503020204020204" pitchFamily="34" charset="-122"/>
                        </a:rPr>
                        <a:t>4294967295</a:t>
                      </a:r>
                      <a:r>
                        <a:rPr lang="zh-CN" sz="1800" b="0" kern="100" dirty="0">
                          <a:effectLst/>
                          <a:latin typeface="Microsoft YaHei UI" panose="020B0503020204020204" pitchFamily="34" charset="-122"/>
                          <a:ea typeface="Microsoft YaHei UI" panose="020B0503020204020204" pitchFamily="34" charset="-122"/>
                        </a:rPr>
                        <a:t>）</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extLst>
                  <a:ext uri="{0D108BD9-81ED-4DB2-BD59-A6C34878D82A}">
                    <a16:rowId xmlns:a16="http://schemas.microsoft.com/office/drawing/2014/main" val="10004"/>
                  </a:ext>
                </a:extLst>
              </a:tr>
              <a:tr h="622952">
                <a:tc>
                  <a:txBody>
                    <a:bodyPr/>
                    <a:lstStyle/>
                    <a:p>
                      <a:pPr algn="l">
                        <a:spcAft>
                          <a:spcPts val="0"/>
                        </a:spcAft>
                      </a:pPr>
                      <a:r>
                        <a:rPr lang="zh-CN" sz="1800" b="0" kern="100">
                          <a:effectLst/>
                          <a:latin typeface="Microsoft YaHei UI" panose="020B0503020204020204" pitchFamily="34" charset="-122"/>
                          <a:ea typeface="Microsoft YaHei UI" panose="020B0503020204020204" pitchFamily="34" charset="-122"/>
                        </a:rPr>
                        <a:t>长整型</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long[int]</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4</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-2</a:t>
                      </a:r>
                      <a:r>
                        <a:rPr lang="en-US" sz="1800" b="0" kern="100" baseline="30000">
                          <a:effectLst/>
                          <a:latin typeface="Microsoft YaHei UI" panose="020B0503020204020204" pitchFamily="34" charset="-122"/>
                          <a:ea typeface="Microsoft YaHei UI" panose="020B0503020204020204" pitchFamily="34" charset="-122"/>
                        </a:rPr>
                        <a:t>31</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2</a:t>
                      </a:r>
                      <a:r>
                        <a:rPr lang="en-US" sz="1800" b="0" kern="100" baseline="30000">
                          <a:effectLst/>
                          <a:latin typeface="Microsoft YaHei UI" panose="020B0503020204020204" pitchFamily="34" charset="-122"/>
                          <a:ea typeface="Microsoft YaHei UI" panose="020B0503020204020204" pitchFamily="34" charset="-122"/>
                        </a:rPr>
                        <a:t>31</a:t>
                      </a:r>
                      <a:r>
                        <a:rPr lang="en-US" sz="1800" b="0" kern="100">
                          <a:effectLst/>
                          <a:latin typeface="Microsoft YaHei UI" panose="020B0503020204020204" pitchFamily="34" charset="-122"/>
                          <a:ea typeface="Microsoft YaHei UI" panose="020B0503020204020204" pitchFamily="34" charset="-122"/>
                        </a:rPr>
                        <a:t>-1</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-2147483648</a:t>
                      </a:r>
                      <a:r>
                        <a:rPr lang="zh-CN" sz="1800" b="0" kern="100">
                          <a:effectLst/>
                          <a:latin typeface="Microsoft YaHei UI" panose="020B0503020204020204" pitchFamily="34" charset="-122"/>
                          <a:ea typeface="Microsoft YaHei UI" panose="020B0503020204020204" pitchFamily="34" charset="-122"/>
                        </a:rPr>
                        <a:t>～</a:t>
                      </a:r>
                      <a:r>
                        <a:rPr lang="en-US" sz="1800" b="0" kern="100">
                          <a:effectLst/>
                          <a:latin typeface="Microsoft YaHei UI" panose="020B0503020204020204" pitchFamily="34" charset="-122"/>
                          <a:ea typeface="Microsoft YaHei UI" panose="020B0503020204020204" pitchFamily="34" charset="-122"/>
                        </a:rPr>
                        <a:t>2147483647</a:t>
                      </a:r>
                      <a:r>
                        <a:rPr lang="zh-CN" sz="1800" b="0" kern="100">
                          <a:effectLst/>
                          <a:latin typeface="Microsoft YaHei UI" panose="020B0503020204020204" pitchFamily="34" charset="-122"/>
                          <a:ea typeface="Microsoft YaHei UI" panose="020B0503020204020204" pitchFamily="34" charset="-122"/>
                        </a:rPr>
                        <a:t>）</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extLst>
                  <a:ext uri="{0D108BD9-81ED-4DB2-BD59-A6C34878D82A}">
                    <a16:rowId xmlns:a16="http://schemas.microsoft.com/office/drawing/2014/main" val="10005"/>
                  </a:ext>
                </a:extLst>
              </a:tr>
              <a:tr h="496250">
                <a:tc>
                  <a:txBody>
                    <a:bodyPr/>
                    <a:lstStyle/>
                    <a:p>
                      <a:pPr algn="l">
                        <a:spcAft>
                          <a:spcPts val="0"/>
                        </a:spcAft>
                      </a:pPr>
                      <a:r>
                        <a:rPr lang="zh-CN" sz="1800" b="0" kern="100" dirty="0">
                          <a:effectLst/>
                          <a:latin typeface="Microsoft YaHei UI" panose="020B0503020204020204" pitchFamily="34" charset="-122"/>
                          <a:ea typeface="Microsoft YaHei UI" panose="020B0503020204020204" pitchFamily="34" charset="-122"/>
                        </a:rPr>
                        <a:t>无符号长整型</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dirty="0" err="1" smtClean="0">
                          <a:effectLst/>
                          <a:latin typeface="Microsoft YaHei UI" panose="020B0503020204020204" pitchFamily="34" charset="-122"/>
                          <a:ea typeface="Microsoft YaHei UI" panose="020B0503020204020204" pitchFamily="34" charset="-122"/>
                        </a:rPr>
                        <a:t>ulong</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a:effectLst/>
                          <a:latin typeface="Microsoft YaHei UI" panose="020B0503020204020204" pitchFamily="34" charset="-122"/>
                          <a:ea typeface="Microsoft YaHei UI" panose="020B0503020204020204" pitchFamily="34" charset="-122"/>
                        </a:rPr>
                        <a:t>4</a:t>
                      </a:r>
                      <a:endParaRPr lang="zh-CN" sz="2000" b="0" kern="100">
                        <a:effectLst/>
                        <a:latin typeface="Microsoft YaHei UI" panose="020B0503020204020204" pitchFamily="34" charset="-122"/>
                        <a:ea typeface="Microsoft YaHei UI" panose="020B0503020204020204" pitchFamily="34" charset="-122"/>
                        <a:cs typeface="Times New Roman"/>
                      </a:endParaRPr>
                    </a:p>
                  </a:txBody>
                  <a:tcPr marL="91432" marR="91432" marT="0" marB="0"/>
                </a:tc>
                <a:tc>
                  <a:txBody>
                    <a:bodyPr/>
                    <a:lstStyle/>
                    <a:p>
                      <a:pPr algn="l">
                        <a:spcAft>
                          <a:spcPts val="0"/>
                        </a:spcAft>
                      </a:pPr>
                      <a:r>
                        <a:rPr lang="en-US" sz="1800" b="0" kern="100" dirty="0">
                          <a:effectLst/>
                          <a:latin typeface="Microsoft YaHei UI" panose="020B0503020204020204" pitchFamily="34" charset="-122"/>
                          <a:ea typeface="Microsoft YaHei UI" panose="020B0503020204020204" pitchFamily="34" charset="-122"/>
                        </a:rPr>
                        <a:t>0</a:t>
                      </a:r>
                      <a:r>
                        <a:rPr lang="zh-CN" sz="1800" b="0" kern="100" dirty="0">
                          <a:effectLst/>
                          <a:latin typeface="Microsoft YaHei UI" panose="020B0503020204020204" pitchFamily="34" charset="-122"/>
                          <a:ea typeface="Microsoft YaHei UI" panose="020B0503020204020204" pitchFamily="34" charset="-122"/>
                        </a:rPr>
                        <a:t>～</a:t>
                      </a:r>
                      <a:r>
                        <a:rPr lang="en-US" sz="1800" b="0" kern="100" dirty="0">
                          <a:effectLst/>
                          <a:latin typeface="Microsoft YaHei UI" panose="020B0503020204020204" pitchFamily="34" charset="-122"/>
                          <a:ea typeface="Microsoft YaHei UI" panose="020B0503020204020204" pitchFamily="34" charset="-122"/>
                        </a:rPr>
                        <a:t>0xffffffffUL</a:t>
                      </a:r>
                      <a:r>
                        <a:rPr lang="zh-CN" sz="1800" b="0" kern="100" dirty="0">
                          <a:effectLst/>
                          <a:latin typeface="Microsoft YaHei UI" panose="020B0503020204020204" pitchFamily="34" charset="-122"/>
                          <a:ea typeface="Microsoft YaHei UI" panose="020B0503020204020204" pitchFamily="34" charset="-122"/>
                        </a:rPr>
                        <a:t>（</a:t>
                      </a:r>
                      <a:r>
                        <a:rPr lang="en-US" sz="1800" b="0" kern="100" dirty="0">
                          <a:effectLst/>
                          <a:latin typeface="Microsoft YaHei UI" panose="020B0503020204020204" pitchFamily="34" charset="-122"/>
                          <a:ea typeface="Microsoft YaHei UI" panose="020B0503020204020204" pitchFamily="34" charset="-122"/>
                        </a:rPr>
                        <a:t>0</a:t>
                      </a:r>
                      <a:r>
                        <a:rPr lang="zh-CN" sz="1800" b="0" kern="100" dirty="0">
                          <a:effectLst/>
                          <a:latin typeface="Microsoft YaHei UI" panose="020B0503020204020204" pitchFamily="34" charset="-122"/>
                          <a:ea typeface="Microsoft YaHei UI" panose="020B0503020204020204" pitchFamily="34" charset="-122"/>
                        </a:rPr>
                        <a:t>～</a:t>
                      </a:r>
                      <a:r>
                        <a:rPr lang="en-US" sz="1800" b="0" kern="100" dirty="0">
                          <a:effectLst/>
                          <a:latin typeface="Microsoft YaHei UI" panose="020B0503020204020204" pitchFamily="34" charset="-122"/>
                          <a:ea typeface="Microsoft YaHei UI" panose="020B0503020204020204" pitchFamily="34" charset="-122"/>
                        </a:rPr>
                        <a:t>4294967295</a:t>
                      </a:r>
                      <a:r>
                        <a:rPr lang="zh-CN" sz="1800" b="0" kern="100" dirty="0">
                          <a:effectLst/>
                          <a:latin typeface="Microsoft YaHei UI" panose="020B0503020204020204" pitchFamily="34" charset="-122"/>
                          <a:ea typeface="Microsoft YaHei UI" panose="020B0503020204020204" pitchFamily="34" charset="-122"/>
                        </a:rPr>
                        <a:t>）</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L="91432" marR="91432"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641787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7"/>
                                        </p:tgtEl>
                                        <p:attrNameLst>
                                          <p:attrName>style.visibility</p:attrName>
                                        </p:attrNameLst>
                                      </p:cBhvr>
                                      <p:to>
                                        <p:strVal val="visible"/>
                                      </p:to>
                                    </p:set>
                                    <p:animEffect transition="in" filter="fade">
                                      <p:cBhvr>
                                        <p:cTn id="7" dur="500"/>
                                        <p:tgtEl>
                                          <p:spTgt spid="235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8"/>
                                        </p:tgtEl>
                                        <p:attrNameLst>
                                          <p:attrName>style.visibility</p:attrName>
                                        </p:attrNameLst>
                                      </p:cBhvr>
                                      <p:to>
                                        <p:strVal val="visible"/>
                                      </p:to>
                                    </p:set>
                                    <p:animEffect transition="in" filter="fade">
                                      <p:cBhvr>
                                        <p:cTn id="12" dur="500"/>
                                        <p:tgtEl>
                                          <p:spTgt spid="235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p:bldP spid="2355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3189F513-96EA-475E-A201-7DEB38EC22E9}" type="slidenum">
              <a:rPr lang="zh-CN" altLang="en-US"/>
              <a:pPr>
                <a:defRPr/>
              </a:pPr>
              <a:t>31</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zh-CN" altLang="en-US" dirty="0" smtClean="0"/>
              <a:t>原码、反码和补码</a:t>
            </a:r>
          </a:p>
        </p:txBody>
      </p:sp>
      <p:sp>
        <p:nvSpPr>
          <p:cNvPr id="18437" name="TextBox 2"/>
          <p:cNvSpPr txBox="1">
            <a:spLocks noChangeArrowheads="1"/>
          </p:cNvSpPr>
          <p:nvPr/>
        </p:nvSpPr>
        <p:spPr bwMode="auto">
          <a:xfrm>
            <a:off x="431801" y="1611238"/>
            <a:ext cx="843787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zh-CN" sz="3200" b="0" dirty="0" smtClean="0">
                <a:latin typeface="Microsoft YaHei UI" panose="020B0503020204020204" pitchFamily="34" charset="-122"/>
                <a:ea typeface="Microsoft YaHei UI" panose="020B0503020204020204" pitchFamily="34" charset="-122"/>
              </a:rPr>
              <a:t>在</a:t>
            </a:r>
            <a:r>
              <a:rPr lang="zh-CN" altLang="zh-CN" sz="3200" b="0" dirty="0">
                <a:latin typeface="Microsoft YaHei UI" panose="020B0503020204020204" pitchFamily="34" charset="-122"/>
                <a:ea typeface="Microsoft YaHei UI" panose="020B0503020204020204" pitchFamily="34" charset="-122"/>
              </a:rPr>
              <a:t>计算机</a:t>
            </a:r>
            <a:r>
              <a:rPr lang="zh-CN" altLang="zh-CN" sz="3200" b="0" dirty="0" smtClean="0">
                <a:latin typeface="Microsoft YaHei UI" panose="020B0503020204020204" pitchFamily="34" charset="-122"/>
                <a:ea typeface="Microsoft YaHei UI" panose="020B0503020204020204" pitchFamily="34" charset="-122"/>
              </a:rPr>
              <a:t>中</a:t>
            </a:r>
            <a:r>
              <a:rPr lang="zh-CN" altLang="en-US" sz="3200" b="0" dirty="0" smtClean="0">
                <a:latin typeface="Microsoft YaHei UI" panose="020B0503020204020204" pitchFamily="34" charset="-122"/>
                <a:ea typeface="Microsoft YaHei UI" panose="020B0503020204020204" pitchFamily="34" charset="-122"/>
              </a:rPr>
              <a:t>数分为有符号数和无符号数。它们</a:t>
            </a:r>
            <a:r>
              <a:rPr lang="zh-CN" altLang="zh-CN" sz="3200" b="0" dirty="0" smtClean="0">
                <a:latin typeface="Microsoft YaHei UI" panose="020B0503020204020204" pitchFamily="34" charset="-122"/>
                <a:ea typeface="Microsoft YaHei UI" panose="020B0503020204020204" pitchFamily="34" charset="-122"/>
              </a:rPr>
              <a:t>是</a:t>
            </a:r>
            <a:r>
              <a:rPr lang="zh-CN" altLang="zh-CN" sz="3200" b="0" dirty="0">
                <a:latin typeface="Microsoft YaHei UI" panose="020B0503020204020204" pitchFamily="34" charset="-122"/>
                <a:ea typeface="Microsoft YaHei UI" panose="020B0503020204020204" pitchFamily="34" charset="-122"/>
              </a:rPr>
              <a:t>以二进制形式表示的，有三种表示方法，即原码、反码和补码。</a:t>
            </a:r>
            <a:endParaRPr lang="zh-CN" altLang="en-US" sz="3200" b="0" dirty="0">
              <a:solidFill>
                <a:schemeClr val="accent4"/>
              </a:solidFill>
              <a:latin typeface="Microsoft YaHei UI" panose="020B0503020204020204" pitchFamily="34" charset="-122"/>
              <a:ea typeface="Microsoft YaHei UI" panose="020B0503020204020204" pitchFamily="34" charset="-122"/>
            </a:endParaRPr>
          </a:p>
        </p:txBody>
      </p:sp>
      <p:sp>
        <p:nvSpPr>
          <p:cNvPr id="18438" name="Rectangle 5"/>
          <p:cNvSpPr>
            <a:spLocks noChangeArrowheads="1"/>
          </p:cNvSpPr>
          <p:nvPr/>
        </p:nvSpPr>
        <p:spPr bwMode="gray">
          <a:xfrm>
            <a:off x="431800" y="3599137"/>
            <a:ext cx="9300029" cy="2004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zh-CN" sz="3200" b="0" dirty="0">
                <a:latin typeface="Microsoft YaHei UI" panose="020B0503020204020204" pitchFamily="34" charset="-122"/>
                <a:ea typeface="Microsoft YaHei UI" panose="020B0503020204020204" pitchFamily="34" charset="-122"/>
              </a:rPr>
              <a:t>三种表示方法均由符号位和数值位两部分构成</a:t>
            </a:r>
            <a:r>
              <a:rPr lang="zh-CN" altLang="zh-CN" sz="3200" b="0" dirty="0" smtClean="0">
                <a:latin typeface="Microsoft YaHei UI" panose="020B0503020204020204" pitchFamily="34" charset="-122"/>
                <a:ea typeface="Microsoft YaHei UI" panose="020B0503020204020204" pitchFamily="34" charset="-122"/>
              </a:rPr>
              <a:t>。</a:t>
            </a:r>
            <a:endParaRPr lang="en-US" altLang="zh-CN" sz="3200" b="0" dirty="0" smtClean="0">
              <a:latin typeface="Microsoft YaHei UI" panose="020B0503020204020204" pitchFamily="34" charset="-122"/>
              <a:ea typeface="Microsoft YaHei UI" panose="020B0503020204020204" pitchFamily="34" charset="-122"/>
            </a:endParaRPr>
          </a:p>
          <a:p>
            <a:pPr>
              <a:spcBef>
                <a:spcPct val="0"/>
              </a:spcBef>
              <a:buClrTx/>
              <a:buFontTx/>
              <a:buNone/>
            </a:pPr>
            <a:r>
              <a:rPr lang="zh-CN" altLang="zh-CN" sz="3200" b="0" dirty="0" smtClean="0">
                <a:latin typeface="Microsoft YaHei UI" panose="020B0503020204020204" pitchFamily="34" charset="-122"/>
                <a:ea typeface="Microsoft YaHei UI" panose="020B0503020204020204" pitchFamily="34" charset="-122"/>
              </a:rPr>
              <a:t>符号位</a:t>
            </a:r>
            <a:r>
              <a:rPr lang="zh-CN" altLang="zh-CN" sz="3200" b="0" dirty="0">
                <a:latin typeface="Microsoft YaHei UI" panose="020B0503020204020204" pitchFamily="34" charset="-122"/>
                <a:ea typeface="Microsoft YaHei UI" panose="020B0503020204020204" pitchFamily="34" charset="-122"/>
              </a:rPr>
              <a:t>在最高位，用</a:t>
            </a:r>
            <a:r>
              <a:rPr lang="en-US" altLang="zh-CN" sz="3200" b="0" dirty="0">
                <a:solidFill>
                  <a:srgbClr val="FF0000"/>
                </a:solidFill>
                <a:latin typeface="Microsoft YaHei UI" panose="020B0503020204020204" pitchFamily="34" charset="-122"/>
                <a:ea typeface="Microsoft YaHei UI" panose="020B0503020204020204" pitchFamily="34" charset="-122"/>
              </a:rPr>
              <a:t>0</a:t>
            </a:r>
            <a:r>
              <a:rPr lang="zh-CN" altLang="zh-CN" sz="3200" b="0" dirty="0">
                <a:latin typeface="Microsoft YaHei UI" panose="020B0503020204020204" pitchFamily="34" charset="-122"/>
                <a:ea typeface="Microsoft YaHei UI" panose="020B0503020204020204" pitchFamily="34" charset="-122"/>
              </a:rPr>
              <a:t>表示</a:t>
            </a:r>
            <a:r>
              <a:rPr lang="en-US" altLang="zh-CN" sz="3200" b="0" dirty="0">
                <a:latin typeface="Microsoft YaHei UI" panose="020B0503020204020204" pitchFamily="34" charset="-122"/>
                <a:ea typeface="Microsoft YaHei UI" panose="020B0503020204020204" pitchFamily="34" charset="-122"/>
              </a:rPr>
              <a:t>“</a:t>
            </a:r>
            <a:r>
              <a:rPr lang="zh-CN" altLang="zh-CN" sz="3200" b="0" dirty="0">
                <a:solidFill>
                  <a:srgbClr val="FF0000"/>
                </a:solidFill>
                <a:latin typeface="Microsoft YaHei UI" panose="020B0503020204020204" pitchFamily="34" charset="-122"/>
                <a:ea typeface="Microsoft YaHei UI" panose="020B0503020204020204" pitchFamily="34" charset="-122"/>
              </a:rPr>
              <a:t>正</a:t>
            </a:r>
            <a:r>
              <a:rPr lang="en-US" altLang="zh-CN" sz="3200" b="0" dirty="0">
                <a:latin typeface="Microsoft YaHei UI" panose="020B0503020204020204" pitchFamily="34" charset="-122"/>
                <a:ea typeface="Microsoft YaHei UI" panose="020B0503020204020204" pitchFamily="34" charset="-122"/>
              </a:rPr>
              <a:t>”</a:t>
            </a:r>
            <a:r>
              <a:rPr lang="zh-CN" altLang="zh-CN" sz="3200" b="0" dirty="0">
                <a:latin typeface="Microsoft YaHei UI" panose="020B0503020204020204" pitchFamily="34" charset="-122"/>
                <a:ea typeface="Microsoft YaHei UI" panose="020B0503020204020204" pitchFamily="34" charset="-122"/>
              </a:rPr>
              <a:t>，用</a:t>
            </a:r>
            <a:r>
              <a:rPr lang="en-US" altLang="zh-CN" sz="3200" b="0" dirty="0">
                <a:solidFill>
                  <a:srgbClr val="FF0000"/>
                </a:solidFill>
                <a:latin typeface="Microsoft YaHei UI" panose="020B0503020204020204" pitchFamily="34" charset="-122"/>
                <a:ea typeface="Microsoft YaHei UI" panose="020B0503020204020204" pitchFamily="34" charset="-122"/>
              </a:rPr>
              <a:t>1</a:t>
            </a:r>
            <a:r>
              <a:rPr lang="zh-CN" altLang="zh-CN" sz="3200" b="0" dirty="0">
                <a:latin typeface="Microsoft YaHei UI" panose="020B0503020204020204" pitchFamily="34" charset="-122"/>
                <a:ea typeface="Microsoft YaHei UI" panose="020B0503020204020204" pitchFamily="34" charset="-122"/>
              </a:rPr>
              <a:t>表示</a:t>
            </a:r>
            <a:r>
              <a:rPr lang="en-US" altLang="zh-CN" sz="3200" b="0" dirty="0">
                <a:latin typeface="Microsoft YaHei UI" panose="020B0503020204020204" pitchFamily="34" charset="-122"/>
                <a:ea typeface="Microsoft YaHei UI" panose="020B0503020204020204" pitchFamily="34" charset="-122"/>
              </a:rPr>
              <a:t>“</a:t>
            </a:r>
            <a:r>
              <a:rPr lang="zh-CN" altLang="zh-CN" sz="3200" b="0" dirty="0">
                <a:solidFill>
                  <a:srgbClr val="FF0000"/>
                </a:solidFill>
                <a:latin typeface="Microsoft YaHei UI" panose="020B0503020204020204" pitchFamily="34" charset="-122"/>
                <a:ea typeface="Microsoft YaHei UI" panose="020B0503020204020204" pitchFamily="34" charset="-122"/>
              </a:rPr>
              <a:t>负</a:t>
            </a:r>
            <a:r>
              <a:rPr lang="en-US" altLang="zh-CN" sz="3200" b="0" dirty="0" smtClean="0">
                <a:latin typeface="Microsoft YaHei UI" panose="020B0503020204020204" pitchFamily="34" charset="-122"/>
                <a:ea typeface="Microsoft YaHei UI" panose="020B0503020204020204" pitchFamily="34" charset="-122"/>
              </a:rPr>
              <a:t>”</a:t>
            </a:r>
          </a:p>
          <a:p>
            <a:pPr>
              <a:spcBef>
                <a:spcPct val="0"/>
              </a:spcBef>
              <a:buClrTx/>
              <a:buFontTx/>
              <a:buNone/>
            </a:pPr>
            <a:r>
              <a:rPr lang="zh-CN" altLang="zh-CN" sz="3200" b="0" dirty="0" smtClean="0">
                <a:latin typeface="Microsoft YaHei UI" panose="020B0503020204020204" pitchFamily="34" charset="-122"/>
                <a:ea typeface="Microsoft YaHei UI" panose="020B0503020204020204" pitchFamily="34" charset="-122"/>
              </a:rPr>
              <a:t>其余</a:t>
            </a:r>
            <a:r>
              <a:rPr lang="zh-CN" altLang="zh-CN" sz="3200" b="0" dirty="0">
                <a:latin typeface="Microsoft YaHei UI" panose="020B0503020204020204" pitchFamily="34" charset="-122"/>
                <a:ea typeface="Microsoft YaHei UI" panose="020B0503020204020204" pitchFamily="34" charset="-122"/>
              </a:rPr>
              <a:t>位是数值位</a:t>
            </a:r>
            <a:r>
              <a:rPr lang="zh-CN" altLang="zh-CN" sz="3200" b="0" dirty="0" smtClean="0">
                <a:latin typeface="Microsoft YaHei UI" panose="020B0503020204020204" pitchFamily="34" charset="-122"/>
                <a:ea typeface="Microsoft YaHei UI" panose="020B0503020204020204" pitchFamily="34" charset="-122"/>
              </a:rPr>
              <a:t>。</a:t>
            </a:r>
            <a:endParaRPr lang="zh-CN" altLang="zh-CN" sz="3200" b="0" dirty="0">
              <a:latin typeface="Microsoft YaHei UI" panose="020B0503020204020204" pitchFamily="34" charset="-122"/>
              <a:ea typeface="Microsoft YaHei UI" panose="020B0503020204020204" pitchFamily="34" charset="-122"/>
            </a:endParaRPr>
          </a:p>
        </p:txBody>
      </p:sp>
      <p:graphicFrame>
        <p:nvGraphicFramePr>
          <p:cNvPr id="12" name="表格 11"/>
          <p:cNvGraphicFramePr>
            <a:graphicFrameLocks noGrp="1"/>
          </p:cNvGraphicFramePr>
          <p:nvPr>
            <p:extLst>
              <p:ext uri="{D42A27DB-BD31-4B8C-83A1-F6EECF244321}">
                <p14:modId xmlns:p14="http://schemas.microsoft.com/office/powerpoint/2010/main" val="2613065223"/>
              </p:ext>
            </p:extLst>
          </p:nvPr>
        </p:nvGraphicFramePr>
        <p:xfrm>
          <a:off x="605532" y="5410999"/>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0</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14" name="圆角矩形标注 13"/>
          <p:cNvSpPr/>
          <p:nvPr/>
        </p:nvSpPr>
        <p:spPr>
          <a:xfrm>
            <a:off x="770318" y="6258004"/>
            <a:ext cx="1175695" cy="428523"/>
          </a:xfrm>
          <a:prstGeom prst="wedgeRoundRectCallout">
            <a:avLst>
              <a:gd name="adj1" fmla="val -48918"/>
              <a:gd name="adj2" fmla="val -176873"/>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dirty="0" smtClean="0">
                <a:latin typeface="Microsoft YaHei UI" panose="020B0503020204020204" pitchFamily="34" charset="-122"/>
                <a:ea typeface="Microsoft YaHei UI" panose="020B0503020204020204" pitchFamily="34" charset="-122"/>
              </a:rPr>
              <a:t>符号位</a:t>
            </a:r>
            <a:endParaRPr lang="zh-CN" altLang="en-US" dirty="0">
              <a:latin typeface="Microsoft YaHei UI" panose="020B0503020204020204" pitchFamily="34" charset="-122"/>
              <a:ea typeface="Microsoft YaHei UI" panose="020B0503020204020204" pitchFamily="34" charset="-122"/>
            </a:endParaRPr>
          </a:p>
        </p:txBody>
      </p:sp>
      <p:sp>
        <p:nvSpPr>
          <p:cNvPr id="16" name="右大括号 15"/>
          <p:cNvSpPr/>
          <p:nvPr/>
        </p:nvSpPr>
        <p:spPr>
          <a:xfrm rot="5400000">
            <a:off x="4501956" y="2150463"/>
            <a:ext cx="568988" cy="7874001"/>
          </a:xfrm>
          <a:prstGeom prst="rightBrace">
            <a:avLst>
              <a:gd name="adj1" fmla="val 8333"/>
              <a:gd name="adj2" fmla="val 49674"/>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圆角矩形 16"/>
          <p:cNvSpPr/>
          <p:nvPr/>
        </p:nvSpPr>
        <p:spPr>
          <a:xfrm>
            <a:off x="4157800" y="6371958"/>
            <a:ext cx="1308100" cy="42076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dirty="0" smtClean="0">
                <a:latin typeface="Microsoft YaHei UI" panose="020B0503020204020204" pitchFamily="34" charset="-122"/>
                <a:ea typeface="Microsoft YaHei UI" panose="020B0503020204020204" pitchFamily="34" charset="-122"/>
              </a:rPr>
              <a:t>数值位</a:t>
            </a:r>
            <a:endParaRPr lang="zh-CN" altLang="en-US"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24951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77390" y="6041363"/>
            <a:ext cx="683517" cy="365125"/>
          </a:xfrm>
        </p:spPr>
        <p:txBody>
          <a:bodyPr/>
          <a:lstStyle/>
          <a:p>
            <a:pPr>
              <a:defRPr/>
            </a:pPr>
            <a:fld id="{3189F513-96EA-475E-A201-7DEB38EC22E9}" type="slidenum">
              <a:rPr lang="zh-CN" altLang="en-US"/>
              <a:pPr>
                <a:defRPr/>
              </a:pPr>
              <a:t>32</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zh-CN" altLang="en-US" dirty="0" smtClean="0"/>
              <a:t>原码、反码和补码</a:t>
            </a:r>
          </a:p>
        </p:txBody>
      </p:sp>
      <p:graphicFrame>
        <p:nvGraphicFramePr>
          <p:cNvPr id="2" name="表格 1"/>
          <p:cNvGraphicFramePr>
            <a:graphicFrameLocks noGrp="1"/>
          </p:cNvGraphicFramePr>
          <p:nvPr>
            <p:extLst>
              <p:ext uri="{D42A27DB-BD31-4B8C-83A1-F6EECF244321}">
                <p14:modId xmlns:p14="http://schemas.microsoft.com/office/powerpoint/2010/main" val="1601275548"/>
              </p:ext>
            </p:extLst>
          </p:nvPr>
        </p:nvGraphicFramePr>
        <p:xfrm>
          <a:off x="672662" y="2296217"/>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6" name="TextBox 2"/>
          <p:cNvSpPr txBox="1">
            <a:spLocks noChangeArrowheads="1"/>
          </p:cNvSpPr>
          <p:nvPr/>
        </p:nvSpPr>
        <p:spPr bwMode="auto">
          <a:xfrm>
            <a:off x="584201" y="1611238"/>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smtClean="0">
                <a:latin typeface="Microsoft YaHei UI" panose="020B0503020204020204" pitchFamily="34" charset="-122"/>
                <a:ea typeface="Microsoft YaHei UI" panose="020B0503020204020204" pitchFamily="34" charset="-122"/>
              </a:rPr>
              <a:t>unsigned  </a:t>
            </a: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4" name="直接连接符 3"/>
          <p:cNvCxnSpPr/>
          <p:nvPr/>
        </p:nvCxnSpPr>
        <p:spPr>
          <a:xfrm>
            <a:off x="2696591" y="23127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4736662" y="23127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765160" y="2308177"/>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70886" y="2298518"/>
            <a:ext cx="327334" cy="369332"/>
          </a:xfrm>
          <a:prstGeom prst="rect">
            <a:avLst/>
          </a:prstGeom>
          <a:noFill/>
        </p:spPr>
        <p:txBody>
          <a:bodyPr wrap="none" rtlCol="0">
            <a:spAutoFit/>
          </a:bodyPr>
          <a:lstStyle/>
          <a:p>
            <a:r>
              <a:rPr lang="en-US" altLang="zh-CN" b="1" dirty="0" smtClean="0">
                <a:solidFill>
                  <a:srgbClr val="FF0000"/>
                </a:solidFill>
                <a:latin typeface="Microsoft YaHei UI" panose="020B0503020204020204" pitchFamily="34" charset="-122"/>
                <a:ea typeface="Microsoft YaHei UI" panose="020B0503020204020204" pitchFamily="34" charset="-122"/>
              </a:rPr>
              <a:t>0</a:t>
            </a:r>
            <a:endParaRPr lang="zh-CN" altLang="en-US" b="1" dirty="0">
              <a:solidFill>
                <a:srgbClr val="FF0000"/>
              </a:solidFill>
              <a:latin typeface="Microsoft YaHei UI" panose="020B0503020204020204" pitchFamily="34" charset="-122"/>
              <a:ea typeface="Microsoft YaHei UI" panose="020B0503020204020204" pitchFamily="34" charset="-122"/>
            </a:endParaRPr>
          </a:p>
        </p:txBody>
      </p:sp>
      <p:graphicFrame>
        <p:nvGraphicFramePr>
          <p:cNvPr id="19" name="表格 18"/>
          <p:cNvGraphicFramePr>
            <a:graphicFrameLocks noGrp="1"/>
          </p:cNvGraphicFramePr>
          <p:nvPr>
            <p:extLst>
              <p:ext uri="{D42A27DB-BD31-4B8C-83A1-F6EECF244321}">
                <p14:modId xmlns:p14="http://schemas.microsoft.com/office/powerpoint/2010/main" val="140918687"/>
              </p:ext>
            </p:extLst>
          </p:nvPr>
        </p:nvGraphicFramePr>
        <p:xfrm>
          <a:off x="736162" y="3921817"/>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0</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20" name="TextBox 2"/>
          <p:cNvSpPr txBox="1">
            <a:spLocks noChangeArrowheads="1"/>
          </p:cNvSpPr>
          <p:nvPr/>
        </p:nvSpPr>
        <p:spPr bwMode="auto">
          <a:xfrm>
            <a:off x="670886" y="3197076"/>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21" name="直接连接符 20"/>
          <p:cNvCxnSpPr/>
          <p:nvPr/>
        </p:nvCxnSpPr>
        <p:spPr>
          <a:xfrm>
            <a:off x="2760091" y="39383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4800162" y="39383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828660" y="3933777"/>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25" name="表格 24"/>
          <p:cNvGraphicFramePr>
            <a:graphicFrameLocks noGrp="1"/>
          </p:cNvGraphicFramePr>
          <p:nvPr>
            <p:extLst>
              <p:ext uri="{D42A27DB-BD31-4B8C-83A1-F6EECF244321}">
                <p14:modId xmlns:p14="http://schemas.microsoft.com/office/powerpoint/2010/main" val="1319953568"/>
              </p:ext>
            </p:extLst>
          </p:nvPr>
        </p:nvGraphicFramePr>
        <p:xfrm>
          <a:off x="708203" y="5572817"/>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26" name="TextBox 2"/>
          <p:cNvSpPr txBox="1">
            <a:spLocks noChangeArrowheads="1"/>
          </p:cNvSpPr>
          <p:nvPr/>
        </p:nvSpPr>
        <p:spPr bwMode="auto">
          <a:xfrm>
            <a:off x="644053" y="4887838"/>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27" name="直接连接符 26"/>
          <p:cNvCxnSpPr/>
          <p:nvPr/>
        </p:nvCxnSpPr>
        <p:spPr>
          <a:xfrm>
            <a:off x="2732132" y="55893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772203" y="55893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800701" y="5584777"/>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6579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147"/>
                                        </p:tgtEl>
                                        <p:attrNameLst>
                                          <p:attrName>style.visibility</p:attrName>
                                        </p:attrNameLst>
                                      </p:cBhvr>
                                      <p:to>
                                        <p:strVal val="visible"/>
                                      </p:to>
                                    </p:set>
                                    <p:animEffect transition="in" filter="fade">
                                      <p:cBhvr>
                                        <p:cTn id="50" dur="500"/>
                                        <p:tgtEl>
                                          <p:spTgt spid="6147"/>
                                        </p:tgtEl>
                                      </p:cBhvr>
                                    </p:animEffect>
                                  </p:childTnLst>
                                </p:cTn>
                              </p:par>
                              <p:par>
                                <p:cTn id="51" presetID="10" presetClass="entr" presetSubtype="0"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0"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6" grpId="0"/>
      <p:bldP spid="15" grpId="0"/>
      <p:bldP spid="20" grpId="0"/>
      <p:bldP spid="2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3189F513-96EA-475E-A201-7DEB38EC22E9}" type="slidenum">
              <a:rPr lang="zh-CN" altLang="en-US"/>
              <a:pPr>
                <a:defRPr/>
              </a:pPr>
              <a:t>33</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zh-CN" altLang="en-US" dirty="0" smtClean="0"/>
              <a:t>原码、反码和补码</a:t>
            </a:r>
          </a:p>
        </p:txBody>
      </p:sp>
      <p:sp>
        <p:nvSpPr>
          <p:cNvPr id="18437" name="TextBox 2"/>
          <p:cNvSpPr txBox="1">
            <a:spLocks noChangeArrowheads="1"/>
          </p:cNvSpPr>
          <p:nvPr/>
        </p:nvSpPr>
        <p:spPr bwMode="auto">
          <a:xfrm>
            <a:off x="431801" y="1611238"/>
            <a:ext cx="843787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None/>
            </a:pPr>
            <a:r>
              <a:rPr lang="zh-CN" altLang="zh-CN" sz="3200" dirty="0">
                <a:solidFill>
                  <a:srgbClr val="FF0000"/>
                </a:solidFill>
              </a:rPr>
              <a:t>原码</a:t>
            </a:r>
            <a:r>
              <a:rPr lang="zh-CN" altLang="zh-CN" sz="3200" dirty="0"/>
              <a:t>：按照二进制的方法来表示数的绝对值。用这样的表示方法得到的就是数的原码。</a:t>
            </a:r>
          </a:p>
          <a:p>
            <a:pPr eaLnBrk="1" hangingPunct="1">
              <a:spcBef>
                <a:spcPct val="0"/>
              </a:spcBef>
              <a:buClrTx/>
              <a:buFontTx/>
              <a:buNone/>
            </a:pPr>
            <a:endParaRPr lang="zh-CN" altLang="en-US" sz="3200" b="0" dirty="0">
              <a:solidFill>
                <a:schemeClr val="accent4"/>
              </a:solidFill>
              <a:latin typeface="Microsoft YaHei UI" panose="020B0503020204020204" pitchFamily="34" charset="-122"/>
              <a:ea typeface="Microsoft YaHei UI" panose="020B0503020204020204" pitchFamily="34" charset="-122"/>
            </a:endParaRPr>
          </a:p>
        </p:txBody>
      </p:sp>
      <p:graphicFrame>
        <p:nvGraphicFramePr>
          <p:cNvPr id="12" name="表格 11"/>
          <p:cNvGraphicFramePr>
            <a:graphicFrameLocks noGrp="1"/>
          </p:cNvGraphicFramePr>
          <p:nvPr>
            <p:extLst>
              <p:ext uri="{D42A27DB-BD31-4B8C-83A1-F6EECF244321}">
                <p14:modId xmlns:p14="http://schemas.microsoft.com/office/powerpoint/2010/main" val="1735451714"/>
              </p:ext>
            </p:extLst>
          </p:nvPr>
        </p:nvGraphicFramePr>
        <p:xfrm>
          <a:off x="558362" y="3921817"/>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0</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14" name="TextBox 2"/>
          <p:cNvSpPr txBox="1">
            <a:spLocks noChangeArrowheads="1"/>
          </p:cNvSpPr>
          <p:nvPr/>
        </p:nvSpPr>
        <p:spPr bwMode="auto">
          <a:xfrm>
            <a:off x="546101" y="3236838"/>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16" name="直接连接符 15"/>
          <p:cNvCxnSpPr/>
          <p:nvPr/>
        </p:nvCxnSpPr>
        <p:spPr>
          <a:xfrm>
            <a:off x="2582291" y="39383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622362" y="39383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650860" y="3933777"/>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0" name="表格 9"/>
          <p:cNvGraphicFramePr>
            <a:graphicFrameLocks noGrp="1"/>
          </p:cNvGraphicFramePr>
          <p:nvPr>
            <p:extLst>
              <p:ext uri="{D42A27DB-BD31-4B8C-83A1-F6EECF244321}">
                <p14:modId xmlns:p14="http://schemas.microsoft.com/office/powerpoint/2010/main" val="2544101013"/>
              </p:ext>
            </p:extLst>
          </p:nvPr>
        </p:nvGraphicFramePr>
        <p:xfrm>
          <a:off x="546101" y="5437109"/>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11" name="TextBox 2"/>
          <p:cNvSpPr txBox="1">
            <a:spLocks noChangeArrowheads="1"/>
          </p:cNvSpPr>
          <p:nvPr/>
        </p:nvSpPr>
        <p:spPr bwMode="auto">
          <a:xfrm>
            <a:off x="533840" y="4752130"/>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13" name="直接连接符 12"/>
          <p:cNvCxnSpPr/>
          <p:nvPr/>
        </p:nvCxnSpPr>
        <p:spPr>
          <a:xfrm>
            <a:off x="2570030" y="5453641"/>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610101" y="5453641"/>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638599" y="5449069"/>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395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fade">
                                      <p:cBhvr>
                                        <p:cTn id="7" dur="500"/>
                                        <p:tgtEl>
                                          <p:spTgt spid="184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4"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3189F513-96EA-475E-A201-7DEB38EC22E9}" type="slidenum">
              <a:rPr lang="zh-CN" altLang="en-US"/>
              <a:pPr>
                <a:defRPr/>
              </a:pPr>
              <a:t>34</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zh-CN" altLang="en-US" dirty="0" smtClean="0"/>
              <a:t>原码、反码和补码</a:t>
            </a:r>
          </a:p>
        </p:txBody>
      </p:sp>
      <p:sp>
        <p:nvSpPr>
          <p:cNvPr id="18437" name="TextBox 2"/>
          <p:cNvSpPr txBox="1">
            <a:spLocks noChangeArrowheads="1"/>
          </p:cNvSpPr>
          <p:nvPr/>
        </p:nvSpPr>
        <p:spPr bwMode="auto">
          <a:xfrm>
            <a:off x="431801" y="1611238"/>
            <a:ext cx="843787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sz="3200" dirty="0">
                <a:solidFill>
                  <a:srgbClr val="FF0000"/>
                </a:solidFill>
              </a:rPr>
              <a:t>反码</a:t>
            </a:r>
            <a:r>
              <a:rPr lang="zh-CN" altLang="zh-CN" sz="3200" dirty="0"/>
              <a:t>：正数的反码与其原码</a:t>
            </a:r>
            <a:r>
              <a:rPr lang="zh-CN" altLang="zh-CN" sz="3200" dirty="0" smtClean="0"/>
              <a:t>相同，负数</a:t>
            </a:r>
            <a:r>
              <a:rPr lang="zh-CN" altLang="zh-CN" sz="3200" dirty="0"/>
              <a:t>的反码为其原码除符号位以外的各位按位取反。</a:t>
            </a:r>
          </a:p>
          <a:p>
            <a:pPr eaLnBrk="1" hangingPunct="1">
              <a:spcBef>
                <a:spcPct val="0"/>
              </a:spcBef>
              <a:buClrTx/>
              <a:buFontTx/>
              <a:buNone/>
            </a:pPr>
            <a:endParaRPr lang="zh-CN" altLang="en-US" sz="3200" b="0" dirty="0">
              <a:solidFill>
                <a:schemeClr val="accent4"/>
              </a:solidFill>
              <a:latin typeface="Microsoft YaHei UI" panose="020B0503020204020204" pitchFamily="34" charset="-122"/>
              <a:ea typeface="Microsoft YaHei UI" panose="020B0503020204020204" pitchFamily="34" charset="-122"/>
            </a:endParaRPr>
          </a:p>
        </p:txBody>
      </p:sp>
      <p:graphicFrame>
        <p:nvGraphicFramePr>
          <p:cNvPr id="12" name="表格 11"/>
          <p:cNvGraphicFramePr>
            <a:graphicFrameLocks noGrp="1"/>
          </p:cNvGraphicFramePr>
          <p:nvPr>
            <p:extLst>
              <p:ext uri="{D42A27DB-BD31-4B8C-83A1-F6EECF244321}">
                <p14:modId xmlns:p14="http://schemas.microsoft.com/office/powerpoint/2010/main" val="2117708271"/>
              </p:ext>
            </p:extLst>
          </p:nvPr>
        </p:nvGraphicFramePr>
        <p:xfrm>
          <a:off x="532962" y="3693217"/>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0</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14" name="TextBox 2"/>
          <p:cNvSpPr txBox="1">
            <a:spLocks noChangeArrowheads="1"/>
          </p:cNvSpPr>
          <p:nvPr/>
        </p:nvSpPr>
        <p:spPr bwMode="auto">
          <a:xfrm>
            <a:off x="558801" y="3008238"/>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16" name="直接连接符 15"/>
          <p:cNvCxnSpPr/>
          <p:nvPr/>
        </p:nvCxnSpPr>
        <p:spPr>
          <a:xfrm>
            <a:off x="2556891" y="37097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596962" y="37097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625460" y="3705177"/>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1" name="表格 10"/>
          <p:cNvGraphicFramePr>
            <a:graphicFrameLocks noGrp="1"/>
          </p:cNvGraphicFramePr>
          <p:nvPr>
            <p:extLst>
              <p:ext uri="{D42A27DB-BD31-4B8C-83A1-F6EECF244321}">
                <p14:modId xmlns:p14="http://schemas.microsoft.com/office/powerpoint/2010/main" val="226397173"/>
              </p:ext>
            </p:extLst>
          </p:nvPr>
        </p:nvGraphicFramePr>
        <p:xfrm>
          <a:off x="571062" y="5166417"/>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extLst>
                  <a:ext uri="{0D108BD9-81ED-4DB2-BD59-A6C34878D82A}">
                    <a16:rowId xmlns:a16="http://schemas.microsoft.com/office/drawing/2014/main" val="10000"/>
                  </a:ext>
                </a:extLst>
              </a:tr>
            </a:tbl>
          </a:graphicData>
        </a:graphic>
      </p:graphicFrame>
      <p:sp>
        <p:nvSpPr>
          <p:cNvPr id="13" name="TextBox 2"/>
          <p:cNvSpPr txBox="1">
            <a:spLocks noChangeArrowheads="1"/>
          </p:cNvSpPr>
          <p:nvPr/>
        </p:nvSpPr>
        <p:spPr bwMode="auto">
          <a:xfrm>
            <a:off x="596901" y="4481438"/>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15" name="直接连接符 14"/>
          <p:cNvCxnSpPr/>
          <p:nvPr/>
        </p:nvCxnSpPr>
        <p:spPr>
          <a:xfrm>
            <a:off x="2594991" y="51829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635062" y="518294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663560" y="5178377"/>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189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fade">
                                      <p:cBhvr>
                                        <p:cTn id="7" dur="500"/>
                                        <p:tgtEl>
                                          <p:spTgt spid="184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4"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3189F513-96EA-475E-A201-7DEB38EC22E9}" type="slidenum">
              <a:rPr lang="zh-CN" altLang="en-US"/>
              <a:pPr>
                <a:defRPr/>
              </a:pPr>
              <a:t>35</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zh-CN" altLang="en-US" dirty="0" smtClean="0"/>
              <a:t>原码、反码和补码</a:t>
            </a:r>
          </a:p>
        </p:txBody>
      </p:sp>
      <p:sp>
        <p:nvSpPr>
          <p:cNvPr id="18437" name="TextBox 2"/>
          <p:cNvSpPr txBox="1">
            <a:spLocks noChangeArrowheads="1"/>
          </p:cNvSpPr>
          <p:nvPr/>
        </p:nvSpPr>
        <p:spPr bwMode="auto">
          <a:xfrm>
            <a:off x="431801" y="1611238"/>
            <a:ext cx="843787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sz="3200" dirty="0">
                <a:solidFill>
                  <a:srgbClr val="FF0000"/>
                </a:solidFill>
              </a:rPr>
              <a:t>补码</a:t>
            </a:r>
            <a:r>
              <a:rPr lang="zh-CN" altLang="zh-CN" sz="3200" dirty="0"/>
              <a:t>：正数的补码与其原码相同，负数的补码是将其原码除符号位之外的各位求反之后，在末位再加</a:t>
            </a:r>
            <a:r>
              <a:rPr lang="en-US" altLang="zh-CN" sz="3200" dirty="0"/>
              <a:t>1</a:t>
            </a:r>
            <a:r>
              <a:rPr lang="zh-CN" altLang="zh-CN" sz="3200" dirty="0"/>
              <a:t>。</a:t>
            </a:r>
          </a:p>
          <a:p>
            <a:pPr eaLnBrk="1" hangingPunct="1">
              <a:spcBef>
                <a:spcPct val="0"/>
              </a:spcBef>
              <a:buClrTx/>
              <a:buFontTx/>
              <a:buNone/>
            </a:pPr>
            <a:endParaRPr lang="zh-CN" altLang="en-US" sz="3200" b="0" dirty="0">
              <a:solidFill>
                <a:schemeClr val="accent4"/>
              </a:solidFill>
              <a:latin typeface="Microsoft YaHei UI" panose="020B0503020204020204" pitchFamily="34" charset="-122"/>
              <a:ea typeface="Microsoft YaHei UI" panose="020B0503020204020204" pitchFamily="34" charset="-122"/>
            </a:endParaRPr>
          </a:p>
        </p:txBody>
      </p:sp>
      <p:graphicFrame>
        <p:nvGraphicFramePr>
          <p:cNvPr id="12" name="表格 11"/>
          <p:cNvGraphicFramePr>
            <a:graphicFrameLocks noGrp="1"/>
          </p:cNvGraphicFramePr>
          <p:nvPr>
            <p:extLst>
              <p:ext uri="{D42A27DB-BD31-4B8C-83A1-F6EECF244321}">
                <p14:modId xmlns:p14="http://schemas.microsoft.com/office/powerpoint/2010/main" val="3972938733"/>
              </p:ext>
            </p:extLst>
          </p:nvPr>
        </p:nvGraphicFramePr>
        <p:xfrm>
          <a:off x="532962" y="4058981"/>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0</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14" name="TextBox 2"/>
          <p:cNvSpPr txBox="1">
            <a:spLocks noChangeArrowheads="1"/>
          </p:cNvSpPr>
          <p:nvPr/>
        </p:nvSpPr>
        <p:spPr bwMode="auto">
          <a:xfrm>
            <a:off x="558801" y="3374002"/>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16" name="直接连接符 15"/>
          <p:cNvCxnSpPr/>
          <p:nvPr/>
        </p:nvCxnSpPr>
        <p:spPr>
          <a:xfrm>
            <a:off x="2556891" y="4075513"/>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596962" y="4075513"/>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625460" y="4070941"/>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1" name="表格 10"/>
          <p:cNvGraphicFramePr>
            <a:graphicFrameLocks noGrp="1"/>
          </p:cNvGraphicFramePr>
          <p:nvPr>
            <p:extLst>
              <p:ext uri="{D42A27DB-BD31-4B8C-83A1-F6EECF244321}">
                <p14:modId xmlns:p14="http://schemas.microsoft.com/office/powerpoint/2010/main" val="3436869357"/>
              </p:ext>
            </p:extLst>
          </p:nvPr>
        </p:nvGraphicFramePr>
        <p:xfrm>
          <a:off x="571062" y="5532181"/>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13" name="TextBox 2"/>
          <p:cNvSpPr txBox="1">
            <a:spLocks noChangeArrowheads="1"/>
          </p:cNvSpPr>
          <p:nvPr/>
        </p:nvSpPr>
        <p:spPr bwMode="auto">
          <a:xfrm>
            <a:off x="596901" y="4847202"/>
            <a:ext cx="84378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a:t>
            </a:r>
            <a:r>
              <a:rPr lang="en-US" altLang="zh-CN" sz="3200" b="0" dirty="0" smtClean="0">
                <a:latin typeface="Microsoft YaHei UI" panose="020B0503020204020204" pitchFamily="34" charset="-122"/>
                <a:ea typeface="Microsoft YaHei UI" panose="020B0503020204020204" pitchFamily="34" charset="-122"/>
              </a:rPr>
              <a:t>=-</a:t>
            </a:r>
            <a:r>
              <a:rPr lang="en-US" altLang="zh-CN" sz="3200" b="0" dirty="0" smtClean="0">
                <a:latin typeface="Microsoft YaHei UI" panose="020B0503020204020204" pitchFamily="34" charset="-122"/>
                <a:ea typeface="Microsoft YaHei UI" panose="020B0503020204020204" pitchFamily="34" charset="-122"/>
              </a:rPr>
              <a:t>125;</a:t>
            </a:r>
            <a:endParaRPr lang="zh-CN" altLang="en-US" sz="3200" b="0" dirty="0">
              <a:latin typeface="Microsoft YaHei UI" panose="020B0503020204020204" pitchFamily="34" charset="-122"/>
              <a:ea typeface="Microsoft YaHei UI" panose="020B0503020204020204" pitchFamily="34" charset="-122"/>
            </a:endParaRPr>
          </a:p>
        </p:txBody>
      </p:sp>
      <p:cxnSp>
        <p:nvCxnSpPr>
          <p:cNvPr id="15" name="直接连接符 14"/>
          <p:cNvCxnSpPr/>
          <p:nvPr/>
        </p:nvCxnSpPr>
        <p:spPr>
          <a:xfrm>
            <a:off x="2594991" y="5548713"/>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635062" y="5548713"/>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663560" y="5544141"/>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3693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fade">
                                      <p:cBhvr>
                                        <p:cTn id="7" dur="500"/>
                                        <p:tgtEl>
                                          <p:spTgt spid="184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4"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378023" y="5884607"/>
            <a:ext cx="683517" cy="365125"/>
          </a:xfrm>
        </p:spPr>
        <p:txBody>
          <a:bodyPr/>
          <a:lstStyle/>
          <a:p>
            <a:pPr>
              <a:defRPr/>
            </a:pPr>
            <a:fld id="{3189F513-96EA-475E-A201-7DEB38EC22E9}" type="slidenum">
              <a:rPr lang="zh-CN" altLang="en-US"/>
              <a:pPr>
                <a:defRPr/>
              </a:pPr>
              <a:t>36</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zh-CN" altLang="en-US" dirty="0" smtClean="0"/>
              <a:t>原码、反码和补码</a:t>
            </a:r>
          </a:p>
        </p:txBody>
      </p:sp>
      <p:sp>
        <p:nvSpPr>
          <p:cNvPr id="23" name="TextBox 2"/>
          <p:cNvSpPr txBox="1">
            <a:spLocks noChangeArrowheads="1"/>
          </p:cNvSpPr>
          <p:nvPr/>
        </p:nvSpPr>
        <p:spPr bwMode="auto">
          <a:xfrm>
            <a:off x="549364" y="1681226"/>
            <a:ext cx="864688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3200" dirty="0" smtClean="0"/>
              <a:t>正数的原码、反码、补码相同</a:t>
            </a:r>
            <a:r>
              <a:rPr lang="zh-CN" altLang="zh-CN" sz="3200" dirty="0" smtClean="0"/>
              <a:t>。</a:t>
            </a:r>
            <a:endParaRPr lang="en-US" altLang="zh-CN" sz="3200" dirty="0"/>
          </a:p>
          <a:p>
            <a:pPr eaLnBrk="1" hangingPunct="1">
              <a:spcBef>
                <a:spcPct val="0"/>
              </a:spcBef>
              <a:buClrTx/>
              <a:buFontTx/>
              <a:buNone/>
            </a:pPr>
            <a:r>
              <a:rPr lang="zh-CN" altLang="en-US" sz="3200" dirty="0"/>
              <a:t>负数的原码、反码、</a:t>
            </a:r>
            <a:r>
              <a:rPr lang="zh-CN" altLang="en-US" sz="3200" dirty="0" smtClean="0"/>
              <a:t>补码不同。</a:t>
            </a:r>
            <a:endParaRPr lang="en-US" altLang="zh-CN" sz="3200" dirty="0" smtClean="0"/>
          </a:p>
          <a:p>
            <a:pPr eaLnBrk="1" hangingPunct="1">
              <a:spcBef>
                <a:spcPct val="0"/>
              </a:spcBef>
              <a:buClrTx/>
              <a:buFontTx/>
              <a:buNone/>
            </a:pPr>
            <a:r>
              <a:rPr lang="zh-CN" altLang="en-US" sz="3200" dirty="0"/>
              <a:t>数值在计算机中以</a:t>
            </a:r>
            <a:r>
              <a:rPr lang="zh-CN" altLang="en-US" sz="3200" dirty="0" smtClean="0"/>
              <a:t>补码形式存放。</a:t>
            </a:r>
            <a:endParaRPr lang="en-US" altLang="zh-CN" sz="3200" dirty="0" smtClean="0"/>
          </a:p>
          <a:p>
            <a:pPr eaLnBrk="1" hangingPunct="1">
              <a:spcBef>
                <a:spcPct val="0"/>
              </a:spcBef>
              <a:buClrTx/>
              <a:buFontTx/>
              <a:buNone/>
            </a:pPr>
            <a:endParaRPr lang="zh-CN" altLang="en-US" sz="3200" b="0" dirty="0">
              <a:solidFill>
                <a:schemeClr val="accent4"/>
              </a:solidFill>
              <a:latin typeface="Microsoft YaHei UI" panose="020B0503020204020204" pitchFamily="34" charset="-122"/>
              <a:ea typeface="Microsoft YaHei UI" panose="020B0503020204020204" pitchFamily="34" charset="-122"/>
            </a:endParaRPr>
          </a:p>
        </p:txBody>
      </p:sp>
      <p:sp>
        <p:nvSpPr>
          <p:cNvPr id="6" name="TextBox 2"/>
          <p:cNvSpPr txBox="1">
            <a:spLocks noChangeArrowheads="1"/>
          </p:cNvSpPr>
          <p:nvPr/>
        </p:nvSpPr>
        <p:spPr bwMode="auto">
          <a:xfrm>
            <a:off x="1200993" y="3782168"/>
            <a:ext cx="21039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2800" b="0" dirty="0" smtClean="0">
                <a:latin typeface="Microsoft YaHei UI" panose="020B0503020204020204" pitchFamily="34" charset="-122"/>
                <a:ea typeface="Microsoft YaHei UI" panose="020B0503020204020204" pitchFamily="34" charset="-122"/>
              </a:rPr>
              <a:t>127</a:t>
            </a:r>
            <a:r>
              <a:rPr lang="zh-CN" altLang="en-US" sz="2800" b="0" dirty="0" smtClean="0">
                <a:latin typeface="Microsoft YaHei UI" panose="020B0503020204020204" pitchFamily="34" charset="-122"/>
                <a:ea typeface="Microsoft YaHei UI" panose="020B0503020204020204" pitchFamily="34" charset="-122"/>
              </a:rPr>
              <a:t>的原码</a:t>
            </a:r>
            <a:endParaRPr lang="zh-CN" altLang="en-US" sz="2800" b="0" dirty="0">
              <a:latin typeface="Microsoft YaHei UI" panose="020B0503020204020204" pitchFamily="34" charset="-122"/>
              <a:ea typeface="Microsoft YaHei UI" panose="020B0503020204020204" pitchFamily="34" charset="-122"/>
            </a:endParaRPr>
          </a:p>
        </p:txBody>
      </p:sp>
      <p:sp>
        <p:nvSpPr>
          <p:cNvPr id="2" name="左右箭头 1"/>
          <p:cNvSpPr/>
          <p:nvPr/>
        </p:nvSpPr>
        <p:spPr>
          <a:xfrm>
            <a:off x="3213470" y="3938924"/>
            <a:ext cx="574766" cy="15857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a:spLocks noChangeArrowheads="1"/>
          </p:cNvSpPr>
          <p:nvPr/>
        </p:nvSpPr>
        <p:spPr bwMode="auto">
          <a:xfrm>
            <a:off x="6453056" y="3782168"/>
            <a:ext cx="21039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2800" b="0" dirty="0" smtClean="0">
                <a:latin typeface="Microsoft YaHei UI" panose="020B0503020204020204" pitchFamily="34" charset="-122"/>
                <a:ea typeface="Microsoft YaHei UI" panose="020B0503020204020204" pitchFamily="34" charset="-122"/>
              </a:rPr>
              <a:t>-127</a:t>
            </a:r>
            <a:r>
              <a:rPr lang="zh-CN" altLang="en-US" sz="2800" b="0" dirty="0" smtClean="0">
                <a:latin typeface="Microsoft YaHei UI" panose="020B0503020204020204" pitchFamily="34" charset="-122"/>
                <a:ea typeface="Microsoft YaHei UI" panose="020B0503020204020204" pitchFamily="34" charset="-122"/>
              </a:rPr>
              <a:t>的补码</a:t>
            </a:r>
            <a:endParaRPr lang="zh-CN" altLang="en-US" sz="2800" b="0" dirty="0">
              <a:latin typeface="Microsoft YaHei UI" panose="020B0503020204020204" pitchFamily="34" charset="-122"/>
              <a:ea typeface="Microsoft YaHei UI" panose="020B0503020204020204" pitchFamily="34" charset="-122"/>
            </a:endParaRPr>
          </a:p>
        </p:txBody>
      </p:sp>
      <p:sp>
        <p:nvSpPr>
          <p:cNvPr id="9" name="TextBox 2"/>
          <p:cNvSpPr txBox="1">
            <a:spLocks noChangeArrowheads="1"/>
          </p:cNvSpPr>
          <p:nvPr/>
        </p:nvSpPr>
        <p:spPr bwMode="auto">
          <a:xfrm>
            <a:off x="3971116" y="3782168"/>
            <a:ext cx="17634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取反加</a:t>
            </a:r>
            <a:r>
              <a:rPr lang="en-US" altLang="zh-CN" sz="2800" b="0" dirty="0" smtClean="0">
                <a:latin typeface="Microsoft YaHei UI" panose="020B0503020204020204" pitchFamily="34" charset="-122"/>
                <a:ea typeface="Microsoft YaHei UI" panose="020B0503020204020204" pitchFamily="34" charset="-122"/>
              </a:rPr>
              <a:t>1</a:t>
            </a:r>
            <a:endParaRPr lang="zh-CN" altLang="en-US" sz="2800" b="0" dirty="0">
              <a:latin typeface="Microsoft YaHei UI" panose="020B0503020204020204" pitchFamily="34" charset="-122"/>
              <a:ea typeface="Microsoft YaHei UI" panose="020B0503020204020204" pitchFamily="34" charset="-122"/>
            </a:endParaRPr>
          </a:p>
        </p:txBody>
      </p:sp>
      <p:sp>
        <p:nvSpPr>
          <p:cNvPr id="10" name="左右箭头 9"/>
          <p:cNvSpPr/>
          <p:nvPr/>
        </p:nvSpPr>
        <p:spPr>
          <a:xfrm>
            <a:off x="5630098" y="3938924"/>
            <a:ext cx="574766" cy="15857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09922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p:bldP spid="2" grpId="0" animBg="1"/>
      <p:bldP spid="8" grpId="0"/>
      <p:bldP spid="9" grpId="0"/>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378023" y="5740914"/>
            <a:ext cx="683517" cy="365125"/>
          </a:xfrm>
        </p:spPr>
        <p:txBody>
          <a:bodyPr/>
          <a:lstStyle/>
          <a:p>
            <a:pPr>
              <a:defRPr/>
            </a:pPr>
            <a:fld id="{3189F513-96EA-475E-A201-7DEB38EC22E9}" type="slidenum">
              <a:rPr lang="zh-CN" altLang="en-US"/>
              <a:pPr>
                <a:defRPr/>
              </a:pPr>
              <a:t>37</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zh-CN" altLang="en-US" dirty="0" smtClean="0"/>
              <a:t>原码、反码和补码</a:t>
            </a:r>
          </a:p>
        </p:txBody>
      </p:sp>
      <p:sp>
        <p:nvSpPr>
          <p:cNvPr id="18437" name="TextBox 2"/>
          <p:cNvSpPr txBox="1">
            <a:spLocks noChangeArrowheads="1"/>
          </p:cNvSpPr>
          <p:nvPr/>
        </p:nvSpPr>
        <p:spPr bwMode="auto">
          <a:xfrm>
            <a:off x="378023" y="1712682"/>
            <a:ext cx="84378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例如</a:t>
            </a:r>
            <a:r>
              <a:rPr lang="en-US"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求</a:t>
            </a:r>
            <a:r>
              <a:rPr lang="en-US" altLang="zh-CN" sz="2800" b="0" dirty="0" smtClean="0">
                <a:latin typeface="Microsoft YaHei UI" panose="020B0503020204020204" pitchFamily="34" charset="-122"/>
                <a:ea typeface="Microsoft YaHei UI" panose="020B0503020204020204" pitchFamily="34" charset="-122"/>
              </a:rPr>
              <a:t>-127</a:t>
            </a:r>
            <a:r>
              <a:rPr lang="zh-CN" altLang="en-US" sz="2800" b="0" dirty="0" smtClean="0">
                <a:latin typeface="Microsoft YaHei UI" panose="020B0503020204020204" pitchFamily="34" charset="-122"/>
                <a:ea typeface="Microsoft YaHei UI" panose="020B0503020204020204" pitchFamily="34" charset="-122"/>
              </a:rPr>
              <a:t>的补码</a:t>
            </a:r>
            <a:r>
              <a:rPr lang="en-US" altLang="zh-CN" sz="2800" b="0" dirty="0" smtClean="0">
                <a:latin typeface="Microsoft YaHei UI" panose="020B0503020204020204" pitchFamily="34" charset="-122"/>
                <a:ea typeface="Microsoft YaHei UI" panose="020B0503020204020204" pitchFamily="34" charset="-122"/>
              </a:rPr>
              <a:t>:</a:t>
            </a:r>
            <a:endParaRPr lang="zh-CN" altLang="en-US" sz="2800" b="0" dirty="0">
              <a:latin typeface="Microsoft YaHei UI" panose="020B0503020204020204" pitchFamily="34" charset="-122"/>
              <a:ea typeface="Microsoft YaHei UI" panose="020B0503020204020204" pitchFamily="34" charset="-122"/>
            </a:endParaRPr>
          </a:p>
        </p:txBody>
      </p:sp>
      <p:graphicFrame>
        <p:nvGraphicFramePr>
          <p:cNvPr id="12" name="表格 11"/>
          <p:cNvGraphicFramePr>
            <a:graphicFrameLocks noGrp="1"/>
          </p:cNvGraphicFramePr>
          <p:nvPr>
            <p:extLst>
              <p:ext uri="{D42A27DB-BD31-4B8C-83A1-F6EECF244321}">
                <p14:modId xmlns:p14="http://schemas.microsoft.com/office/powerpoint/2010/main" val="3438547288"/>
              </p:ext>
            </p:extLst>
          </p:nvPr>
        </p:nvGraphicFramePr>
        <p:xfrm>
          <a:off x="378023" y="3314390"/>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cxnSp>
        <p:nvCxnSpPr>
          <p:cNvPr id="16" name="直接连接符 15"/>
          <p:cNvCxnSpPr/>
          <p:nvPr/>
        </p:nvCxnSpPr>
        <p:spPr>
          <a:xfrm>
            <a:off x="4440571" y="3339980"/>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415827" y="3339980"/>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465322" y="3339980"/>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1" name="表格 10"/>
          <p:cNvGraphicFramePr>
            <a:graphicFrameLocks noGrp="1"/>
          </p:cNvGraphicFramePr>
          <p:nvPr>
            <p:extLst>
              <p:ext uri="{D42A27DB-BD31-4B8C-83A1-F6EECF244321}">
                <p14:modId xmlns:p14="http://schemas.microsoft.com/office/powerpoint/2010/main" val="152275261"/>
              </p:ext>
            </p:extLst>
          </p:nvPr>
        </p:nvGraphicFramePr>
        <p:xfrm>
          <a:off x="378023" y="5741189"/>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13" name="TextBox 2"/>
          <p:cNvSpPr txBox="1">
            <a:spLocks noChangeArrowheads="1"/>
          </p:cNvSpPr>
          <p:nvPr/>
        </p:nvSpPr>
        <p:spPr bwMode="auto">
          <a:xfrm>
            <a:off x="378023" y="5212966"/>
            <a:ext cx="84378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第三步</a:t>
            </a:r>
            <a:r>
              <a:rPr lang="en-US" altLang="zh-CN" sz="2800" b="0" dirty="0" smtClean="0">
                <a:latin typeface="Microsoft YaHei UI" panose="020B0503020204020204" pitchFamily="34" charset="-122"/>
                <a:ea typeface="Microsoft YaHei UI" panose="020B0503020204020204" pitchFamily="34" charset="-122"/>
              </a:rPr>
              <a:t>:</a:t>
            </a:r>
            <a:r>
              <a:rPr lang="zh-CN" altLang="en-US" sz="2800" b="0" dirty="0" smtClean="0">
                <a:solidFill>
                  <a:srgbClr val="FF0000"/>
                </a:solidFill>
                <a:latin typeface="Microsoft YaHei UI" panose="020B0503020204020204" pitchFamily="34" charset="-122"/>
                <a:ea typeface="Microsoft YaHei UI" panose="020B0503020204020204" pitchFamily="34" charset="-122"/>
              </a:rPr>
              <a:t>加</a:t>
            </a:r>
            <a:r>
              <a:rPr lang="en-US" altLang="zh-CN" sz="2800" b="0" dirty="0" smtClean="0">
                <a:solidFill>
                  <a:srgbClr val="FF0000"/>
                </a:solidFill>
                <a:latin typeface="Microsoft YaHei UI" panose="020B0503020204020204" pitchFamily="34" charset="-122"/>
                <a:ea typeface="Microsoft YaHei UI" panose="020B0503020204020204" pitchFamily="34" charset="-122"/>
              </a:rPr>
              <a:t>1</a:t>
            </a:r>
            <a:endParaRPr lang="zh-CN" altLang="en-US" sz="2800" b="0" dirty="0">
              <a:solidFill>
                <a:srgbClr val="FF0000"/>
              </a:solidFill>
              <a:latin typeface="Microsoft YaHei UI" panose="020B0503020204020204" pitchFamily="34" charset="-122"/>
              <a:ea typeface="Microsoft YaHei UI" panose="020B0503020204020204" pitchFamily="34" charset="-122"/>
            </a:endParaRPr>
          </a:p>
        </p:txBody>
      </p:sp>
      <p:cxnSp>
        <p:nvCxnSpPr>
          <p:cNvPr id="15" name="直接连接符 14"/>
          <p:cNvCxnSpPr/>
          <p:nvPr/>
        </p:nvCxnSpPr>
        <p:spPr>
          <a:xfrm>
            <a:off x="6490649" y="578376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440572" y="576845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415828" y="5768459"/>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
          <p:cNvSpPr txBox="1">
            <a:spLocks noChangeArrowheads="1"/>
          </p:cNvSpPr>
          <p:nvPr/>
        </p:nvSpPr>
        <p:spPr bwMode="auto">
          <a:xfrm>
            <a:off x="378023" y="2754662"/>
            <a:ext cx="84378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第一步</a:t>
            </a:r>
            <a:r>
              <a:rPr lang="en-US"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确定符号位</a:t>
            </a:r>
            <a:r>
              <a:rPr lang="en-US" altLang="zh-CN" sz="2800" b="0" dirty="0" smtClean="0">
                <a:latin typeface="Microsoft YaHei UI" panose="020B0503020204020204" pitchFamily="34" charset="-122"/>
                <a:ea typeface="Microsoft YaHei UI" panose="020B0503020204020204" pitchFamily="34" charset="-122"/>
              </a:rPr>
              <a:t>1</a:t>
            </a:r>
            <a:r>
              <a:rPr lang="zh-CN" altLang="en-US" sz="2800" b="0" dirty="0" smtClean="0">
                <a:latin typeface="Microsoft YaHei UI" panose="020B0503020204020204" pitchFamily="34" charset="-122"/>
                <a:ea typeface="Microsoft YaHei UI" panose="020B0503020204020204" pitchFamily="34" charset="-122"/>
              </a:rPr>
              <a:t>，数据位是</a:t>
            </a:r>
            <a:r>
              <a:rPr lang="en-US" altLang="zh-CN" sz="2800" b="0" dirty="0" smtClean="0">
                <a:latin typeface="Microsoft YaHei UI" panose="020B0503020204020204" pitchFamily="34" charset="-122"/>
                <a:ea typeface="Microsoft YaHei UI" panose="020B0503020204020204" pitchFamily="34" charset="-122"/>
              </a:rPr>
              <a:t>127</a:t>
            </a:r>
            <a:r>
              <a:rPr lang="zh-CN" altLang="en-US" sz="2800" b="0" dirty="0" smtClean="0">
                <a:latin typeface="Microsoft YaHei UI" panose="020B0503020204020204" pitchFamily="34" charset="-122"/>
                <a:ea typeface="Microsoft YaHei UI" panose="020B0503020204020204" pitchFamily="34" charset="-122"/>
              </a:rPr>
              <a:t>的</a:t>
            </a:r>
            <a:r>
              <a:rPr lang="zh-CN" altLang="en-US" sz="2800" b="0" dirty="0" smtClean="0">
                <a:solidFill>
                  <a:srgbClr val="FF0000"/>
                </a:solidFill>
                <a:latin typeface="Microsoft YaHei UI" panose="020B0503020204020204" pitchFamily="34" charset="-122"/>
                <a:ea typeface="Microsoft YaHei UI" panose="020B0503020204020204" pitchFamily="34" charset="-122"/>
              </a:rPr>
              <a:t>原码</a:t>
            </a:r>
            <a:endParaRPr lang="zh-CN" altLang="en-US" sz="2800" b="0" dirty="0">
              <a:solidFill>
                <a:srgbClr val="FF0000"/>
              </a:solidFill>
              <a:latin typeface="Microsoft YaHei UI" panose="020B0503020204020204" pitchFamily="34" charset="-122"/>
              <a:ea typeface="Microsoft YaHei UI" panose="020B0503020204020204" pitchFamily="34" charset="-122"/>
            </a:endParaRPr>
          </a:p>
        </p:txBody>
      </p:sp>
      <p:graphicFrame>
        <p:nvGraphicFramePr>
          <p:cNvPr id="28" name="表格 27"/>
          <p:cNvGraphicFramePr>
            <a:graphicFrameLocks noGrp="1"/>
          </p:cNvGraphicFramePr>
          <p:nvPr>
            <p:extLst>
              <p:ext uri="{D42A27DB-BD31-4B8C-83A1-F6EECF244321}">
                <p14:modId xmlns:p14="http://schemas.microsoft.com/office/powerpoint/2010/main" val="1804524897"/>
              </p:ext>
            </p:extLst>
          </p:nvPr>
        </p:nvGraphicFramePr>
        <p:xfrm>
          <a:off x="378023" y="4542299"/>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extLst>
                  <a:ext uri="{0D108BD9-81ED-4DB2-BD59-A6C34878D82A}">
                    <a16:rowId xmlns:a16="http://schemas.microsoft.com/office/drawing/2014/main" val="10000"/>
                  </a:ext>
                </a:extLst>
              </a:tr>
            </a:tbl>
          </a:graphicData>
        </a:graphic>
      </p:graphicFrame>
      <p:cxnSp>
        <p:nvCxnSpPr>
          <p:cNvPr id="29" name="直接连接符 28"/>
          <p:cNvCxnSpPr/>
          <p:nvPr/>
        </p:nvCxnSpPr>
        <p:spPr>
          <a:xfrm>
            <a:off x="6490650" y="4564174"/>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2415828" y="4577033"/>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440571" y="4558831"/>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2"/>
          <p:cNvSpPr txBox="1">
            <a:spLocks noChangeArrowheads="1"/>
          </p:cNvSpPr>
          <p:nvPr/>
        </p:nvSpPr>
        <p:spPr bwMode="auto">
          <a:xfrm>
            <a:off x="378023" y="3982571"/>
            <a:ext cx="84378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第二步</a:t>
            </a:r>
            <a:r>
              <a:rPr lang="en-US"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除符号位外</a:t>
            </a:r>
            <a:r>
              <a:rPr lang="en-US"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各位</a:t>
            </a:r>
            <a:r>
              <a:rPr lang="zh-CN" altLang="en-US" sz="2800" b="0" dirty="0" smtClean="0">
                <a:solidFill>
                  <a:srgbClr val="FF0000"/>
                </a:solidFill>
                <a:latin typeface="Microsoft YaHei UI" panose="020B0503020204020204" pitchFamily="34" charset="-122"/>
                <a:ea typeface="Microsoft YaHei UI" panose="020B0503020204020204" pitchFamily="34" charset="-122"/>
              </a:rPr>
              <a:t>取反</a:t>
            </a:r>
            <a:endParaRPr lang="zh-CN" altLang="en-US" sz="2800" b="0" dirty="0">
              <a:solidFill>
                <a:srgbClr val="FF0000"/>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4271526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fade">
                                      <p:cBhvr>
                                        <p:cTn id="7" dur="500"/>
                                        <p:tgtEl>
                                          <p:spTgt spid="184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par>
                                <p:cTn id="36" presetID="10" presetClass="entr" presetSubtype="0"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147"/>
                                        </p:tgtEl>
                                        <p:attrNameLst>
                                          <p:attrName>style.visibility</p:attrName>
                                        </p:attrNameLst>
                                      </p:cBhvr>
                                      <p:to>
                                        <p:strVal val="visible"/>
                                      </p:to>
                                    </p:set>
                                    <p:animEffect transition="in" filter="fade">
                                      <p:cBhvr>
                                        <p:cTn id="46" dur="500"/>
                                        <p:tgtEl>
                                          <p:spTgt spid="6147"/>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par>
                                <p:cTn id="56" presetID="10" presetClass="entr" presetSubtype="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18437" grpId="0"/>
      <p:bldP spid="13" grpId="0"/>
      <p:bldP spid="22" grpId="0"/>
      <p:bldP spid="3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1308469" y="6041363"/>
            <a:ext cx="683517" cy="365125"/>
          </a:xfrm>
        </p:spPr>
        <p:txBody>
          <a:bodyPr/>
          <a:lstStyle/>
          <a:p>
            <a:pPr>
              <a:defRPr/>
            </a:pPr>
            <a:fld id="{3189F513-96EA-475E-A201-7DEB38EC22E9}" type="slidenum">
              <a:rPr lang="zh-CN" altLang="en-US"/>
              <a:pPr>
                <a:defRPr/>
              </a:pPr>
              <a:t>38</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zh-CN" altLang="en-US" dirty="0" smtClean="0"/>
              <a:t>例如：</a:t>
            </a:r>
          </a:p>
        </p:txBody>
      </p:sp>
      <p:graphicFrame>
        <p:nvGraphicFramePr>
          <p:cNvPr id="33" name="表格 32"/>
          <p:cNvGraphicFramePr>
            <a:graphicFrameLocks noGrp="1"/>
          </p:cNvGraphicFramePr>
          <p:nvPr>
            <p:extLst>
              <p:ext uri="{D42A27DB-BD31-4B8C-83A1-F6EECF244321}">
                <p14:modId xmlns:p14="http://schemas.microsoft.com/office/powerpoint/2010/main" val="445902967"/>
              </p:ext>
            </p:extLst>
          </p:nvPr>
        </p:nvGraphicFramePr>
        <p:xfrm>
          <a:off x="740957" y="3275201"/>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38" name="TextBox 2"/>
          <p:cNvSpPr txBox="1">
            <a:spLocks noChangeArrowheads="1"/>
          </p:cNvSpPr>
          <p:nvPr/>
        </p:nvSpPr>
        <p:spPr bwMode="auto">
          <a:xfrm>
            <a:off x="681812" y="2051034"/>
            <a:ext cx="60535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问题：该二进制数是什么数的补码</a:t>
            </a:r>
            <a:r>
              <a:rPr lang="en-US" altLang="zh-CN" sz="2800" b="0" dirty="0" smtClean="0">
                <a:latin typeface="Microsoft YaHei UI" panose="020B0503020204020204" pitchFamily="34" charset="-122"/>
                <a:ea typeface="Microsoft YaHei UI" panose="020B0503020204020204" pitchFamily="34" charset="-122"/>
              </a:rPr>
              <a:t>?</a:t>
            </a:r>
            <a:endParaRPr lang="zh-CN" altLang="en-US" sz="2800" b="0" dirty="0">
              <a:latin typeface="Microsoft YaHei UI" panose="020B0503020204020204" pitchFamily="34" charset="-122"/>
              <a:ea typeface="Microsoft YaHei UI" panose="020B0503020204020204" pitchFamily="34" charset="-122"/>
            </a:endParaRPr>
          </a:p>
        </p:txBody>
      </p:sp>
      <p:cxnSp>
        <p:nvCxnSpPr>
          <p:cNvPr id="34" name="直接连接符 33"/>
          <p:cNvCxnSpPr/>
          <p:nvPr/>
        </p:nvCxnSpPr>
        <p:spPr>
          <a:xfrm>
            <a:off x="6841313" y="330950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4812938" y="3281027"/>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775133" y="3288949"/>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2"/>
          <p:cNvSpPr txBox="1">
            <a:spLocks noChangeArrowheads="1"/>
          </p:cNvSpPr>
          <p:nvPr/>
        </p:nvSpPr>
        <p:spPr bwMode="auto">
          <a:xfrm>
            <a:off x="740958" y="2651907"/>
            <a:ext cx="9421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方法：除符号位外各位</a:t>
            </a:r>
            <a:r>
              <a:rPr lang="zh-CN" altLang="en-US" sz="2800" b="0" dirty="0" smtClean="0">
                <a:solidFill>
                  <a:srgbClr val="FF0000"/>
                </a:solidFill>
                <a:latin typeface="Microsoft YaHei UI" panose="020B0503020204020204" pitchFamily="34" charset="-122"/>
                <a:ea typeface="Microsoft YaHei UI" panose="020B0503020204020204" pitchFamily="34" charset="-122"/>
              </a:rPr>
              <a:t>取反、加</a:t>
            </a:r>
            <a:r>
              <a:rPr lang="en-US" altLang="zh-CN" sz="2800" b="0" dirty="0" smtClean="0">
                <a:solidFill>
                  <a:srgbClr val="FF0000"/>
                </a:solidFill>
                <a:latin typeface="Microsoft YaHei UI" panose="020B0503020204020204" pitchFamily="34" charset="-122"/>
                <a:ea typeface="Microsoft YaHei UI" panose="020B0503020204020204" pitchFamily="34" charset="-122"/>
              </a:rPr>
              <a:t>1</a:t>
            </a:r>
            <a:r>
              <a:rPr lang="zh-CN" altLang="en-US" sz="2800" b="0" dirty="0" smtClean="0">
                <a:solidFill>
                  <a:srgbClr val="FF0000"/>
                </a:solidFill>
                <a:latin typeface="Microsoft YaHei UI" panose="020B0503020204020204" pitchFamily="34" charset="-122"/>
                <a:ea typeface="Microsoft YaHei UI" panose="020B0503020204020204" pitchFamily="34" charset="-122"/>
              </a:rPr>
              <a:t>、加上负号</a:t>
            </a:r>
            <a:endParaRPr lang="zh-CN" altLang="en-US" sz="2800" b="0" dirty="0">
              <a:latin typeface="Microsoft YaHei UI" panose="020B0503020204020204" pitchFamily="34" charset="-122"/>
              <a:ea typeface="Microsoft YaHei UI" panose="020B0503020204020204" pitchFamily="34" charset="-122"/>
            </a:endParaRPr>
          </a:p>
        </p:txBody>
      </p:sp>
      <p:graphicFrame>
        <p:nvGraphicFramePr>
          <p:cNvPr id="20" name="表格 19"/>
          <p:cNvGraphicFramePr>
            <a:graphicFrameLocks noGrp="1"/>
          </p:cNvGraphicFramePr>
          <p:nvPr>
            <p:extLst>
              <p:ext uri="{D42A27DB-BD31-4B8C-83A1-F6EECF244321}">
                <p14:modId xmlns:p14="http://schemas.microsoft.com/office/powerpoint/2010/main" val="2532539583"/>
              </p:ext>
            </p:extLst>
          </p:nvPr>
        </p:nvGraphicFramePr>
        <p:xfrm>
          <a:off x="740957" y="4285482"/>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extLst>
                  <a:ext uri="{0D108BD9-81ED-4DB2-BD59-A6C34878D82A}">
                    <a16:rowId xmlns:a16="http://schemas.microsoft.com/office/drawing/2014/main" val="10000"/>
                  </a:ext>
                </a:extLst>
              </a:tr>
            </a:tbl>
          </a:graphicData>
        </a:graphic>
      </p:graphicFrame>
      <p:cxnSp>
        <p:nvCxnSpPr>
          <p:cNvPr id="21" name="直接连接符 20"/>
          <p:cNvCxnSpPr/>
          <p:nvPr/>
        </p:nvCxnSpPr>
        <p:spPr>
          <a:xfrm>
            <a:off x="2765700" y="4296035"/>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790442" y="4296035"/>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6841312" y="4288071"/>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下箭头 1"/>
          <p:cNvSpPr/>
          <p:nvPr/>
        </p:nvSpPr>
        <p:spPr>
          <a:xfrm>
            <a:off x="6064073" y="3763906"/>
            <a:ext cx="169818" cy="481283"/>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5" name="TextBox 2"/>
          <p:cNvSpPr txBox="1">
            <a:spLocks noChangeArrowheads="1"/>
          </p:cNvSpPr>
          <p:nvPr/>
        </p:nvSpPr>
        <p:spPr bwMode="auto">
          <a:xfrm>
            <a:off x="737305" y="3748720"/>
            <a:ext cx="35436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latin typeface="Microsoft YaHei UI" panose="020B0503020204020204" pitchFamily="34" charset="-122"/>
                <a:ea typeface="Microsoft YaHei UI" panose="020B0503020204020204" pitchFamily="34" charset="-122"/>
              </a:rPr>
              <a:t>除符号位外各位</a:t>
            </a:r>
            <a:r>
              <a:rPr lang="zh-CN" altLang="en-US" sz="2800" b="0" dirty="0" smtClean="0">
                <a:solidFill>
                  <a:srgbClr val="FF0000"/>
                </a:solidFill>
                <a:latin typeface="Microsoft YaHei UI" panose="020B0503020204020204" pitchFamily="34" charset="-122"/>
                <a:ea typeface="Microsoft YaHei UI" panose="020B0503020204020204" pitchFamily="34" charset="-122"/>
              </a:rPr>
              <a:t>取反</a:t>
            </a:r>
            <a:endParaRPr lang="zh-CN" altLang="en-US" sz="2800" b="0" dirty="0">
              <a:latin typeface="Microsoft YaHei UI" panose="020B0503020204020204" pitchFamily="34" charset="-122"/>
              <a:ea typeface="Microsoft YaHei UI" panose="020B0503020204020204" pitchFamily="34" charset="-122"/>
            </a:endParaRPr>
          </a:p>
        </p:txBody>
      </p:sp>
      <p:graphicFrame>
        <p:nvGraphicFramePr>
          <p:cNvPr id="26" name="表格 25"/>
          <p:cNvGraphicFramePr>
            <a:graphicFrameLocks noGrp="1"/>
          </p:cNvGraphicFramePr>
          <p:nvPr>
            <p:extLst>
              <p:ext uri="{D42A27DB-BD31-4B8C-83A1-F6EECF244321}">
                <p14:modId xmlns:p14="http://schemas.microsoft.com/office/powerpoint/2010/main" val="2710115219"/>
              </p:ext>
            </p:extLst>
          </p:nvPr>
        </p:nvGraphicFramePr>
        <p:xfrm>
          <a:off x="739505" y="5273821"/>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smtClean="0">
                          <a:solidFill>
                            <a:srgbClr val="FF0000"/>
                          </a:solidFill>
                        </a:rPr>
                        <a:t>1</a:t>
                      </a:r>
                      <a:endParaRPr lang="zh-CN" altLang="en-US" dirty="0">
                        <a:solidFill>
                          <a:srgbClr val="FF0000"/>
                        </a:solidFill>
                      </a:endParaRPr>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cxnSp>
        <p:nvCxnSpPr>
          <p:cNvPr id="27" name="直接连接符 26"/>
          <p:cNvCxnSpPr/>
          <p:nvPr/>
        </p:nvCxnSpPr>
        <p:spPr>
          <a:xfrm>
            <a:off x="6839861" y="530812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811486" y="5279647"/>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773681" y="5287569"/>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2"/>
          <p:cNvSpPr txBox="1">
            <a:spLocks noChangeArrowheads="1"/>
          </p:cNvSpPr>
          <p:nvPr/>
        </p:nvSpPr>
        <p:spPr bwMode="auto">
          <a:xfrm>
            <a:off x="681813" y="4769490"/>
            <a:ext cx="35436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solidFill>
                  <a:srgbClr val="FF0000"/>
                </a:solidFill>
                <a:latin typeface="Microsoft YaHei UI" panose="020B0503020204020204" pitchFamily="34" charset="-122"/>
                <a:ea typeface="Microsoft YaHei UI" panose="020B0503020204020204" pitchFamily="34" charset="-122"/>
              </a:rPr>
              <a:t>加</a:t>
            </a:r>
            <a:r>
              <a:rPr lang="en-US" altLang="zh-CN" sz="2800" b="0" dirty="0" smtClean="0">
                <a:solidFill>
                  <a:srgbClr val="FF0000"/>
                </a:solidFill>
                <a:latin typeface="Microsoft YaHei UI" panose="020B0503020204020204" pitchFamily="34" charset="-122"/>
                <a:ea typeface="Microsoft YaHei UI" panose="020B0503020204020204" pitchFamily="34" charset="-122"/>
              </a:rPr>
              <a:t>1</a:t>
            </a:r>
            <a:endParaRPr lang="zh-CN" altLang="en-US" sz="2800" b="0" dirty="0">
              <a:solidFill>
                <a:srgbClr val="FF0000"/>
              </a:solidFill>
              <a:latin typeface="Microsoft YaHei UI" panose="020B0503020204020204" pitchFamily="34" charset="-122"/>
              <a:ea typeface="Microsoft YaHei UI" panose="020B0503020204020204" pitchFamily="34" charset="-122"/>
            </a:endParaRPr>
          </a:p>
        </p:txBody>
      </p:sp>
      <p:sp>
        <p:nvSpPr>
          <p:cNvPr id="39" name="下箭头 38"/>
          <p:cNvSpPr/>
          <p:nvPr/>
        </p:nvSpPr>
        <p:spPr>
          <a:xfrm>
            <a:off x="6064073" y="4719986"/>
            <a:ext cx="169818" cy="481283"/>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graphicFrame>
        <p:nvGraphicFramePr>
          <p:cNvPr id="40" name="表格 39"/>
          <p:cNvGraphicFramePr>
            <a:graphicFrameLocks noGrp="1"/>
          </p:cNvGraphicFramePr>
          <p:nvPr>
            <p:extLst>
              <p:ext uri="{D42A27DB-BD31-4B8C-83A1-F6EECF244321}">
                <p14:modId xmlns:p14="http://schemas.microsoft.com/office/powerpoint/2010/main" val="3089739753"/>
              </p:ext>
            </p:extLst>
          </p:nvPr>
        </p:nvGraphicFramePr>
        <p:xfrm>
          <a:off x="780144" y="1603163"/>
          <a:ext cx="8128000" cy="370840"/>
        </p:xfrm>
        <a:graphic>
          <a:graphicData uri="http://schemas.openxmlformats.org/drawingml/2006/table">
            <a:tbl>
              <a:tblPr firstRow="1" bandRow="1">
                <a:tableStyleId>{BC89EF96-8CEA-46FF-86C4-4CE0E7609802}</a:tableStyleId>
              </a:tblPr>
              <a:tblGrid>
                <a:gridCol w="254000">
                  <a:extLst>
                    <a:ext uri="{9D8B030D-6E8A-4147-A177-3AD203B41FA5}">
                      <a16:colId xmlns:a16="http://schemas.microsoft.com/office/drawing/2014/main" val="20000"/>
                    </a:ext>
                  </a:extLst>
                </a:gridCol>
                <a:gridCol w="2540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254000">
                  <a:extLst>
                    <a:ext uri="{9D8B030D-6E8A-4147-A177-3AD203B41FA5}">
                      <a16:colId xmlns:a16="http://schemas.microsoft.com/office/drawing/2014/main" val="20007"/>
                    </a:ext>
                  </a:extLst>
                </a:gridCol>
                <a:gridCol w="254000">
                  <a:extLst>
                    <a:ext uri="{9D8B030D-6E8A-4147-A177-3AD203B41FA5}">
                      <a16:colId xmlns:a16="http://schemas.microsoft.com/office/drawing/2014/main" val="20008"/>
                    </a:ext>
                  </a:extLst>
                </a:gridCol>
                <a:gridCol w="254000">
                  <a:extLst>
                    <a:ext uri="{9D8B030D-6E8A-4147-A177-3AD203B41FA5}">
                      <a16:colId xmlns:a16="http://schemas.microsoft.com/office/drawing/2014/main" val="20009"/>
                    </a:ext>
                  </a:extLst>
                </a:gridCol>
                <a:gridCol w="254000">
                  <a:extLst>
                    <a:ext uri="{9D8B030D-6E8A-4147-A177-3AD203B41FA5}">
                      <a16:colId xmlns:a16="http://schemas.microsoft.com/office/drawing/2014/main" val="20010"/>
                    </a:ext>
                  </a:extLst>
                </a:gridCol>
                <a:gridCol w="254000">
                  <a:extLst>
                    <a:ext uri="{9D8B030D-6E8A-4147-A177-3AD203B41FA5}">
                      <a16:colId xmlns:a16="http://schemas.microsoft.com/office/drawing/2014/main" val="20011"/>
                    </a:ext>
                  </a:extLst>
                </a:gridCol>
                <a:gridCol w="254000">
                  <a:extLst>
                    <a:ext uri="{9D8B030D-6E8A-4147-A177-3AD203B41FA5}">
                      <a16:colId xmlns:a16="http://schemas.microsoft.com/office/drawing/2014/main" val="20012"/>
                    </a:ext>
                  </a:extLst>
                </a:gridCol>
                <a:gridCol w="254000">
                  <a:extLst>
                    <a:ext uri="{9D8B030D-6E8A-4147-A177-3AD203B41FA5}">
                      <a16:colId xmlns:a16="http://schemas.microsoft.com/office/drawing/2014/main" val="20013"/>
                    </a:ext>
                  </a:extLst>
                </a:gridCol>
                <a:gridCol w="254000">
                  <a:extLst>
                    <a:ext uri="{9D8B030D-6E8A-4147-A177-3AD203B41FA5}">
                      <a16:colId xmlns:a16="http://schemas.microsoft.com/office/drawing/2014/main" val="20014"/>
                    </a:ext>
                  </a:extLst>
                </a:gridCol>
                <a:gridCol w="254000">
                  <a:extLst>
                    <a:ext uri="{9D8B030D-6E8A-4147-A177-3AD203B41FA5}">
                      <a16:colId xmlns:a16="http://schemas.microsoft.com/office/drawing/2014/main" val="20015"/>
                    </a:ext>
                  </a:extLst>
                </a:gridCol>
                <a:gridCol w="254000">
                  <a:extLst>
                    <a:ext uri="{9D8B030D-6E8A-4147-A177-3AD203B41FA5}">
                      <a16:colId xmlns:a16="http://schemas.microsoft.com/office/drawing/2014/main" val="20016"/>
                    </a:ext>
                  </a:extLst>
                </a:gridCol>
                <a:gridCol w="254000">
                  <a:extLst>
                    <a:ext uri="{9D8B030D-6E8A-4147-A177-3AD203B41FA5}">
                      <a16:colId xmlns:a16="http://schemas.microsoft.com/office/drawing/2014/main" val="20017"/>
                    </a:ext>
                  </a:extLst>
                </a:gridCol>
                <a:gridCol w="254000">
                  <a:extLst>
                    <a:ext uri="{9D8B030D-6E8A-4147-A177-3AD203B41FA5}">
                      <a16:colId xmlns:a16="http://schemas.microsoft.com/office/drawing/2014/main" val="20018"/>
                    </a:ext>
                  </a:extLst>
                </a:gridCol>
                <a:gridCol w="254000">
                  <a:extLst>
                    <a:ext uri="{9D8B030D-6E8A-4147-A177-3AD203B41FA5}">
                      <a16:colId xmlns:a16="http://schemas.microsoft.com/office/drawing/2014/main" val="20019"/>
                    </a:ext>
                  </a:extLst>
                </a:gridCol>
                <a:gridCol w="254000">
                  <a:extLst>
                    <a:ext uri="{9D8B030D-6E8A-4147-A177-3AD203B41FA5}">
                      <a16:colId xmlns:a16="http://schemas.microsoft.com/office/drawing/2014/main" val="20020"/>
                    </a:ext>
                  </a:extLst>
                </a:gridCol>
                <a:gridCol w="254000">
                  <a:extLst>
                    <a:ext uri="{9D8B030D-6E8A-4147-A177-3AD203B41FA5}">
                      <a16:colId xmlns:a16="http://schemas.microsoft.com/office/drawing/2014/main" val="20021"/>
                    </a:ext>
                  </a:extLst>
                </a:gridCol>
                <a:gridCol w="254000">
                  <a:extLst>
                    <a:ext uri="{9D8B030D-6E8A-4147-A177-3AD203B41FA5}">
                      <a16:colId xmlns:a16="http://schemas.microsoft.com/office/drawing/2014/main" val="20022"/>
                    </a:ext>
                  </a:extLst>
                </a:gridCol>
                <a:gridCol w="254000">
                  <a:extLst>
                    <a:ext uri="{9D8B030D-6E8A-4147-A177-3AD203B41FA5}">
                      <a16:colId xmlns:a16="http://schemas.microsoft.com/office/drawing/2014/main" val="20023"/>
                    </a:ext>
                  </a:extLst>
                </a:gridCol>
                <a:gridCol w="254000">
                  <a:extLst>
                    <a:ext uri="{9D8B030D-6E8A-4147-A177-3AD203B41FA5}">
                      <a16:colId xmlns:a16="http://schemas.microsoft.com/office/drawing/2014/main" val="20024"/>
                    </a:ext>
                  </a:extLst>
                </a:gridCol>
                <a:gridCol w="254000">
                  <a:extLst>
                    <a:ext uri="{9D8B030D-6E8A-4147-A177-3AD203B41FA5}">
                      <a16:colId xmlns:a16="http://schemas.microsoft.com/office/drawing/2014/main" val="20025"/>
                    </a:ext>
                  </a:extLst>
                </a:gridCol>
                <a:gridCol w="254000">
                  <a:extLst>
                    <a:ext uri="{9D8B030D-6E8A-4147-A177-3AD203B41FA5}">
                      <a16:colId xmlns:a16="http://schemas.microsoft.com/office/drawing/2014/main" val="20026"/>
                    </a:ext>
                  </a:extLst>
                </a:gridCol>
                <a:gridCol w="254000">
                  <a:extLst>
                    <a:ext uri="{9D8B030D-6E8A-4147-A177-3AD203B41FA5}">
                      <a16:colId xmlns:a16="http://schemas.microsoft.com/office/drawing/2014/main" val="20027"/>
                    </a:ext>
                  </a:extLst>
                </a:gridCol>
                <a:gridCol w="254000">
                  <a:extLst>
                    <a:ext uri="{9D8B030D-6E8A-4147-A177-3AD203B41FA5}">
                      <a16:colId xmlns:a16="http://schemas.microsoft.com/office/drawing/2014/main" val="20028"/>
                    </a:ext>
                  </a:extLst>
                </a:gridCol>
                <a:gridCol w="254000">
                  <a:extLst>
                    <a:ext uri="{9D8B030D-6E8A-4147-A177-3AD203B41FA5}">
                      <a16:colId xmlns:a16="http://schemas.microsoft.com/office/drawing/2014/main" val="20029"/>
                    </a:ext>
                  </a:extLst>
                </a:gridCol>
                <a:gridCol w="254000">
                  <a:extLst>
                    <a:ext uri="{9D8B030D-6E8A-4147-A177-3AD203B41FA5}">
                      <a16:colId xmlns:a16="http://schemas.microsoft.com/office/drawing/2014/main" val="20030"/>
                    </a:ext>
                  </a:extLst>
                </a:gridCol>
                <a:gridCol w="254000">
                  <a:extLst>
                    <a:ext uri="{9D8B030D-6E8A-4147-A177-3AD203B41FA5}">
                      <a16:colId xmlns:a16="http://schemas.microsoft.com/office/drawing/2014/main" val="20031"/>
                    </a:ext>
                  </a:extLst>
                </a:gridCol>
              </a:tblGrid>
              <a:tr h="370840">
                <a:tc>
                  <a:txBody>
                    <a:bodyPr/>
                    <a:lstStyle/>
                    <a:p>
                      <a:r>
                        <a:rPr lang="en-US" altLang="zh-CN" dirty="0" smtClean="0">
                          <a:solidFill>
                            <a:srgbClr val="FF0000"/>
                          </a:solidFill>
                        </a:rPr>
                        <a:t>1</a:t>
                      </a:r>
                      <a:endParaRPr lang="zh-CN" altLang="en-US" dirty="0">
                        <a:solidFill>
                          <a:srgbClr val="FF0000"/>
                        </a:solidFill>
                      </a:endParaRPr>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cxnSp>
        <p:nvCxnSpPr>
          <p:cNvPr id="41" name="直接连接符 40"/>
          <p:cNvCxnSpPr/>
          <p:nvPr/>
        </p:nvCxnSpPr>
        <p:spPr>
          <a:xfrm>
            <a:off x="6880500" y="1637471"/>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4852125" y="1608989"/>
            <a:ext cx="1"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814320" y="1616911"/>
            <a:ext cx="0" cy="3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下箭头 44"/>
          <p:cNvSpPr/>
          <p:nvPr/>
        </p:nvSpPr>
        <p:spPr>
          <a:xfrm>
            <a:off x="6064073" y="5707248"/>
            <a:ext cx="169818" cy="481283"/>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46" name="TextBox 2"/>
          <p:cNvSpPr txBox="1">
            <a:spLocks noChangeArrowheads="1"/>
          </p:cNvSpPr>
          <p:nvPr/>
        </p:nvSpPr>
        <p:spPr bwMode="auto">
          <a:xfrm>
            <a:off x="5938147" y="6247182"/>
            <a:ext cx="6063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2000" b="0" dirty="0" smtClean="0">
                <a:solidFill>
                  <a:srgbClr val="FF0000"/>
                </a:solidFill>
                <a:latin typeface="Microsoft YaHei UI" panose="020B0503020204020204" pitchFamily="34" charset="-122"/>
                <a:ea typeface="Microsoft YaHei UI" panose="020B0503020204020204" pitchFamily="34" charset="-122"/>
              </a:rPr>
              <a:t>-1</a:t>
            </a:r>
            <a:endParaRPr lang="zh-CN" altLang="en-US" sz="2000" b="0" dirty="0">
              <a:solidFill>
                <a:srgbClr val="FF0000"/>
              </a:solidFill>
              <a:latin typeface="Microsoft YaHei UI" panose="020B0503020204020204" pitchFamily="34" charset="-122"/>
              <a:ea typeface="Microsoft YaHei UI" panose="020B0503020204020204" pitchFamily="34" charset="-122"/>
            </a:endParaRPr>
          </a:p>
        </p:txBody>
      </p:sp>
      <p:sp>
        <p:nvSpPr>
          <p:cNvPr id="47" name="TextBox 2"/>
          <p:cNvSpPr txBox="1">
            <a:spLocks noChangeArrowheads="1"/>
          </p:cNvSpPr>
          <p:nvPr/>
        </p:nvSpPr>
        <p:spPr bwMode="auto">
          <a:xfrm>
            <a:off x="737305" y="5763151"/>
            <a:ext cx="35436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2800" b="0" dirty="0" smtClean="0">
                <a:solidFill>
                  <a:srgbClr val="FF0000"/>
                </a:solidFill>
                <a:latin typeface="Microsoft YaHei UI" panose="020B0503020204020204" pitchFamily="34" charset="-122"/>
                <a:ea typeface="Microsoft YaHei UI" panose="020B0503020204020204" pitchFamily="34" charset="-122"/>
              </a:rPr>
              <a:t>加上负号</a:t>
            </a:r>
            <a:endParaRPr lang="zh-CN" altLang="en-US" sz="2800" b="0" dirty="0">
              <a:solidFill>
                <a:srgbClr val="FF0000"/>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830376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up)">
                                      <p:cBhvr>
                                        <p:cTn id="48" dur="500"/>
                                        <p:tgtEl>
                                          <p:spTgt spid="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up)">
                                      <p:cBhvr>
                                        <p:cTn id="70" dur="500"/>
                                        <p:tgtEl>
                                          <p:spTgt spid="3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childTnLst>
                                </p:cTn>
                              </p:par>
                              <p:par>
                                <p:cTn id="82" presetID="10" presetClass="entr" presetSubtype="0" fill="hold"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47"/>
                                        </p:tgtEl>
                                        <p:attrNameLst>
                                          <p:attrName>style.visibility</p:attrName>
                                        </p:attrNameLst>
                                      </p:cBhvr>
                                      <p:to>
                                        <p:strVal val="visible"/>
                                      </p:to>
                                    </p:set>
                                    <p:animEffect transition="in" filter="fade">
                                      <p:cBhvr>
                                        <p:cTn id="89" dur="500"/>
                                        <p:tgtEl>
                                          <p:spTgt spid="47"/>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up)">
                                      <p:cBhvr>
                                        <p:cTn id="92" dur="500"/>
                                        <p:tgtEl>
                                          <p:spTgt spid="4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4" grpId="0"/>
      <p:bldP spid="2" grpId="0" animBg="1"/>
      <p:bldP spid="25" grpId="0"/>
      <p:bldP spid="37" grpId="0"/>
      <p:bldP spid="39" grpId="0" animBg="1"/>
      <p:bldP spid="45" grpId="0" animBg="1"/>
      <p:bldP spid="46" grpId="0"/>
      <p:bldP spid="4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4031615"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2.1  </a:t>
            </a:r>
            <a:r>
              <a:rPr lang="zh-CN" altLang="en-US" sz="4000" b="1" dirty="0" smtClean="0">
                <a:solidFill>
                  <a:schemeClr val="accent2">
                    <a:lumMod val="75000"/>
                  </a:schemeClr>
                </a:solidFill>
                <a:latin typeface="微软雅黑" panose="020B0503020204020204" charset="-122"/>
                <a:ea typeface="微软雅黑" panose="020B0503020204020204" charset="-122"/>
              </a:rPr>
              <a:t>数据类型</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2704587" cy="523220"/>
          </a:xfrm>
          <a:prstGeom prst="rect">
            <a:avLst/>
          </a:prstGeom>
        </p:spPr>
        <p:txBody>
          <a:bodyPr wrap="none">
            <a:spAutoFit/>
          </a:bodyPr>
          <a:lstStyle/>
          <a:p>
            <a:pPr algn="ctr"/>
            <a:r>
              <a:rPr lang="en-US" altLang="zh-CN" sz="2800" b="1" dirty="0" smtClean="0">
                <a:solidFill>
                  <a:schemeClr val="accent2">
                    <a:lumMod val="75000"/>
                  </a:schemeClr>
                </a:solidFill>
                <a:latin typeface="微软雅黑" panose="020B0503020204020204" charset="-122"/>
                <a:ea typeface="微软雅黑" panose="020B0503020204020204" charset="-122"/>
              </a:rPr>
              <a:t>2.1.3  </a:t>
            </a:r>
            <a:r>
              <a:rPr lang="zh-CN" altLang="en-US" sz="2800" b="1" dirty="0" smtClean="0">
                <a:solidFill>
                  <a:schemeClr val="accent2">
                    <a:lumMod val="75000"/>
                  </a:schemeClr>
                </a:solidFill>
                <a:latin typeface="微软雅黑" panose="020B0503020204020204" charset="-122"/>
                <a:ea typeface="微软雅黑" panose="020B0503020204020204" charset="-122"/>
              </a:rPr>
              <a:t>实数类型</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63371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40</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2.1.3  </a:t>
            </a:r>
            <a:r>
              <a:rPr altLang="en-US" dirty="0" smtClean="0"/>
              <a:t>实数类型</a:t>
            </a:r>
            <a:endParaRPr lang="zh-CN" altLang="en-US" dirty="0" smtClean="0"/>
          </a:p>
        </p:txBody>
      </p:sp>
      <p:sp>
        <p:nvSpPr>
          <p:cNvPr id="3" name="TextBox 2"/>
          <p:cNvSpPr txBox="1"/>
          <p:nvPr/>
        </p:nvSpPr>
        <p:spPr>
          <a:xfrm>
            <a:off x="431801" y="1623724"/>
            <a:ext cx="9371766" cy="3908762"/>
          </a:xfrm>
          <a:prstGeom prst="rect">
            <a:avLst/>
          </a:prstGeom>
          <a:noFill/>
        </p:spPr>
        <p:txBody>
          <a:bodyPr wrap="square">
            <a:spAutoFit/>
          </a:bodyPr>
          <a:lstStyle/>
          <a:p>
            <a:r>
              <a:rPr lang="zh-CN" altLang="en-US" sz="2800" dirty="0" smtClean="0">
                <a:latin typeface="Microsoft YaHei UI Light" pitchFamily="34" charset="-122"/>
                <a:ea typeface="Microsoft YaHei UI Light" pitchFamily="34" charset="-122"/>
              </a:rPr>
              <a:t>       </a:t>
            </a:r>
            <a:r>
              <a:rPr kumimoji="1" lang="zh-CN" altLang="en-US" sz="3200" dirty="0" smtClean="0">
                <a:latin typeface="Microsoft YaHei UI" panose="020B0503020204020204" pitchFamily="34" charset="-122"/>
                <a:ea typeface="Microsoft YaHei UI" panose="020B0503020204020204" pitchFamily="34" charset="-122"/>
              </a:rPr>
              <a:t>实数类型数据又称实数、实型或浮点数，指的是带有小数部分的非整数数值。</a:t>
            </a:r>
            <a:endParaRPr kumimoji="1" lang="en-US" altLang="zh-CN" sz="3200" dirty="0" smtClean="0">
              <a:latin typeface="Microsoft YaHei UI" panose="020B0503020204020204" pitchFamily="34" charset="-122"/>
              <a:ea typeface="Microsoft YaHei UI" panose="020B0503020204020204" pitchFamily="34" charset="-122"/>
            </a:endParaRPr>
          </a:p>
          <a:p>
            <a:r>
              <a:rPr kumimoji="1" lang="en-US" altLang="zh-CN" sz="3200" dirty="0" smtClean="0">
                <a:latin typeface="Microsoft YaHei UI" panose="020B0503020204020204" pitchFamily="34" charset="-122"/>
                <a:ea typeface="Microsoft YaHei UI" panose="020B0503020204020204" pitchFamily="34" charset="-122"/>
              </a:rPr>
              <a:t>     </a:t>
            </a:r>
            <a:r>
              <a:rPr kumimoji="1" lang="zh-CN" altLang="en-US" sz="3200" dirty="0" smtClean="0">
                <a:latin typeface="Microsoft YaHei UI" panose="020B0503020204020204" pitchFamily="34" charset="-122"/>
                <a:ea typeface="Microsoft YaHei UI" panose="020B0503020204020204" pitchFamily="34" charset="-122"/>
              </a:rPr>
              <a:t>例如</a:t>
            </a:r>
            <a:r>
              <a:rPr kumimoji="1" lang="en-US" altLang="zh-CN" sz="3200" dirty="0" smtClean="0">
                <a:latin typeface="Microsoft YaHei UI" panose="020B0503020204020204" pitchFamily="34" charset="-122"/>
                <a:ea typeface="Microsoft YaHei UI" panose="020B0503020204020204" pitchFamily="34" charset="-122"/>
              </a:rPr>
              <a:t>: </a:t>
            </a:r>
            <a:r>
              <a:rPr kumimoji="1" lang="en-US" altLang="en-US" sz="3200" dirty="0" smtClean="0">
                <a:latin typeface="Microsoft YaHei UI" panose="020B0503020204020204" pitchFamily="34" charset="-122"/>
                <a:ea typeface="Microsoft YaHei UI" panose="020B0503020204020204" pitchFamily="34" charset="-122"/>
              </a:rPr>
              <a:t>342.15</a:t>
            </a:r>
            <a:r>
              <a:rPr kumimoji="1" lang="zh-CN" altLang="en-US" sz="3200" dirty="0" smtClean="0">
                <a:latin typeface="Microsoft YaHei UI" panose="020B0503020204020204" pitchFamily="34" charset="-122"/>
                <a:ea typeface="Microsoft YaHei UI" panose="020B0503020204020204" pitchFamily="34" charset="-122"/>
              </a:rPr>
              <a:t>，</a:t>
            </a:r>
            <a:r>
              <a:rPr kumimoji="1" lang="en-US" altLang="en-US" sz="3200" dirty="0" smtClean="0">
                <a:latin typeface="Microsoft YaHei UI" panose="020B0503020204020204" pitchFamily="34" charset="-122"/>
                <a:ea typeface="Microsoft YaHei UI" panose="020B0503020204020204" pitchFamily="34" charset="-122"/>
              </a:rPr>
              <a:t>3.6E-6</a:t>
            </a:r>
          </a:p>
          <a:p>
            <a:endParaRPr kumimoji="1" lang="en-US" altLang="zh-CN" sz="3200" dirty="0" smtClean="0">
              <a:latin typeface="Microsoft YaHei UI" panose="020B0503020204020204" pitchFamily="34" charset="-122"/>
              <a:ea typeface="Microsoft YaHei UI" panose="020B0503020204020204" pitchFamily="34" charset="-122"/>
            </a:endParaRPr>
          </a:p>
          <a:p>
            <a:r>
              <a:rPr kumimoji="1" lang="en-US" altLang="zh-CN" sz="3200" dirty="0" smtClean="0">
                <a:latin typeface="Microsoft YaHei UI" panose="020B0503020204020204" pitchFamily="34" charset="-122"/>
                <a:ea typeface="Microsoft YaHei UI" panose="020B0503020204020204" pitchFamily="34" charset="-122"/>
              </a:rPr>
              <a:t>       </a:t>
            </a:r>
            <a:r>
              <a:rPr kumimoji="1" lang="en-US" altLang="en-US" sz="3200" dirty="0" smtClean="0">
                <a:latin typeface="Microsoft YaHei UI" panose="020B0503020204020204" pitchFamily="34" charset="-122"/>
                <a:ea typeface="Microsoft YaHei UI" panose="020B0503020204020204" pitchFamily="34" charset="-122"/>
              </a:rPr>
              <a:t>C</a:t>
            </a:r>
            <a:r>
              <a:rPr kumimoji="1" lang="zh-CN" altLang="en-US" sz="3200" dirty="0" smtClean="0">
                <a:latin typeface="Microsoft YaHei UI" panose="020B0503020204020204" pitchFamily="34" charset="-122"/>
                <a:ea typeface="Microsoft YaHei UI" panose="020B0503020204020204" pitchFamily="34" charset="-122"/>
              </a:rPr>
              <a:t>语言提供了两种表示实数的类型：单精度型和双精度型，类型标识符分别为</a:t>
            </a:r>
            <a:r>
              <a:rPr kumimoji="1" lang="en-US" altLang="en-US" sz="3200" dirty="0" smtClean="0">
                <a:latin typeface="Microsoft YaHei UI" panose="020B0503020204020204" pitchFamily="34" charset="-122"/>
                <a:ea typeface="Microsoft YaHei UI" panose="020B0503020204020204" pitchFamily="34" charset="-122"/>
              </a:rPr>
              <a:t>float</a:t>
            </a:r>
            <a:r>
              <a:rPr kumimoji="1" lang="zh-CN" altLang="en-US" sz="3200" dirty="0" smtClean="0">
                <a:latin typeface="Microsoft YaHei UI" panose="020B0503020204020204" pitchFamily="34" charset="-122"/>
                <a:ea typeface="Microsoft YaHei UI" panose="020B0503020204020204" pitchFamily="34" charset="-122"/>
              </a:rPr>
              <a:t>和</a:t>
            </a:r>
            <a:r>
              <a:rPr kumimoji="1" lang="en-US" altLang="en-US" sz="3200" dirty="0" smtClean="0">
                <a:latin typeface="Microsoft YaHei UI" panose="020B0503020204020204" pitchFamily="34" charset="-122"/>
                <a:ea typeface="Microsoft YaHei UI" panose="020B0503020204020204" pitchFamily="34" charset="-122"/>
              </a:rPr>
              <a:t>double</a:t>
            </a:r>
            <a:r>
              <a:rPr kumimoji="1" lang="zh-CN" altLang="en-US" sz="3200" dirty="0" smtClean="0">
                <a:latin typeface="Microsoft YaHei UI" panose="020B0503020204020204" pitchFamily="34" charset="-122"/>
                <a:ea typeface="Microsoft YaHei UI" panose="020B0503020204020204" pitchFamily="34" charset="-122"/>
              </a:rPr>
              <a:t>。</a:t>
            </a:r>
            <a:endParaRPr kumimoji="1" lang="en-US" altLang="zh-CN" sz="3200" dirty="0" smtClean="0">
              <a:latin typeface="Microsoft YaHei UI" panose="020B0503020204020204" pitchFamily="34" charset="-122"/>
              <a:ea typeface="Microsoft YaHei UI" panose="020B0503020204020204" pitchFamily="34" charset="-122"/>
            </a:endParaRPr>
          </a:p>
          <a:p>
            <a:endParaRPr lang="en-US" altLang="zh-CN" sz="2800" dirty="0" smtClean="0">
              <a:latin typeface="Microsoft YaHei UI Light" pitchFamily="34" charset="-122"/>
              <a:ea typeface="Microsoft YaHei UI Light" pitchFamily="34" charset="-122"/>
            </a:endParaRPr>
          </a:p>
          <a:p>
            <a:r>
              <a:rPr lang="en-US" altLang="zh-CN" sz="2800" dirty="0" smtClean="0">
                <a:latin typeface="Microsoft YaHei UI Light" pitchFamily="34" charset="-122"/>
                <a:ea typeface="Microsoft YaHei UI Light" pitchFamily="34" charset="-122"/>
              </a:rPr>
              <a:t>     </a:t>
            </a:r>
            <a:endParaRPr lang="zh-CN" altLang="en-US" sz="2800" dirty="0">
              <a:latin typeface="Microsoft YaHei UI Light" pitchFamily="34" charset="-122"/>
              <a:ea typeface="Microsoft YaHei UI Light"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41</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2.1.3  </a:t>
            </a:r>
            <a:r>
              <a:rPr altLang="en-US" dirty="0" smtClean="0"/>
              <a:t>实数类型</a:t>
            </a:r>
            <a:endParaRPr lang="zh-CN" altLang="en-US" dirty="0" smtClean="0"/>
          </a:p>
        </p:txBody>
      </p:sp>
      <p:sp>
        <p:nvSpPr>
          <p:cNvPr id="3" name="TextBox 2"/>
          <p:cNvSpPr txBox="1"/>
          <p:nvPr/>
        </p:nvSpPr>
        <p:spPr>
          <a:xfrm>
            <a:off x="431801" y="1623724"/>
            <a:ext cx="9371766" cy="4401205"/>
          </a:xfrm>
          <a:prstGeom prst="rect">
            <a:avLst/>
          </a:prstGeom>
          <a:noFill/>
        </p:spPr>
        <p:txBody>
          <a:bodyPr wrap="square">
            <a:spAutoFit/>
          </a:bodyPr>
          <a:lstStyle/>
          <a:p>
            <a:pPr>
              <a:buFont typeface="Wingdings" pitchFamily="2" charset="2"/>
              <a:buChar char="ü"/>
            </a:pPr>
            <a:r>
              <a:rPr kumimoji="1" lang="en-US" altLang="zh-CN" sz="3200" dirty="0" smtClean="0">
                <a:latin typeface="Microsoft YaHei UI" panose="020B0503020204020204" pitchFamily="34" charset="-122"/>
                <a:ea typeface="Microsoft YaHei UI" panose="020B0503020204020204" pitchFamily="34" charset="-122"/>
              </a:rPr>
              <a:t>float</a:t>
            </a:r>
            <a:r>
              <a:rPr kumimoji="1" lang="zh-CN" altLang="en-US" sz="3200" dirty="0" smtClean="0">
                <a:latin typeface="Microsoft YaHei UI" panose="020B0503020204020204" pitchFamily="34" charset="-122"/>
                <a:ea typeface="Microsoft YaHei UI" panose="020B0503020204020204" pitchFamily="34" charset="-122"/>
              </a:rPr>
              <a:t>型实数占</a:t>
            </a:r>
            <a:r>
              <a:rPr kumimoji="1" lang="en-US" altLang="en-US" sz="3200" dirty="0" smtClean="0">
                <a:latin typeface="Microsoft YaHei UI" panose="020B0503020204020204" pitchFamily="34" charset="-122"/>
                <a:ea typeface="Microsoft YaHei UI" panose="020B0503020204020204" pitchFamily="34" charset="-122"/>
              </a:rPr>
              <a:t>4</a:t>
            </a:r>
            <a:r>
              <a:rPr kumimoji="1" lang="zh-CN" altLang="en-US" sz="3200" dirty="0" smtClean="0">
                <a:latin typeface="Microsoft YaHei UI" panose="020B0503020204020204" pitchFamily="34" charset="-122"/>
                <a:ea typeface="Microsoft YaHei UI" panose="020B0503020204020204" pitchFamily="34" charset="-122"/>
              </a:rPr>
              <a:t>个字节的存储空间，表示的数值范围为</a:t>
            </a:r>
            <a:r>
              <a:rPr kumimoji="1" lang="en-US" altLang="zh-CN" sz="3200" dirty="0" smtClean="0">
                <a:latin typeface="Microsoft YaHei UI" panose="020B0503020204020204" pitchFamily="34" charset="-122"/>
                <a:ea typeface="Microsoft YaHei UI" panose="020B0503020204020204" pitchFamily="34" charset="-122"/>
              </a:rPr>
              <a:t>-10</a:t>
            </a:r>
            <a:r>
              <a:rPr kumimoji="1" lang="en-US" altLang="zh-CN" sz="3200" baseline="30000" dirty="0" smtClean="0">
                <a:latin typeface="Microsoft YaHei UI" panose="020B0503020204020204" pitchFamily="34" charset="-122"/>
                <a:ea typeface="Microsoft YaHei UI" panose="020B0503020204020204" pitchFamily="34" charset="-122"/>
              </a:rPr>
              <a:t>38</a:t>
            </a:r>
            <a:r>
              <a:rPr kumimoji="1" lang="zh-CN" altLang="en-US" sz="3200" dirty="0" smtClean="0">
                <a:latin typeface="Microsoft YaHei UI" panose="020B0503020204020204" pitchFamily="34" charset="-122"/>
                <a:ea typeface="Microsoft YaHei UI" panose="020B0503020204020204" pitchFamily="34" charset="-122"/>
              </a:rPr>
              <a:t>～</a:t>
            </a:r>
            <a:r>
              <a:rPr kumimoji="1" lang="en-US" altLang="zh-CN" sz="3200" dirty="0" smtClean="0">
                <a:latin typeface="Microsoft YaHei UI" panose="020B0503020204020204" pitchFamily="34" charset="-122"/>
                <a:ea typeface="Microsoft YaHei UI" panose="020B0503020204020204" pitchFamily="34" charset="-122"/>
              </a:rPr>
              <a:t>10</a:t>
            </a:r>
            <a:r>
              <a:rPr kumimoji="1" lang="en-US" altLang="zh-CN" sz="3200" baseline="30000" dirty="0" smtClean="0">
                <a:latin typeface="Microsoft YaHei UI" panose="020B0503020204020204" pitchFamily="34" charset="-122"/>
                <a:ea typeface="Microsoft YaHei UI" panose="020B0503020204020204" pitchFamily="34" charset="-122"/>
              </a:rPr>
              <a:t>38</a:t>
            </a:r>
            <a:r>
              <a:rPr kumimoji="1" lang="zh-CN" altLang="en-US" sz="3200" dirty="0" smtClean="0">
                <a:latin typeface="Microsoft YaHei UI" panose="020B0503020204020204" pitchFamily="34" charset="-122"/>
                <a:ea typeface="Microsoft YaHei UI" panose="020B0503020204020204" pitchFamily="34" charset="-122"/>
              </a:rPr>
              <a:t>，提供</a:t>
            </a:r>
            <a:r>
              <a:rPr kumimoji="1" lang="en-US" altLang="zh-CN" sz="3200" dirty="0" smtClean="0">
                <a:latin typeface="Microsoft YaHei UI" panose="020B0503020204020204" pitchFamily="34" charset="-122"/>
                <a:ea typeface="Microsoft YaHei UI" panose="020B0503020204020204" pitchFamily="34" charset="-122"/>
              </a:rPr>
              <a:t>6~7</a:t>
            </a:r>
            <a:r>
              <a:rPr kumimoji="1" lang="zh-CN" altLang="en-US" sz="3200" dirty="0" smtClean="0">
                <a:latin typeface="Microsoft YaHei UI" panose="020B0503020204020204" pitchFamily="34" charset="-122"/>
                <a:ea typeface="Microsoft YaHei UI" panose="020B0503020204020204" pitchFamily="34" charset="-122"/>
              </a:rPr>
              <a:t>位有效数字；</a:t>
            </a:r>
            <a:r>
              <a:rPr kumimoji="1" lang="en-US" altLang="en-US" sz="3200" dirty="0" smtClean="0">
                <a:latin typeface="Microsoft YaHei UI" panose="020B0503020204020204" pitchFamily="34" charset="-122"/>
                <a:ea typeface="Microsoft YaHei UI" panose="020B0503020204020204" pitchFamily="34" charset="-122"/>
              </a:rPr>
              <a:t>float</a:t>
            </a:r>
            <a:r>
              <a:rPr kumimoji="1" lang="zh-CN" altLang="en-US" sz="3200" dirty="0" smtClean="0">
                <a:latin typeface="Microsoft YaHei UI" panose="020B0503020204020204" pitchFamily="34" charset="-122"/>
                <a:ea typeface="Microsoft YaHei UI" panose="020B0503020204020204" pitchFamily="34" charset="-122"/>
              </a:rPr>
              <a:t>型数据绝对值小于</a:t>
            </a:r>
            <a:r>
              <a:rPr kumimoji="1" lang="en-US" altLang="zh-CN" sz="3200" dirty="0" smtClean="0">
                <a:latin typeface="Microsoft YaHei UI" panose="020B0503020204020204" pitchFamily="34" charset="-122"/>
                <a:ea typeface="Microsoft YaHei UI" panose="020B0503020204020204" pitchFamily="34" charset="-122"/>
              </a:rPr>
              <a:t>10</a:t>
            </a:r>
            <a:r>
              <a:rPr kumimoji="1" lang="en-US" altLang="zh-CN" sz="3200" baseline="30000" dirty="0" smtClean="0">
                <a:latin typeface="Microsoft YaHei UI" panose="020B0503020204020204" pitchFamily="34" charset="-122"/>
                <a:ea typeface="Microsoft YaHei UI" panose="020B0503020204020204" pitchFamily="34" charset="-122"/>
              </a:rPr>
              <a:t>-38</a:t>
            </a:r>
            <a:r>
              <a:rPr kumimoji="1" lang="zh-CN" altLang="en-US" sz="3200" dirty="0" smtClean="0">
                <a:latin typeface="Microsoft YaHei UI" panose="020B0503020204020204" pitchFamily="34" charset="-122"/>
                <a:ea typeface="Microsoft YaHei UI" panose="020B0503020204020204" pitchFamily="34" charset="-122"/>
              </a:rPr>
              <a:t>的数被处理成零值。</a:t>
            </a:r>
            <a:endParaRPr kumimoji="1" lang="en-US" altLang="zh-CN" sz="3200" dirty="0" smtClean="0">
              <a:latin typeface="Microsoft YaHei UI" panose="020B0503020204020204" pitchFamily="34" charset="-122"/>
              <a:ea typeface="Microsoft YaHei UI" panose="020B0503020204020204" pitchFamily="34" charset="-122"/>
            </a:endParaRPr>
          </a:p>
          <a:p>
            <a:pPr>
              <a:buFont typeface="Wingdings" pitchFamily="2" charset="2"/>
              <a:buChar char="ü"/>
            </a:pPr>
            <a:endParaRPr kumimoji="1" lang="en-US" altLang="zh-CN" sz="3200" dirty="0" smtClean="0">
              <a:latin typeface="Microsoft YaHei UI" panose="020B0503020204020204" pitchFamily="34" charset="-122"/>
              <a:ea typeface="Microsoft YaHei UI" panose="020B0503020204020204" pitchFamily="34" charset="-122"/>
            </a:endParaRPr>
          </a:p>
          <a:p>
            <a:pPr>
              <a:buFont typeface="Wingdings" pitchFamily="2" charset="2"/>
              <a:buChar char="ü"/>
            </a:pPr>
            <a:r>
              <a:rPr kumimoji="1" lang="en-US" altLang="zh-CN" sz="3200" dirty="0" smtClean="0">
                <a:latin typeface="Microsoft YaHei UI" panose="020B0503020204020204" pitchFamily="34" charset="-122"/>
                <a:ea typeface="Microsoft YaHei UI" panose="020B0503020204020204" pitchFamily="34" charset="-122"/>
              </a:rPr>
              <a:t>double</a:t>
            </a:r>
            <a:r>
              <a:rPr kumimoji="1" lang="zh-CN" altLang="en-US" sz="3200" dirty="0" smtClean="0">
                <a:latin typeface="Microsoft YaHei UI" panose="020B0503020204020204" pitchFamily="34" charset="-122"/>
                <a:ea typeface="Microsoft YaHei UI" panose="020B0503020204020204" pitchFamily="34" charset="-122"/>
              </a:rPr>
              <a:t>型实数占用</a:t>
            </a:r>
            <a:r>
              <a:rPr kumimoji="1" lang="en-US" altLang="en-US" sz="3200" dirty="0" smtClean="0">
                <a:latin typeface="Microsoft YaHei UI" panose="020B0503020204020204" pitchFamily="34" charset="-122"/>
                <a:ea typeface="Microsoft YaHei UI" panose="020B0503020204020204" pitchFamily="34" charset="-122"/>
              </a:rPr>
              <a:t>8</a:t>
            </a:r>
            <a:r>
              <a:rPr kumimoji="1" lang="zh-CN" altLang="en-US" sz="3200" dirty="0" smtClean="0">
                <a:latin typeface="Microsoft YaHei UI" panose="020B0503020204020204" pitchFamily="34" charset="-122"/>
                <a:ea typeface="Microsoft YaHei UI" panose="020B0503020204020204" pitchFamily="34" charset="-122"/>
              </a:rPr>
              <a:t>个字节的存储空间，表示的数值范围是</a:t>
            </a:r>
            <a:r>
              <a:rPr kumimoji="1" lang="en-US" altLang="zh-CN" sz="3200" dirty="0" smtClean="0">
                <a:latin typeface="Microsoft YaHei UI" panose="020B0503020204020204" pitchFamily="34" charset="-122"/>
                <a:ea typeface="Microsoft YaHei UI" panose="020B0503020204020204" pitchFamily="34" charset="-122"/>
              </a:rPr>
              <a:t>-10</a:t>
            </a:r>
            <a:r>
              <a:rPr kumimoji="1" lang="en-US" altLang="zh-CN" sz="3200" baseline="30000" dirty="0" smtClean="0">
                <a:latin typeface="Microsoft YaHei UI" panose="020B0503020204020204" pitchFamily="34" charset="-122"/>
                <a:ea typeface="Microsoft YaHei UI" panose="020B0503020204020204" pitchFamily="34" charset="-122"/>
              </a:rPr>
              <a:t>308</a:t>
            </a:r>
            <a:r>
              <a:rPr kumimoji="1" lang="zh-CN" altLang="en-US" sz="3200" dirty="0" smtClean="0">
                <a:latin typeface="Microsoft YaHei UI" panose="020B0503020204020204" pitchFamily="34" charset="-122"/>
                <a:ea typeface="Microsoft YaHei UI" panose="020B0503020204020204" pitchFamily="34" charset="-122"/>
              </a:rPr>
              <a:t>～</a:t>
            </a:r>
            <a:r>
              <a:rPr kumimoji="1" lang="en-US" altLang="zh-CN" sz="3200" dirty="0" smtClean="0">
                <a:latin typeface="Microsoft YaHei UI" panose="020B0503020204020204" pitchFamily="34" charset="-122"/>
                <a:ea typeface="Microsoft YaHei UI" panose="020B0503020204020204" pitchFamily="34" charset="-122"/>
              </a:rPr>
              <a:t>10</a:t>
            </a:r>
            <a:r>
              <a:rPr kumimoji="1" lang="en-US" altLang="zh-CN" sz="3200" baseline="30000" dirty="0" smtClean="0">
                <a:latin typeface="Microsoft YaHei UI" panose="020B0503020204020204" pitchFamily="34" charset="-122"/>
                <a:ea typeface="Microsoft YaHei UI" panose="020B0503020204020204" pitchFamily="34" charset="-122"/>
              </a:rPr>
              <a:t>308</a:t>
            </a:r>
            <a:r>
              <a:rPr kumimoji="1" lang="zh-CN" altLang="en-US" sz="3200" dirty="0" smtClean="0">
                <a:latin typeface="Microsoft YaHei UI" panose="020B0503020204020204" pitchFamily="34" charset="-122"/>
                <a:ea typeface="Microsoft YaHei UI" panose="020B0503020204020204" pitchFamily="34" charset="-122"/>
              </a:rPr>
              <a:t>，提供</a:t>
            </a:r>
            <a:r>
              <a:rPr kumimoji="1" lang="en-US" altLang="zh-CN" sz="3200" dirty="0" smtClean="0">
                <a:latin typeface="Microsoft YaHei UI" panose="020B0503020204020204" pitchFamily="34" charset="-122"/>
                <a:ea typeface="Microsoft YaHei UI" panose="020B0503020204020204" pitchFamily="34" charset="-122"/>
              </a:rPr>
              <a:t>15</a:t>
            </a:r>
            <a:r>
              <a:rPr kumimoji="1" lang="zh-CN" altLang="en-US" sz="3200" dirty="0" smtClean="0">
                <a:latin typeface="Microsoft YaHei UI" panose="020B0503020204020204" pitchFamily="34" charset="-122"/>
                <a:ea typeface="Microsoft YaHei UI" panose="020B0503020204020204" pitchFamily="34" charset="-122"/>
              </a:rPr>
              <a:t>～</a:t>
            </a:r>
            <a:r>
              <a:rPr kumimoji="1" lang="en-US" altLang="zh-CN" sz="3200" dirty="0" smtClean="0">
                <a:latin typeface="Microsoft YaHei UI" panose="020B0503020204020204" pitchFamily="34" charset="-122"/>
                <a:ea typeface="Microsoft YaHei UI" panose="020B0503020204020204" pitchFamily="34" charset="-122"/>
              </a:rPr>
              <a:t>16</a:t>
            </a:r>
            <a:r>
              <a:rPr kumimoji="1" lang="zh-CN" altLang="en-US" sz="3200" dirty="0" smtClean="0">
                <a:latin typeface="Microsoft YaHei UI" panose="020B0503020204020204" pitchFamily="34" charset="-122"/>
                <a:ea typeface="Microsoft YaHei UI" panose="020B0503020204020204" pitchFamily="34" charset="-122"/>
              </a:rPr>
              <a:t>位有效数字。绝对值小于</a:t>
            </a:r>
            <a:r>
              <a:rPr kumimoji="1" lang="en-US" altLang="en-US" sz="3200" dirty="0" smtClean="0">
                <a:latin typeface="Microsoft YaHei UI" panose="020B0503020204020204" pitchFamily="34" charset="-122"/>
                <a:ea typeface="Microsoft YaHei UI" panose="020B0503020204020204" pitchFamily="34" charset="-122"/>
              </a:rPr>
              <a:t>10</a:t>
            </a:r>
            <a:r>
              <a:rPr kumimoji="1" lang="en-US" altLang="en-US" sz="3200" baseline="30000" dirty="0" smtClean="0">
                <a:latin typeface="Microsoft YaHei UI" panose="020B0503020204020204" pitchFamily="34" charset="-122"/>
                <a:ea typeface="Microsoft YaHei UI" panose="020B0503020204020204" pitchFamily="34" charset="-122"/>
              </a:rPr>
              <a:t>-308</a:t>
            </a:r>
            <a:r>
              <a:rPr kumimoji="1" lang="zh-CN" altLang="en-US" sz="3200" dirty="0" smtClean="0">
                <a:latin typeface="Microsoft YaHei UI" panose="020B0503020204020204" pitchFamily="34" charset="-122"/>
                <a:ea typeface="Microsoft YaHei UI" panose="020B0503020204020204" pitchFamily="34" charset="-122"/>
              </a:rPr>
              <a:t>的数被处理成零值。</a:t>
            </a:r>
            <a:endParaRPr kumimoji="1" lang="en-US" altLang="zh-CN" sz="3200" dirty="0" smtClean="0">
              <a:latin typeface="Microsoft YaHei UI" panose="020B0503020204020204" pitchFamily="34" charset="-122"/>
              <a:ea typeface="Microsoft YaHei UI" panose="020B0503020204020204" pitchFamily="34" charset="-122"/>
            </a:endParaRPr>
          </a:p>
          <a:p>
            <a:endParaRPr lang="en-US" altLang="zh-CN" sz="2800" dirty="0" smtClean="0">
              <a:latin typeface="Microsoft YaHei UI Light" pitchFamily="34" charset="-122"/>
              <a:ea typeface="Microsoft YaHei UI Light" pitchFamily="34" charset="-122"/>
            </a:endParaRPr>
          </a:p>
          <a:p>
            <a:r>
              <a:rPr lang="en-US" altLang="zh-CN" sz="2800" dirty="0" smtClean="0">
                <a:latin typeface="Microsoft YaHei UI Light" pitchFamily="34" charset="-122"/>
                <a:ea typeface="Microsoft YaHei UI Light" pitchFamily="34" charset="-122"/>
              </a:rPr>
              <a:t>     </a:t>
            </a:r>
            <a:endParaRPr lang="zh-CN" altLang="en-US" sz="2800" dirty="0">
              <a:latin typeface="Microsoft YaHei UI Light" pitchFamily="34" charset="-122"/>
              <a:ea typeface="Microsoft YaHei UI Light"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4031615"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2.1  </a:t>
            </a:r>
            <a:r>
              <a:rPr lang="zh-CN" altLang="en-US" sz="4000" b="1" dirty="0" smtClean="0">
                <a:solidFill>
                  <a:schemeClr val="accent2">
                    <a:lumMod val="75000"/>
                  </a:schemeClr>
                </a:solidFill>
                <a:latin typeface="微软雅黑" panose="020B0503020204020204" charset="-122"/>
                <a:ea typeface="微软雅黑" panose="020B0503020204020204" charset="-122"/>
              </a:rPr>
              <a:t>数据类型</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2704587" cy="523220"/>
          </a:xfrm>
          <a:prstGeom prst="rect">
            <a:avLst/>
          </a:prstGeom>
        </p:spPr>
        <p:txBody>
          <a:bodyPr wrap="none">
            <a:spAutoFit/>
          </a:bodyPr>
          <a:lstStyle/>
          <a:p>
            <a:pPr algn="ctr"/>
            <a:r>
              <a:rPr lang="en-US" altLang="zh-CN" sz="2800" b="1" dirty="0" smtClean="0">
                <a:solidFill>
                  <a:schemeClr val="accent2">
                    <a:lumMod val="75000"/>
                  </a:schemeClr>
                </a:solidFill>
                <a:latin typeface="微软雅黑" panose="020B0503020204020204" charset="-122"/>
                <a:ea typeface="微软雅黑" panose="020B0503020204020204" charset="-122"/>
              </a:rPr>
              <a:t>2.1.4  </a:t>
            </a:r>
            <a:r>
              <a:rPr lang="zh-CN" altLang="en-US" sz="2800" b="1" dirty="0" smtClean="0">
                <a:solidFill>
                  <a:schemeClr val="accent2">
                    <a:lumMod val="75000"/>
                  </a:schemeClr>
                </a:solidFill>
                <a:latin typeface="微软雅黑" panose="020B0503020204020204" charset="-122"/>
                <a:ea typeface="微软雅黑" panose="020B0503020204020204" charset="-122"/>
              </a:rPr>
              <a:t>字符类型</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63371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43</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2.1.4  </a:t>
            </a:r>
            <a:r>
              <a:rPr altLang="en-US" dirty="0" smtClean="0"/>
              <a:t>字符类型</a:t>
            </a:r>
            <a:endParaRPr lang="zh-CN" altLang="en-US" dirty="0" smtClean="0"/>
          </a:p>
        </p:txBody>
      </p:sp>
      <p:sp>
        <p:nvSpPr>
          <p:cNvPr id="3" name="TextBox 2"/>
          <p:cNvSpPr txBox="1"/>
          <p:nvPr/>
        </p:nvSpPr>
        <p:spPr>
          <a:xfrm>
            <a:off x="431801" y="1623724"/>
            <a:ext cx="9241117" cy="4031873"/>
          </a:xfrm>
          <a:prstGeom prst="rect">
            <a:avLst/>
          </a:prstGeom>
          <a:noFill/>
        </p:spPr>
        <p:txBody>
          <a:bodyPr wrap="square">
            <a:spAutoFit/>
          </a:bodyPr>
          <a:lstStyle/>
          <a:p>
            <a:r>
              <a:rPr lang="zh-CN" altLang="en-US" sz="3200" b="1" dirty="0" smtClean="0">
                <a:latin typeface="Microsoft YaHei UI Light" pitchFamily="34" charset="-122"/>
                <a:ea typeface="Microsoft YaHei UI Light" pitchFamily="34" charset="-122"/>
              </a:rPr>
              <a:t>      字符型数据包括两种形式：单个字符和字符串。</a:t>
            </a:r>
            <a:endParaRPr lang="en-US" altLang="zh-CN" sz="3200" b="1" dirty="0" smtClean="0">
              <a:latin typeface="Microsoft YaHei UI Light" pitchFamily="34" charset="-122"/>
              <a:ea typeface="Microsoft YaHei UI Light" pitchFamily="34" charset="-122"/>
            </a:endParaRPr>
          </a:p>
          <a:p>
            <a:r>
              <a:rPr lang="en-US" altLang="zh-CN" sz="3200" b="1" dirty="0" smtClean="0">
                <a:latin typeface="Microsoft YaHei UI Light" pitchFamily="34" charset="-122"/>
                <a:ea typeface="Microsoft YaHei UI Light" pitchFamily="34" charset="-122"/>
              </a:rPr>
              <a:t>     </a:t>
            </a:r>
          </a:p>
          <a:p>
            <a:r>
              <a:rPr lang="en-US" altLang="zh-CN" sz="3200" b="1" dirty="0" smtClean="0">
                <a:latin typeface="Microsoft YaHei UI Light" pitchFamily="34" charset="-122"/>
                <a:ea typeface="Microsoft YaHei UI Light" pitchFamily="34" charset="-122"/>
              </a:rPr>
              <a:t>      </a:t>
            </a:r>
            <a:r>
              <a:rPr lang="zh-CN" altLang="en-US" sz="3200" b="1" dirty="0" smtClean="0">
                <a:latin typeface="Microsoft YaHei UI Light" pitchFamily="34" charset="-122"/>
                <a:ea typeface="Microsoft YaHei UI Light" pitchFamily="34" charset="-122"/>
              </a:rPr>
              <a:t>例如，</a:t>
            </a:r>
            <a:r>
              <a:rPr lang="en-US" sz="3200" b="1" dirty="0" smtClean="0">
                <a:latin typeface="Microsoft YaHei UI Light" pitchFamily="34" charset="-122"/>
                <a:ea typeface="Microsoft YaHei UI Light" pitchFamily="34" charset="-122"/>
              </a:rPr>
              <a:t>'a'</a:t>
            </a:r>
            <a:r>
              <a:rPr lang="zh-CN" altLang="en-US" sz="3200" b="1" dirty="0" smtClean="0">
                <a:latin typeface="Microsoft YaHei UI Light" pitchFamily="34" charset="-122"/>
                <a:ea typeface="Microsoft YaHei UI Light" pitchFamily="34" charset="-122"/>
              </a:rPr>
              <a:t>是字符，而</a:t>
            </a:r>
            <a:r>
              <a:rPr lang="en-US" sz="3200" b="1" dirty="0" smtClean="0">
                <a:latin typeface="Microsoft YaHei UI Light" pitchFamily="34" charset="-122"/>
                <a:ea typeface="Microsoft YaHei UI Light" pitchFamily="34" charset="-122"/>
              </a:rPr>
              <a:t>"</a:t>
            </a:r>
            <a:r>
              <a:rPr lang="en-US" sz="3200" b="1" dirty="0" err="1" smtClean="0">
                <a:latin typeface="Microsoft YaHei UI Light" pitchFamily="34" charset="-122"/>
                <a:ea typeface="Microsoft YaHei UI Light" pitchFamily="34" charset="-122"/>
              </a:rPr>
              <a:t>abc</a:t>
            </a:r>
            <a:r>
              <a:rPr lang="en-US" sz="3200" b="1" dirty="0" smtClean="0">
                <a:latin typeface="Microsoft YaHei UI Light" pitchFamily="34" charset="-122"/>
                <a:ea typeface="Microsoft YaHei UI Light" pitchFamily="34" charset="-122"/>
              </a:rPr>
              <a:t>"</a:t>
            </a:r>
            <a:r>
              <a:rPr lang="zh-CN" altLang="en-US" sz="3200" b="1" dirty="0" smtClean="0">
                <a:latin typeface="Microsoft YaHei UI Light" pitchFamily="34" charset="-122"/>
                <a:ea typeface="Microsoft YaHei UI Light" pitchFamily="34" charset="-122"/>
              </a:rPr>
              <a:t>是字符串</a:t>
            </a:r>
            <a:endParaRPr lang="en-US" altLang="zh-CN" sz="3200" b="1" dirty="0" smtClean="0">
              <a:latin typeface="Microsoft YaHei UI Light" pitchFamily="34" charset="-122"/>
              <a:ea typeface="Microsoft YaHei UI Light" pitchFamily="34" charset="-122"/>
            </a:endParaRPr>
          </a:p>
          <a:p>
            <a:endParaRPr lang="en-US" altLang="zh-CN" sz="3200" b="1" dirty="0" smtClean="0">
              <a:latin typeface="Microsoft YaHei UI Light" pitchFamily="34" charset="-122"/>
              <a:ea typeface="Microsoft YaHei UI Light" pitchFamily="34" charset="-122"/>
            </a:endParaRPr>
          </a:p>
          <a:p>
            <a:r>
              <a:rPr lang="en-US" altLang="zh-CN" sz="3200" b="1" dirty="0" smtClean="0">
                <a:latin typeface="Microsoft YaHei UI Light" pitchFamily="34" charset="-122"/>
                <a:ea typeface="Microsoft YaHei UI Light" pitchFamily="34" charset="-122"/>
              </a:rPr>
              <a:t>     </a:t>
            </a:r>
            <a:r>
              <a:rPr lang="zh-CN" altLang="en-US" sz="3200" b="1" dirty="0" smtClean="0">
                <a:latin typeface="Microsoft YaHei UI Light" pitchFamily="34" charset="-122"/>
                <a:ea typeface="Microsoft YaHei UI Light" pitchFamily="34" charset="-122"/>
              </a:rPr>
              <a:t>在计算机中，字符是以</a:t>
            </a:r>
            <a:r>
              <a:rPr lang="en-US" sz="3200" b="1" dirty="0" smtClean="0">
                <a:latin typeface="Microsoft YaHei UI Light" pitchFamily="34" charset="-122"/>
                <a:ea typeface="Microsoft YaHei UI Light" pitchFamily="34" charset="-122"/>
              </a:rPr>
              <a:t>ASCII</a:t>
            </a:r>
            <a:r>
              <a:rPr lang="zh-CN" altLang="en-US" sz="3200" b="1" dirty="0" smtClean="0">
                <a:latin typeface="Microsoft YaHei UI Light" pitchFamily="34" charset="-122"/>
                <a:ea typeface="Microsoft YaHei UI Light" pitchFamily="34" charset="-122"/>
              </a:rPr>
              <a:t>码的形式存储的。一个字符占用</a:t>
            </a:r>
            <a:r>
              <a:rPr lang="en-US" sz="3200" b="1" dirty="0" smtClean="0">
                <a:latin typeface="Microsoft YaHei UI Light" pitchFamily="34" charset="-122"/>
                <a:ea typeface="Microsoft YaHei UI Light" pitchFamily="34" charset="-122"/>
              </a:rPr>
              <a:t>1</a:t>
            </a:r>
            <a:r>
              <a:rPr lang="zh-CN" altLang="en-US" sz="3200" b="1" dirty="0" smtClean="0">
                <a:latin typeface="Microsoft YaHei UI Light" pitchFamily="34" charset="-122"/>
                <a:ea typeface="Microsoft YaHei UI Light" pitchFamily="34" charset="-122"/>
              </a:rPr>
              <a:t>个字节的存储空间。字符类型的标识符是</a:t>
            </a:r>
            <a:r>
              <a:rPr lang="en-US" sz="3200" b="1" dirty="0" smtClean="0">
                <a:latin typeface="Microsoft YaHei UI Light" pitchFamily="34" charset="-122"/>
                <a:ea typeface="Microsoft YaHei UI Light" pitchFamily="34" charset="-122"/>
              </a:rPr>
              <a:t>char</a:t>
            </a:r>
            <a:r>
              <a:rPr lang="zh-CN" altLang="en-US" sz="3200" b="1" dirty="0" smtClean="0">
                <a:latin typeface="Microsoft YaHei UI Light" pitchFamily="34" charset="-122"/>
                <a:ea typeface="Microsoft YaHei UI Light" pitchFamily="34" charset="-122"/>
              </a:rPr>
              <a:t>。</a:t>
            </a:r>
            <a:endParaRPr lang="en-US" altLang="zh-CN" sz="3200" b="1" dirty="0" smtClean="0">
              <a:latin typeface="Microsoft YaHei UI Light" pitchFamily="34" charset="-122"/>
              <a:ea typeface="Microsoft YaHei UI Light" pitchFamily="34" charset="-122"/>
            </a:endParaRPr>
          </a:p>
          <a:p>
            <a:r>
              <a:rPr lang="en-US" altLang="zh-CN" sz="3200" b="1" dirty="0" smtClean="0">
                <a:latin typeface="Microsoft YaHei UI Light" pitchFamily="34" charset="-122"/>
                <a:ea typeface="Microsoft YaHei UI Light" pitchFamily="34" charset="-122"/>
              </a:rPr>
              <a:t>     </a:t>
            </a:r>
            <a:endParaRPr lang="zh-CN" altLang="en-US" sz="3200" b="1" dirty="0">
              <a:latin typeface="Microsoft YaHei UI Light" pitchFamily="34" charset="-122"/>
              <a:ea typeface="Microsoft YaHei UI Light"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44</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2.1.4  </a:t>
            </a:r>
            <a:r>
              <a:rPr altLang="en-US" dirty="0" smtClean="0"/>
              <a:t>字符类型</a:t>
            </a:r>
            <a:endParaRPr lang="zh-CN" altLang="en-US" dirty="0" smtClean="0"/>
          </a:p>
        </p:txBody>
      </p:sp>
      <p:sp>
        <p:nvSpPr>
          <p:cNvPr id="3" name="TextBox 2"/>
          <p:cNvSpPr txBox="1"/>
          <p:nvPr/>
        </p:nvSpPr>
        <p:spPr>
          <a:xfrm>
            <a:off x="431801" y="1623724"/>
            <a:ext cx="9241117" cy="3539430"/>
          </a:xfrm>
          <a:prstGeom prst="rect">
            <a:avLst/>
          </a:prstGeom>
          <a:noFill/>
        </p:spPr>
        <p:txBody>
          <a:bodyPr wrap="square">
            <a:spAutoFit/>
          </a:bodyPr>
          <a:lstStyle/>
          <a:p>
            <a:r>
              <a:rPr lang="zh-CN" altLang="en-US" sz="3200" b="1" dirty="0" smtClean="0">
                <a:latin typeface="Microsoft YaHei UI Light" pitchFamily="34" charset="-122"/>
                <a:ea typeface="Microsoft YaHei UI Light" pitchFamily="34" charset="-122"/>
              </a:rPr>
              <a:t>例如：</a:t>
            </a:r>
            <a:endParaRPr lang="en-US" altLang="zh-CN" sz="3200" b="1" dirty="0" smtClean="0">
              <a:latin typeface="Microsoft YaHei UI Light" pitchFamily="34" charset="-122"/>
              <a:ea typeface="Microsoft YaHei UI Light" pitchFamily="34" charset="-122"/>
            </a:endParaRPr>
          </a:p>
          <a:p>
            <a:r>
              <a:rPr lang="zh-CN" altLang="en-US" sz="3200" b="1" dirty="0" smtClean="0">
                <a:latin typeface="Microsoft YaHei UI Light" pitchFamily="34" charset="-122"/>
                <a:ea typeface="Microsoft YaHei UI Light" pitchFamily="34" charset="-122"/>
              </a:rPr>
              <a:t>       字符</a:t>
            </a:r>
            <a:r>
              <a:rPr lang="en-US" sz="3200" b="1" dirty="0" smtClean="0">
                <a:latin typeface="Microsoft YaHei UI Light" pitchFamily="34" charset="-122"/>
                <a:ea typeface="Microsoft YaHei UI Light" pitchFamily="34" charset="-122"/>
              </a:rPr>
              <a:t>‘A’</a:t>
            </a:r>
            <a:r>
              <a:rPr lang="zh-CN" altLang="en-US" sz="3200" b="1" dirty="0" smtClean="0">
                <a:latin typeface="Microsoft YaHei UI Light" pitchFamily="34" charset="-122"/>
                <a:ea typeface="Microsoft YaHei UI Light" pitchFamily="34" charset="-122"/>
              </a:rPr>
              <a:t>的</a:t>
            </a:r>
            <a:r>
              <a:rPr lang="en-US" sz="3200" b="1" dirty="0" smtClean="0">
                <a:latin typeface="Microsoft YaHei UI Light" pitchFamily="34" charset="-122"/>
                <a:ea typeface="Microsoft YaHei UI Light" pitchFamily="34" charset="-122"/>
              </a:rPr>
              <a:t>ASCII</a:t>
            </a:r>
            <a:r>
              <a:rPr lang="zh-CN" altLang="en-US" sz="3200" b="1" dirty="0" smtClean="0">
                <a:latin typeface="Microsoft YaHei UI Light" pitchFamily="34" charset="-122"/>
                <a:ea typeface="Microsoft YaHei UI Light" pitchFamily="34" charset="-122"/>
              </a:rPr>
              <a:t>码对应十进制数值为</a:t>
            </a:r>
            <a:r>
              <a:rPr lang="en-US" sz="3200" b="1" dirty="0" smtClean="0">
                <a:latin typeface="Microsoft YaHei UI Light" pitchFamily="34" charset="-122"/>
                <a:ea typeface="Microsoft YaHei UI Light" pitchFamily="34" charset="-122"/>
              </a:rPr>
              <a:t>65</a:t>
            </a:r>
            <a:r>
              <a:rPr lang="zh-CN" altLang="en-US" sz="3200" b="1" dirty="0" smtClean="0">
                <a:latin typeface="Microsoft YaHei UI Light" pitchFamily="34" charset="-122"/>
                <a:ea typeface="Microsoft YaHei UI Light" pitchFamily="34" charset="-122"/>
              </a:rPr>
              <a:t>，用二进制表示是</a:t>
            </a:r>
            <a:r>
              <a:rPr lang="en-US" sz="3200" b="1" dirty="0" smtClean="0">
                <a:latin typeface="Microsoft YaHei UI Light" pitchFamily="34" charset="-122"/>
                <a:ea typeface="Microsoft YaHei UI Light" pitchFamily="34" charset="-122"/>
              </a:rPr>
              <a:t>01000001</a:t>
            </a:r>
            <a:r>
              <a:rPr lang="zh-CN" altLang="en-US" sz="3200" b="1" dirty="0" smtClean="0">
                <a:latin typeface="Microsoft YaHei UI Light" pitchFamily="34" charset="-122"/>
                <a:ea typeface="Microsoft YaHei UI Light" pitchFamily="34" charset="-122"/>
              </a:rPr>
              <a:t>；</a:t>
            </a:r>
            <a:endParaRPr lang="en-US" altLang="zh-CN" sz="3200" b="1" dirty="0" smtClean="0">
              <a:latin typeface="Microsoft YaHei UI Light" pitchFamily="34" charset="-122"/>
              <a:ea typeface="Microsoft YaHei UI Light" pitchFamily="34" charset="-122"/>
            </a:endParaRPr>
          </a:p>
          <a:p>
            <a:endParaRPr lang="en-US" altLang="zh-CN" sz="3200" b="1" dirty="0" smtClean="0">
              <a:latin typeface="Microsoft YaHei UI Light" pitchFamily="34" charset="-122"/>
              <a:ea typeface="Microsoft YaHei UI Light" pitchFamily="34" charset="-122"/>
            </a:endParaRPr>
          </a:p>
          <a:p>
            <a:r>
              <a:rPr lang="zh-CN" altLang="en-US" sz="3200" b="1" dirty="0" smtClean="0">
                <a:latin typeface="Microsoft YaHei UI Light" pitchFamily="34" charset="-122"/>
                <a:ea typeface="Microsoft YaHei UI Light" pitchFamily="34" charset="-122"/>
              </a:rPr>
              <a:t>       字符</a:t>
            </a:r>
            <a:r>
              <a:rPr lang="en-US" sz="3200" b="1" dirty="0" smtClean="0">
                <a:latin typeface="Microsoft YaHei UI Light" pitchFamily="34" charset="-122"/>
                <a:ea typeface="Microsoft YaHei UI Light" pitchFamily="34" charset="-122"/>
              </a:rPr>
              <a:t>'5’</a:t>
            </a:r>
            <a:r>
              <a:rPr lang="zh-CN" altLang="en-US" sz="3200" b="1" dirty="0" smtClean="0">
                <a:latin typeface="Microsoft YaHei UI Light" pitchFamily="34" charset="-122"/>
                <a:ea typeface="Microsoft YaHei UI Light" pitchFamily="34" charset="-122"/>
              </a:rPr>
              <a:t>的</a:t>
            </a:r>
            <a:r>
              <a:rPr lang="en-US" sz="3200" b="1" dirty="0" smtClean="0">
                <a:latin typeface="Microsoft YaHei UI Light" pitchFamily="34" charset="-122"/>
                <a:ea typeface="Microsoft YaHei UI Light" pitchFamily="34" charset="-122"/>
              </a:rPr>
              <a:t>ASCII</a:t>
            </a:r>
            <a:r>
              <a:rPr lang="zh-CN" altLang="en-US" sz="3200" b="1" dirty="0" smtClean="0">
                <a:latin typeface="Microsoft YaHei UI Light" pitchFamily="34" charset="-122"/>
                <a:ea typeface="Microsoft YaHei UI Light" pitchFamily="34" charset="-122"/>
              </a:rPr>
              <a:t>码对应十进制数值为</a:t>
            </a:r>
            <a:r>
              <a:rPr lang="en-US" sz="3200" b="1" dirty="0" smtClean="0">
                <a:latin typeface="Microsoft YaHei UI Light" pitchFamily="34" charset="-122"/>
                <a:ea typeface="Microsoft YaHei UI Light" pitchFamily="34" charset="-122"/>
              </a:rPr>
              <a:t>53</a:t>
            </a:r>
            <a:r>
              <a:rPr lang="zh-CN" altLang="en-US" sz="3200" b="1" dirty="0" smtClean="0">
                <a:latin typeface="Microsoft YaHei UI Light" pitchFamily="34" charset="-122"/>
                <a:ea typeface="Microsoft YaHei UI Light" pitchFamily="34" charset="-122"/>
              </a:rPr>
              <a:t>，用二进制数表示是</a:t>
            </a:r>
            <a:r>
              <a:rPr lang="en-US" sz="3200" b="1" dirty="0" smtClean="0">
                <a:latin typeface="Microsoft YaHei UI Light" pitchFamily="34" charset="-122"/>
                <a:ea typeface="Microsoft YaHei UI Light" pitchFamily="34" charset="-122"/>
              </a:rPr>
              <a:t>00110101</a:t>
            </a:r>
            <a:r>
              <a:rPr lang="zh-CN" altLang="en-US" sz="3200" b="1" dirty="0" smtClean="0">
                <a:latin typeface="Microsoft YaHei UI Light" pitchFamily="34" charset="-122"/>
                <a:ea typeface="Microsoft YaHei UI Light" pitchFamily="34" charset="-122"/>
              </a:rPr>
              <a:t>。</a:t>
            </a:r>
            <a:endParaRPr lang="en-US" altLang="zh-CN" sz="3200" b="1" dirty="0" smtClean="0">
              <a:latin typeface="Microsoft YaHei UI Light" pitchFamily="34" charset="-122"/>
              <a:ea typeface="Microsoft YaHei UI Light" pitchFamily="34" charset="-122"/>
            </a:endParaRPr>
          </a:p>
          <a:p>
            <a:r>
              <a:rPr lang="en-US" altLang="zh-CN" sz="3200" b="1" dirty="0" smtClean="0">
                <a:latin typeface="Microsoft YaHei UI Light" pitchFamily="34" charset="-122"/>
                <a:ea typeface="Microsoft YaHei UI Light" pitchFamily="34" charset="-122"/>
              </a:rPr>
              <a:t>     </a:t>
            </a:r>
            <a:endParaRPr lang="zh-CN" altLang="en-US" sz="3200" b="1" dirty="0">
              <a:latin typeface="Microsoft YaHei UI Light" pitchFamily="34" charset="-122"/>
              <a:ea typeface="Microsoft YaHei UI Light"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4031615"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2.2  </a:t>
            </a:r>
            <a:r>
              <a:rPr lang="zh-CN" altLang="en-US" sz="4000" b="1" dirty="0" smtClean="0">
                <a:solidFill>
                  <a:schemeClr val="accent2">
                    <a:lumMod val="75000"/>
                  </a:schemeClr>
                </a:solidFill>
                <a:latin typeface="微软雅黑" panose="020B0503020204020204" charset="-122"/>
                <a:ea typeface="微软雅黑" panose="020B0503020204020204" charset="-122"/>
              </a:rPr>
              <a:t>常量与变量</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1986441" cy="523220"/>
          </a:xfrm>
          <a:prstGeom prst="rect">
            <a:avLst/>
          </a:prstGeom>
        </p:spPr>
        <p:txBody>
          <a:bodyPr wrap="none">
            <a:spAutoFit/>
          </a:bodyPr>
          <a:lstStyle/>
          <a:p>
            <a:pPr algn="ctr"/>
            <a:r>
              <a:rPr lang="en-US" altLang="zh-CN" sz="2800" b="1" dirty="0" smtClean="0">
                <a:solidFill>
                  <a:schemeClr val="accent2">
                    <a:lumMod val="75000"/>
                  </a:schemeClr>
                </a:solidFill>
                <a:latin typeface="微软雅黑" panose="020B0503020204020204" charset="-122"/>
                <a:ea typeface="微软雅黑" panose="020B0503020204020204" charset="-122"/>
              </a:rPr>
              <a:t>2.2.1  </a:t>
            </a:r>
            <a:r>
              <a:rPr lang="zh-CN" altLang="en-US" sz="2800" b="1" dirty="0" smtClean="0">
                <a:solidFill>
                  <a:schemeClr val="accent2">
                    <a:lumMod val="75000"/>
                  </a:schemeClr>
                </a:solidFill>
                <a:latin typeface="微软雅黑" panose="020B0503020204020204" charset="-122"/>
                <a:ea typeface="微软雅黑" panose="020B0503020204020204" charset="-122"/>
              </a:rPr>
              <a:t>常量</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63371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46</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1</a:t>
            </a:r>
            <a:r>
              <a:rPr lang="zh-CN" altLang="en-US" sz="2800" b="1" dirty="0" smtClean="0">
                <a:latin typeface="Microsoft YaHei UI" pitchFamily="34" charset="-122"/>
                <a:ea typeface="Microsoft YaHei UI" pitchFamily="34" charset="-122"/>
              </a:rPr>
              <a:t>、整型常量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整型常量就是整数。可以用以下三种形式表示。</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）十进制整常数。</a:t>
            </a:r>
          </a:p>
          <a:p>
            <a:r>
              <a:rPr lang="zh-CN" altLang="en-US" sz="2800" dirty="0" smtClean="0">
                <a:latin typeface="Microsoft YaHei UI" pitchFamily="34" charset="-122"/>
                <a:ea typeface="Microsoft YaHei UI" pitchFamily="34" charset="-122"/>
              </a:rPr>
              <a:t>  </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 例如：</a:t>
            </a:r>
            <a:endParaRPr lang="en-US" altLang="zh-CN"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25</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-623</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0</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47</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1</a:t>
            </a:r>
            <a:r>
              <a:rPr lang="zh-CN" altLang="en-US" sz="2800" b="1" dirty="0" smtClean="0">
                <a:latin typeface="Microsoft YaHei UI" pitchFamily="34" charset="-122"/>
                <a:ea typeface="Microsoft YaHei UI" pitchFamily="34" charset="-122"/>
              </a:rPr>
              <a:t>、整型常量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整型常量就是整数。可以用以下三种形式表示。</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）八进制整常数。</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例如：</a:t>
            </a:r>
            <a:endParaRPr lang="en-US" altLang="zh-CN"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016</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0177777</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-010</a:t>
            </a:r>
            <a:r>
              <a:rPr lang="zh-CN" altLang="en-US" sz="2800" dirty="0" smtClean="0">
                <a:latin typeface="Microsoft YaHei UI" pitchFamily="34" charset="-122"/>
                <a:ea typeface="Microsoft YaHei UI" pitchFamily="34" charset="-122"/>
              </a:rPr>
              <a:t>等是合法的八进制数。</a:t>
            </a:r>
          </a:p>
          <a:p>
            <a:r>
              <a:rPr lang="en-US" sz="2800" dirty="0" smtClean="0">
                <a:latin typeface="Microsoft YaHei UI" pitchFamily="34" charset="-122"/>
                <a:ea typeface="Microsoft YaHei UI" pitchFamily="34" charset="-122"/>
              </a:rPr>
              <a:t>      256</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079</a:t>
            </a:r>
            <a:r>
              <a:rPr lang="zh-CN" altLang="en-US" sz="2800" dirty="0" smtClean="0">
                <a:latin typeface="Microsoft YaHei UI" pitchFamily="34" charset="-122"/>
                <a:ea typeface="Microsoft YaHei UI" pitchFamily="34" charset="-122"/>
              </a:rPr>
              <a:t>不是合法的八进制数。</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48</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1</a:t>
            </a:r>
            <a:r>
              <a:rPr lang="zh-CN" altLang="en-US" sz="2800" b="1" dirty="0" smtClean="0">
                <a:latin typeface="Microsoft YaHei UI" pitchFamily="34" charset="-122"/>
                <a:ea typeface="Microsoft YaHei UI" pitchFamily="34" charset="-122"/>
              </a:rPr>
              <a:t>、整型常量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整型常量就是整数。可以用以下三种形式表示。</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3</a:t>
            </a:r>
            <a:r>
              <a:rPr lang="zh-CN" altLang="en-US" sz="2800" dirty="0" smtClean="0">
                <a:latin typeface="Microsoft YaHei UI" pitchFamily="34" charset="-122"/>
                <a:ea typeface="Microsoft YaHei UI" pitchFamily="34" charset="-122"/>
              </a:rPr>
              <a:t>）十六进制整常数。</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例如：</a:t>
            </a:r>
            <a:endParaRPr lang="en-US" altLang="zh-CN"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0X2A</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0x1AB0</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0XFFFF</a:t>
            </a:r>
            <a:r>
              <a:rPr lang="zh-CN" altLang="en-US" sz="2800" dirty="0" smtClean="0">
                <a:latin typeface="Microsoft YaHei UI" pitchFamily="34" charset="-122"/>
                <a:ea typeface="Microsoft YaHei UI" pitchFamily="34" charset="-122"/>
              </a:rPr>
              <a:t>都是合法的十六进制数。</a:t>
            </a:r>
          </a:p>
          <a:p>
            <a:r>
              <a:rPr lang="en-US" sz="2800" dirty="0" smtClean="0">
                <a:latin typeface="Microsoft YaHei UI" pitchFamily="34" charset="-122"/>
                <a:ea typeface="Microsoft YaHei UI" pitchFamily="34" charset="-122"/>
              </a:rPr>
              <a:t>         5A</a:t>
            </a:r>
            <a:r>
              <a:rPr lang="zh-CN" altLang="en-US" sz="2800" dirty="0" smtClean="0">
                <a:latin typeface="Microsoft YaHei UI" pitchFamily="34" charset="-122"/>
                <a:ea typeface="Microsoft YaHei UI" pitchFamily="34" charset="-122"/>
              </a:rPr>
              <a:t> 、</a:t>
            </a:r>
            <a:r>
              <a:rPr lang="en-US" sz="2800" dirty="0" smtClean="0">
                <a:latin typeface="Microsoft YaHei UI" pitchFamily="34" charset="-122"/>
                <a:ea typeface="Microsoft YaHei UI" pitchFamily="34" charset="-122"/>
              </a:rPr>
              <a:t>0X2H </a:t>
            </a:r>
            <a:r>
              <a:rPr lang="zh-CN" altLang="en-US" sz="2800" dirty="0" smtClean="0">
                <a:latin typeface="Microsoft YaHei UI" pitchFamily="34" charset="-122"/>
                <a:ea typeface="Microsoft YaHei UI" pitchFamily="34" charset="-122"/>
              </a:rPr>
              <a:t>不是合法的十六进制数。</a:t>
            </a: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49</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3539430"/>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2</a:t>
            </a:r>
            <a:r>
              <a:rPr lang="zh-CN" altLang="en-US" sz="2800" b="1" dirty="0" smtClean="0">
                <a:latin typeface="Microsoft YaHei UI" pitchFamily="34" charset="-122"/>
                <a:ea typeface="Microsoft YaHei UI" pitchFamily="34" charset="-122"/>
              </a:rPr>
              <a:t>、实型常量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实数在</a:t>
            </a:r>
            <a:r>
              <a:rPr lang="en-US" sz="2800" dirty="0" smtClean="0">
                <a:latin typeface="Microsoft YaHei UI" pitchFamily="34" charset="-122"/>
                <a:ea typeface="Microsoft YaHei UI" pitchFamily="34" charset="-122"/>
              </a:rPr>
              <a:t>C</a:t>
            </a:r>
            <a:r>
              <a:rPr lang="zh-CN" altLang="en-US" sz="2800" dirty="0" smtClean="0">
                <a:latin typeface="Microsoft YaHei UI" pitchFamily="34" charset="-122"/>
                <a:ea typeface="Microsoft YaHei UI" pitchFamily="34" charset="-122"/>
              </a:rPr>
              <a:t>语言中又称浮点数。实数有两种表示方法。</a:t>
            </a: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）小数形式。由数字</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9</a:t>
            </a:r>
            <a:r>
              <a:rPr lang="zh-CN" altLang="en-US" sz="2800" dirty="0" smtClean="0">
                <a:latin typeface="Microsoft YaHei UI" pitchFamily="34" charset="-122"/>
                <a:ea typeface="Microsoft YaHei UI" pitchFamily="34" charset="-122"/>
              </a:rPr>
              <a:t>和小数点组成（注意必须有小数点）。</a:t>
            </a: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例如：</a:t>
            </a:r>
            <a:r>
              <a:rPr lang="en-US" sz="2800" dirty="0" smtClean="0">
                <a:latin typeface="Microsoft YaHei UI" pitchFamily="34" charset="-122"/>
                <a:ea typeface="Microsoft YaHei UI" pitchFamily="34" charset="-122"/>
              </a:rPr>
              <a:t>0.0</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25.4</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.12</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22.</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-56.33</a:t>
            </a:r>
            <a:endParaRPr lang="zh-CN" altLang="en-US"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50</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4832092"/>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2</a:t>
            </a:r>
            <a:r>
              <a:rPr lang="zh-CN" altLang="en-US" sz="2800" b="1" dirty="0" smtClean="0">
                <a:latin typeface="Microsoft YaHei UI" pitchFamily="34" charset="-122"/>
                <a:ea typeface="Microsoft YaHei UI" pitchFamily="34" charset="-122"/>
              </a:rPr>
              <a:t>、实型常量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实数在</a:t>
            </a:r>
            <a:r>
              <a:rPr lang="en-US" sz="2800" dirty="0" smtClean="0">
                <a:latin typeface="Microsoft YaHei UI" pitchFamily="34" charset="-122"/>
                <a:ea typeface="Microsoft YaHei UI" pitchFamily="34" charset="-122"/>
              </a:rPr>
              <a:t>C</a:t>
            </a:r>
            <a:r>
              <a:rPr lang="zh-CN" altLang="en-US" sz="2800" dirty="0" smtClean="0">
                <a:latin typeface="Microsoft YaHei UI" pitchFamily="34" charset="-122"/>
                <a:ea typeface="Microsoft YaHei UI" pitchFamily="34" charset="-122"/>
              </a:rPr>
              <a:t>语言中又称浮点数。实数有两种表示方法。</a:t>
            </a:r>
          </a:p>
          <a:p>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）指数形式。由十进制数加阶码标志小写字母“</a:t>
            </a:r>
            <a:r>
              <a:rPr lang="en-US" sz="2800" dirty="0" smtClean="0">
                <a:latin typeface="Microsoft YaHei UI" pitchFamily="34" charset="-122"/>
                <a:ea typeface="Microsoft YaHei UI" pitchFamily="34" charset="-122"/>
              </a:rPr>
              <a:t>e”</a:t>
            </a:r>
            <a:r>
              <a:rPr lang="zh-CN" altLang="en-US" sz="2800" dirty="0" smtClean="0">
                <a:latin typeface="Microsoft YaHei UI" pitchFamily="34" charset="-122"/>
                <a:ea typeface="Microsoft YaHei UI" pitchFamily="34" charset="-122"/>
              </a:rPr>
              <a:t>（或大写字母“</a:t>
            </a:r>
            <a:r>
              <a:rPr lang="en-US" sz="2800" dirty="0" smtClean="0">
                <a:latin typeface="Microsoft YaHei UI" pitchFamily="34" charset="-122"/>
                <a:ea typeface="Microsoft YaHei UI" pitchFamily="34" charset="-122"/>
              </a:rPr>
              <a:t>E”</a:t>
            </a:r>
            <a:r>
              <a:rPr lang="zh-CN" altLang="en-US" sz="2800" dirty="0" smtClean="0">
                <a:latin typeface="Microsoft YaHei UI" pitchFamily="34" charset="-122"/>
                <a:ea typeface="Microsoft YaHei UI" pitchFamily="34" charset="-122"/>
              </a:rPr>
              <a:t>）和阶码（必须是整数）组成。其中，字母</a:t>
            </a:r>
            <a:r>
              <a:rPr lang="en-US" sz="2800" dirty="0" smtClean="0">
                <a:latin typeface="Microsoft YaHei UI" pitchFamily="34" charset="-122"/>
                <a:ea typeface="Microsoft YaHei UI" pitchFamily="34" charset="-122"/>
              </a:rPr>
              <a:t>e</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E</a:t>
            </a:r>
            <a:r>
              <a:rPr lang="zh-CN" altLang="en-US" sz="2800" dirty="0" smtClean="0">
                <a:latin typeface="Microsoft YaHei UI" pitchFamily="34" charset="-122"/>
                <a:ea typeface="Microsoft YaHei UI" pitchFamily="34" charset="-122"/>
              </a:rPr>
              <a:t>）前面必须有数字，后面必须是整数。</a:t>
            </a:r>
          </a:p>
          <a:p>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例如：</a:t>
            </a:r>
            <a:r>
              <a:rPr lang="en-US" sz="2800" dirty="0" smtClean="0">
                <a:latin typeface="Microsoft YaHei UI" pitchFamily="34" charset="-122"/>
                <a:ea typeface="Microsoft YaHei UI" pitchFamily="34" charset="-122"/>
              </a:rPr>
              <a:t>2.3E5</a:t>
            </a:r>
            <a:r>
              <a:rPr lang="zh-CN" altLang="en-US" sz="2800" dirty="0" smtClean="0">
                <a:latin typeface="Microsoft YaHei UI" pitchFamily="34" charset="-122"/>
                <a:ea typeface="Microsoft YaHei UI" pitchFamily="34" charset="-122"/>
              </a:rPr>
              <a:t>表示</a:t>
            </a:r>
            <a:r>
              <a:rPr lang="en-US" sz="2800" dirty="0" smtClean="0">
                <a:latin typeface="Microsoft YaHei UI" pitchFamily="34" charset="-122"/>
                <a:ea typeface="Microsoft YaHei UI" pitchFamily="34" charset="-122"/>
              </a:rPr>
              <a:t>2.3×10</a:t>
            </a:r>
            <a:r>
              <a:rPr lang="en-US" sz="2800" baseline="30000" dirty="0" smtClean="0">
                <a:latin typeface="Microsoft YaHei UI" pitchFamily="34" charset="-122"/>
                <a:ea typeface="Microsoft YaHei UI" pitchFamily="34" charset="-122"/>
              </a:rPr>
              <a:t>5</a:t>
            </a:r>
            <a:endParaRPr lang="en-US" altLang="zh-CN"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5.6e-3</a:t>
            </a:r>
            <a:r>
              <a:rPr lang="zh-CN" altLang="en-US" sz="2800" dirty="0" smtClean="0">
                <a:latin typeface="Microsoft YaHei UI" pitchFamily="34" charset="-122"/>
                <a:ea typeface="Microsoft YaHei UI" pitchFamily="34" charset="-122"/>
              </a:rPr>
              <a:t>表示</a:t>
            </a:r>
            <a:r>
              <a:rPr lang="en-US" sz="2800" dirty="0" smtClean="0">
                <a:latin typeface="Microsoft YaHei UI" pitchFamily="34" charset="-122"/>
                <a:ea typeface="Microsoft YaHei UI" pitchFamily="34" charset="-122"/>
              </a:rPr>
              <a:t>5.6×10</a:t>
            </a:r>
            <a:r>
              <a:rPr lang="en-US" sz="2800" baseline="30000" dirty="0" smtClean="0">
                <a:latin typeface="Microsoft YaHei UI" pitchFamily="34" charset="-122"/>
                <a:ea typeface="Microsoft YaHei UI" pitchFamily="34" charset="-122"/>
              </a:rPr>
              <a:t>-3</a:t>
            </a:r>
            <a:endParaRPr lang="en-US" altLang="zh-CN"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-1.8E-2</a:t>
            </a:r>
            <a:r>
              <a:rPr lang="zh-CN" altLang="en-US" sz="2800" dirty="0" smtClean="0">
                <a:latin typeface="Microsoft YaHei UI" pitchFamily="34" charset="-122"/>
                <a:ea typeface="Microsoft YaHei UI" pitchFamily="34" charset="-122"/>
              </a:rPr>
              <a:t>表示</a:t>
            </a:r>
            <a:r>
              <a:rPr lang="en-US" sz="2800" dirty="0" smtClean="0">
                <a:latin typeface="Microsoft YaHei UI" pitchFamily="34" charset="-122"/>
                <a:ea typeface="Microsoft YaHei UI" pitchFamily="34" charset="-122"/>
              </a:rPr>
              <a:t>-1.</a:t>
            </a:r>
            <a:endParaRPr lang="en-US" altLang="zh-CN"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51</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2</a:t>
            </a:r>
            <a:r>
              <a:rPr lang="zh-CN" altLang="en-US" sz="2800" b="1" dirty="0" smtClean="0">
                <a:latin typeface="Microsoft YaHei UI" pitchFamily="34" charset="-122"/>
                <a:ea typeface="Microsoft YaHei UI" pitchFamily="34" charset="-122"/>
              </a:rPr>
              <a:t>、实型常量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实数在</a:t>
            </a:r>
            <a:r>
              <a:rPr lang="en-US" sz="2800" dirty="0" smtClean="0">
                <a:latin typeface="Microsoft YaHei UI" pitchFamily="34" charset="-122"/>
                <a:ea typeface="Microsoft YaHei UI" pitchFamily="34" charset="-122"/>
              </a:rPr>
              <a:t>C</a:t>
            </a:r>
            <a:r>
              <a:rPr lang="zh-CN" altLang="en-US" sz="2800" dirty="0" smtClean="0">
                <a:latin typeface="Microsoft YaHei UI" pitchFamily="34" charset="-122"/>
                <a:ea typeface="Microsoft YaHei UI" pitchFamily="34" charset="-122"/>
              </a:rPr>
              <a:t>语言中又称浮点数。实数有两种表示方法。</a:t>
            </a:r>
          </a:p>
          <a:p>
            <a:endParaRPr lang="zh-CN" altLang="en-US"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以下不是合法的实型常量。</a:t>
            </a:r>
          </a:p>
          <a:p>
            <a:pPr lvl="0"/>
            <a:r>
              <a:rPr lang="en-US" sz="2800" dirty="0" smtClean="0">
                <a:latin typeface="Microsoft YaHei UI" pitchFamily="34" charset="-122"/>
                <a:ea typeface="Microsoft YaHei UI" pitchFamily="34" charset="-122"/>
              </a:rPr>
              <a:t>123     </a:t>
            </a:r>
            <a:r>
              <a:rPr lang="zh-CN" altLang="en-US" sz="2800" dirty="0" smtClean="0">
                <a:latin typeface="Microsoft YaHei UI" pitchFamily="34" charset="-122"/>
                <a:ea typeface="Microsoft YaHei UI" pitchFamily="34" charset="-122"/>
              </a:rPr>
              <a:t>（无小数点）</a:t>
            </a:r>
          </a:p>
          <a:p>
            <a:pPr lvl="0"/>
            <a:r>
              <a:rPr lang="en-US" sz="2800" dirty="0" smtClean="0">
                <a:latin typeface="Microsoft YaHei UI" pitchFamily="34" charset="-122"/>
                <a:ea typeface="Microsoft YaHei UI" pitchFamily="34" charset="-122"/>
              </a:rPr>
              <a:t>E4       </a:t>
            </a:r>
            <a:r>
              <a:rPr lang="zh-CN" altLang="en-US" sz="2800" dirty="0" smtClean="0">
                <a:latin typeface="Microsoft YaHei UI" pitchFamily="34" charset="-122"/>
                <a:ea typeface="Microsoft YaHei UI" pitchFamily="34" charset="-122"/>
              </a:rPr>
              <a:t>（阶码“</a:t>
            </a:r>
            <a:r>
              <a:rPr lang="en-US" sz="2800" dirty="0" smtClean="0">
                <a:latin typeface="Microsoft YaHei UI" pitchFamily="34" charset="-122"/>
                <a:ea typeface="Microsoft YaHei UI" pitchFamily="34" charset="-122"/>
              </a:rPr>
              <a:t>E</a:t>
            </a:r>
            <a:r>
              <a:rPr lang="zh-CN" altLang="en-US" sz="2800" dirty="0" smtClean="0">
                <a:latin typeface="Microsoft YaHei UI" pitchFamily="34" charset="-122"/>
                <a:ea typeface="Microsoft YaHei UI" pitchFamily="34" charset="-122"/>
              </a:rPr>
              <a:t>”之前无数字）。</a:t>
            </a:r>
          </a:p>
          <a:p>
            <a:pPr lvl="0"/>
            <a:r>
              <a:rPr lang="en-US" sz="2800" dirty="0" smtClean="0">
                <a:latin typeface="Microsoft YaHei UI" pitchFamily="34" charset="-122"/>
                <a:ea typeface="Microsoft YaHei UI" pitchFamily="34" charset="-122"/>
              </a:rPr>
              <a:t>23.-E3 </a:t>
            </a:r>
            <a:r>
              <a:rPr lang="zh-CN" altLang="en-US" sz="2800" dirty="0" smtClean="0">
                <a:latin typeface="Microsoft YaHei UI" pitchFamily="34" charset="-122"/>
                <a:ea typeface="Microsoft YaHei UI" pitchFamily="34" charset="-122"/>
              </a:rPr>
              <a:t>（负号的位置不对）。</a:t>
            </a:r>
          </a:p>
          <a:p>
            <a:r>
              <a:rPr lang="en-US" sz="2800" dirty="0" smtClean="0">
                <a:latin typeface="Microsoft YaHei UI" pitchFamily="34" charset="-122"/>
                <a:ea typeface="Microsoft YaHei UI" pitchFamily="34" charset="-122"/>
              </a:rPr>
              <a:t>2.7E    </a:t>
            </a:r>
            <a:r>
              <a:rPr lang="zh-CN" altLang="en-US" sz="2800" dirty="0" smtClean="0">
                <a:latin typeface="Microsoft YaHei UI" pitchFamily="34" charset="-122"/>
                <a:ea typeface="Microsoft YaHei UI" pitchFamily="34" charset="-122"/>
              </a:rPr>
              <a:t>（无阶码）</a:t>
            </a:r>
            <a:endParaRPr lang="en-US" altLang="zh-CN"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52</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3</a:t>
            </a:r>
            <a:r>
              <a:rPr lang="zh-CN" altLang="en-US" sz="2800" b="1" dirty="0" smtClean="0">
                <a:latin typeface="Microsoft YaHei UI" pitchFamily="34" charset="-122"/>
                <a:ea typeface="Microsoft YaHei UI" pitchFamily="34" charset="-122"/>
              </a:rPr>
              <a:t>、字符常量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字符常量是用一对单撇号字符（西文单引号）括起来的一个字符。例如，</a:t>
            </a:r>
            <a:r>
              <a:rPr lang="en-US" sz="2800" dirty="0" smtClean="0">
                <a:latin typeface="Microsoft YaHei UI" pitchFamily="34" charset="-122"/>
                <a:ea typeface="Microsoft YaHei UI" pitchFamily="34" charset="-122"/>
              </a:rPr>
              <a:t>'b'</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'Z'</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'5'</a:t>
            </a:r>
            <a:r>
              <a:rPr lang="zh-CN" altLang="en-US" sz="2800" dirty="0" smtClean="0">
                <a:latin typeface="Microsoft YaHei UI" pitchFamily="34" charset="-122"/>
                <a:ea typeface="Microsoft YaHei UI" pitchFamily="34" charset="-122"/>
              </a:rPr>
              <a:t>都是字符常量。在计算机中，字符常量有以下特点。</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）字符常量只能用单引号括起来，不能用双引号或其他符号括起来。</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）字符常量只能是单个字符，不能是多个字符。</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3</a:t>
            </a:r>
            <a:r>
              <a:rPr lang="zh-CN" altLang="en-US" sz="2800" dirty="0" smtClean="0">
                <a:latin typeface="Microsoft YaHei UI" pitchFamily="34" charset="-122"/>
                <a:ea typeface="Microsoft YaHei UI" pitchFamily="34" charset="-122"/>
              </a:rPr>
              <a:t>）字符可以是字符集中的任意字符。</a:t>
            </a:r>
            <a:endParaRPr lang="en-US" altLang="zh-CN"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53</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pic>
        <p:nvPicPr>
          <p:cNvPr id="1027" name="Picture 3"/>
          <p:cNvPicPr>
            <a:picLocks noChangeAspect="1" noChangeArrowheads="1"/>
          </p:cNvPicPr>
          <p:nvPr/>
        </p:nvPicPr>
        <p:blipFill>
          <a:blip r:embed="rId2"/>
          <a:srcRect/>
          <a:stretch>
            <a:fillRect/>
          </a:stretch>
        </p:blipFill>
        <p:spPr bwMode="auto">
          <a:xfrm>
            <a:off x="3738163" y="1302924"/>
            <a:ext cx="4162425" cy="5143500"/>
          </a:xfrm>
          <a:prstGeom prst="rect">
            <a:avLst/>
          </a:prstGeom>
          <a:noFill/>
          <a:ln w="9525">
            <a:noFill/>
            <a:miter lim="800000"/>
            <a:headEnd/>
            <a:tailEnd/>
          </a:ln>
          <a:effectLst/>
        </p:spPr>
      </p:pic>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54</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3</a:t>
            </a:r>
            <a:r>
              <a:rPr lang="zh-CN" altLang="en-US" sz="2800" b="1" dirty="0" smtClean="0">
                <a:latin typeface="Microsoft YaHei UI" pitchFamily="34" charset="-122"/>
                <a:ea typeface="Microsoft YaHei UI" pitchFamily="34" charset="-122"/>
              </a:rPr>
              <a:t>、字符常量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由于字符常量在计算机中是以</a:t>
            </a:r>
            <a:r>
              <a:rPr lang="en-US" sz="2800" dirty="0" smtClean="0">
                <a:latin typeface="Microsoft YaHei UI" pitchFamily="34" charset="-122"/>
                <a:ea typeface="Microsoft YaHei UI" pitchFamily="34" charset="-122"/>
              </a:rPr>
              <a:t>ASCII</a:t>
            </a:r>
            <a:r>
              <a:rPr lang="zh-CN" altLang="en-US" sz="2800" dirty="0" smtClean="0">
                <a:latin typeface="Microsoft YaHei UI" pitchFamily="34" charset="-122"/>
                <a:ea typeface="Microsoft YaHei UI" pitchFamily="34" charset="-122"/>
              </a:rPr>
              <a:t>码形式存储的，因此，它可以参与各种运算。例如：</a:t>
            </a:r>
          </a:p>
          <a:p>
            <a:pPr lvl="0"/>
            <a:r>
              <a:rPr lang="en-US" sz="2800" dirty="0" smtClean="0">
                <a:latin typeface="Microsoft YaHei UI" pitchFamily="34" charset="-122"/>
                <a:ea typeface="Microsoft YaHei UI" pitchFamily="34" charset="-122"/>
              </a:rPr>
              <a:t>             'B'-'A'</a:t>
            </a:r>
            <a:r>
              <a:rPr lang="zh-CN" altLang="en-US" sz="2800" dirty="0" smtClean="0">
                <a:latin typeface="Microsoft YaHei UI" pitchFamily="34" charset="-122"/>
                <a:ea typeface="Microsoft YaHei UI" pitchFamily="34" charset="-122"/>
              </a:rPr>
              <a:t>值为</a:t>
            </a:r>
            <a:r>
              <a:rPr lang="en-US" sz="2800" dirty="0" smtClean="0">
                <a:latin typeface="Microsoft YaHei UI" pitchFamily="34" charset="-122"/>
                <a:ea typeface="Microsoft YaHei UI" pitchFamily="34" charset="-122"/>
              </a:rPr>
              <a:t>1</a:t>
            </a:r>
            <a:endParaRPr lang="zh-CN" altLang="en-US" sz="2800" dirty="0" smtClean="0">
              <a:latin typeface="Microsoft YaHei UI" pitchFamily="34" charset="-122"/>
              <a:ea typeface="Microsoft YaHei UI" pitchFamily="34" charset="-122"/>
            </a:endParaRPr>
          </a:p>
          <a:p>
            <a:pPr lvl="0"/>
            <a:r>
              <a:rPr lang="en-US" sz="2800" dirty="0" smtClean="0">
                <a:latin typeface="Microsoft YaHei UI" pitchFamily="34" charset="-122"/>
                <a:ea typeface="Microsoft YaHei UI" pitchFamily="34" charset="-122"/>
              </a:rPr>
              <a:t>             'A'+2</a:t>
            </a:r>
            <a:r>
              <a:rPr lang="zh-CN" altLang="en-US" sz="2800" dirty="0" smtClean="0">
                <a:latin typeface="Microsoft YaHei UI" pitchFamily="34" charset="-122"/>
                <a:ea typeface="Microsoft YaHei UI" pitchFamily="34" charset="-122"/>
              </a:rPr>
              <a:t>值为</a:t>
            </a:r>
            <a:r>
              <a:rPr lang="en-US" sz="2800" dirty="0" smtClean="0">
                <a:latin typeface="Microsoft YaHei UI" pitchFamily="34" charset="-122"/>
                <a:ea typeface="Microsoft YaHei UI" pitchFamily="34" charset="-122"/>
              </a:rPr>
              <a:t>67</a:t>
            </a:r>
            <a:endParaRPr lang="zh-CN" altLang="en-US" sz="2800" dirty="0" smtClean="0">
              <a:latin typeface="Microsoft YaHei UI" pitchFamily="34" charset="-122"/>
              <a:ea typeface="Microsoft YaHei UI" pitchFamily="34" charset="-122"/>
            </a:endParaRPr>
          </a:p>
          <a:p>
            <a:pPr lvl="0"/>
            <a:r>
              <a:rPr lang="en-US" sz="2800" dirty="0" smtClean="0">
                <a:latin typeface="Microsoft YaHei UI" pitchFamily="34" charset="-122"/>
                <a:ea typeface="Microsoft YaHei UI" pitchFamily="34" charset="-122"/>
              </a:rPr>
              <a:t>             'b'-32</a:t>
            </a:r>
            <a:r>
              <a:rPr lang="zh-CN" altLang="en-US" sz="2800" dirty="0" smtClean="0">
                <a:latin typeface="Microsoft YaHei UI" pitchFamily="34" charset="-122"/>
                <a:ea typeface="Microsoft YaHei UI" pitchFamily="34" charset="-122"/>
              </a:rPr>
              <a:t>值为</a:t>
            </a:r>
            <a:r>
              <a:rPr lang="en-US" sz="2800" dirty="0" smtClean="0">
                <a:latin typeface="Microsoft YaHei UI" pitchFamily="34" charset="-122"/>
                <a:ea typeface="Microsoft YaHei UI" pitchFamily="34" charset="-122"/>
              </a:rPr>
              <a:t>66</a:t>
            </a:r>
            <a:endParaRPr lang="zh-CN" altLang="en-US" sz="2800" dirty="0" smtClean="0">
              <a:latin typeface="Microsoft YaHei UI" pitchFamily="34" charset="-122"/>
              <a:ea typeface="Microsoft YaHei UI" pitchFamily="34" charset="-122"/>
            </a:endParaRPr>
          </a:p>
          <a:p>
            <a:pPr lvl="0"/>
            <a:r>
              <a:rPr lang="en-US" sz="2800" dirty="0" smtClean="0">
                <a:latin typeface="Microsoft YaHei UI" pitchFamily="34" charset="-122"/>
                <a:ea typeface="Microsoft YaHei UI" pitchFamily="34" charset="-122"/>
              </a:rPr>
              <a:t>             '9'-'0'</a:t>
            </a:r>
            <a:r>
              <a:rPr lang="zh-CN" altLang="en-US" sz="2800" dirty="0" smtClean="0">
                <a:latin typeface="Microsoft YaHei UI" pitchFamily="34" charset="-122"/>
                <a:ea typeface="Microsoft YaHei UI" pitchFamily="34" charset="-122"/>
              </a:rPr>
              <a:t>的值为</a:t>
            </a:r>
            <a:r>
              <a:rPr lang="en-US" sz="2800" dirty="0" smtClean="0">
                <a:latin typeface="Microsoft YaHei UI" pitchFamily="34" charset="-122"/>
                <a:ea typeface="Microsoft YaHei UI" pitchFamily="34" charset="-122"/>
              </a:rPr>
              <a:t>9</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'c'&lt;'d'</a:t>
            </a:r>
            <a:r>
              <a:rPr lang="zh-CN" altLang="en-US" sz="2800" dirty="0" smtClean="0">
                <a:latin typeface="Microsoft YaHei UI" pitchFamily="34" charset="-122"/>
                <a:ea typeface="Microsoft YaHei UI" pitchFamily="34" charset="-122"/>
              </a:rPr>
              <a:t>的值为</a:t>
            </a:r>
            <a:r>
              <a:rPr lang="en-US" sz="2800" dirty="0" smtClean="0">
                <a:latin typeface="Microsoft YaHei UI" pitchFamily="34" charset="-122"/>
                <a:ea typeface="Microsoft YaHei UI" pitchFamily="34" charset="-122"/>
              </a:rPr>
              <a:t>true</a:t>
            </a:r>
            <a:endParaRPr lang="en-US" altLang="zh-CN"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55</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2677656"/>
          </a:xfrm>
          <a:prstGeom prst="rect">
            <a:avLst/>
          </a:prstGeom>
          <a:noFill/>
        </p:spPr>
        <p:txBody>
          <a:bodyPr wrap="square">
            <a:spAutoFit/>
          </a:bodyPr>
          <a:lstStyle/>
          <a:p>
            <a:r>
              <a:rPr lang="zh-CN" altLang="en-US" sz="2800" dirty="0" smtClean="0">
                <a:latin typeface="Microsoft YaHei UI" pitchFamily="34" charset="-122"/>
                <a:ea typeface="Microsoft YaHei UI" pitchFamily="34" charset="-122"/>
              </a:rPr>
              <a:t>转义字符：</a:t>
            </a:r>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a:t>
            </a:r>
            <a:endParaRPr lang="en-US" altLang="zh-CN" sz="2800"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由一个反斜杠（</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）后跟规定字符构成，具有特定含义，称为转义字符。转义字符是作为一个字符处理的，存储时占用</a:t>
            </a:r>
            <a:r>
              <a:rPr lang="en-US" alt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个字节。</a:t>
            </a:r>
            <a:endParaRPr lang="en-US" altLang="zh-CN"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56</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1384995"/>
          </a:xfrm>
          <a:prstGeom prst="rect">
            <a:avLst/>
          </a:prstGeom>
          <a:noFill/>
        </p:spPr>
        <p:txBody>
          <a:bodyPr wrap="square">
            <a:spAutoFit/>
          </a:bodyPr>
          <a:lstStyle/>
          <a:p>
            <a:pPr algn="ctr"/>
            <a:r>
              <a:rPr lang="zh-CN" altLang="en-US" sz="2800" b="1" dirty="0" smtClean="0">
                <a:latin typeface="Microsoft YaHei UI" pitchFamily="34" charset="-122"/>
                <a:ea typeface="Microsoft YaHei UI" pitchFamily="34" charset="-122"/>
              </a:rPr>
              <a:t>常用转义字符</a:t>
            </a:r>
            <a:endParaRPr lang="en-US" altLang="zh-CN" sz="2800" b="1" dirty="0" smtClean="0">
              <a:latin typeface="Microsoft YaHei UI" pitchFamily="34" charset="-122"/>
              <a:ea typeface="Microsoft YaHei UI" pitchFamily="34" charset="-122"/>
            </a:endParaRPr>
          </a:p>
          <a:p>
            <a:r>
              <a:rPr lang="en-US" altLang="zh-CN" sz="2800" dirty="0" smtClean="0">
                <a:latin typeface="Microsoft YaHei UI" pitchFamily="34" charset="-122"/>
                <a:ea typeface="Microsoft YaHei UI" pitchFamily="34" charset="-122"/>
              </a:rPr>
              <a:t>       </a:t>
            </a:r>
          </a:p>
          <a:p>
            <a:endParaRPr lang="en-US" altLang="zh-CN" sz="2800" dirty="0" smtClean="0">
              <a:latin typeface="Microsoft YaHei UI" pitchFamily="34" charset="-122"/>
              <a:ea typeface="Microsoft YaHei UI" pitchFamily="34" charset="-122"/>
            </a:endParaRPr>
          </a:p>
        </p:txBody>
      </p:sp>
      <p:graphicFrame>
        <p:nvGraphicFramePr>
          <p:cNvPr id="5" name="表格 4"/>
          <p:cNvGraphicFramePr>
            <a:graphicFrameLocks noGrp="1"/>
          </p:cNvGraphicFramePr>
          <p:nvPr/>
        </p:nvGraphicFramePr>
        <p:xfrm>
          <a:off x="1513893" y="2425598"/>
          <a:ext cx="7651100" cy="3377680"/>
        </p:xfrm>
        <a:graphic>
          <a:graphicData uri="http://schemas.openxmlformats.org/drawingml/2006/table">
            <a:tbl>
              <a:tblPr/>
              <a:tblGrid>
                <a:gridCol w="1319540">
                  <a:extLst>
                    <a:ext uri="{9D8B030D-6E8A-4147-A177-3AD203B41FA5}">
                      <a16:colId xmlns:a16="http://schemas.microsoft.com/office/drawing/2014/main" val="20000"/>
                    </a:ext>
                  </a:extLst>
                </a:gridCol>
                <a:gridCol w="3819967">
                  <a:extLst>
                    <a:ext uri="{9D8B030D-6E8A-4147-A177-3AD203B41FA5}">
                      <a16:colId xmlns:a16="http://schemas.microsoft.com/office/drawing/2014/main" val="20001"/>
                    </a:ext>
                  </a:extLst>
                </a:gridCol>
                <a:gridCol w="2511593">
                  <a:extLst>
                    <a:ext uri="{9D8B030D-6E8A-4147-A177-3AD203B41FA5}">
                      <a16:colId xmlns:a16="http://schemas.microsoft.com/office/drawing/2014/main" val="20002"/>
                    </a:ext>
                  </a:extLst>
                </a:gridCol>
              </a:tblGrid>
              <a:tr h="337768">
                <a:tc>
                  <a:txBody>
                    <a:bodyPr/>
                    <a:lstStyle/>
                    <a:p>
                      <a:pPr algn="ctr">
                        <a:spcAft>
                          <a:spcPts val="0"/>
                        </a:spcAft>
                      </a:pPr>
                      <a:r>
                        <a:rPr lang="zh-CN" sz="1400" b="1" kern="100" dirty="0">
                          <a:latin typeface="Microsoft YaHei UI" pitchFamily="34" charset="-122"/>
                          <a:ea typeface="Microsoft YaHei UI" pitchFamily="34" charset="-122"/>
                          <a:cs typeface="Times New Roman"/>
                        </a:rPr>
                        <a:t>转义字符</a:t>
                      </a: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zh-CN" sz="1400" b="1" kern="100">
                          <a:latin typeface="Microsoft YaHei UI" pitchFamily="34" charset="-122"/>
                          <a:ea typeface="Microsoft YaHei UI" pitchFamily="34" charset="-122"/>
                          <a:cs typeface="Times New Roman"/>
                        </a:rPr>
                        <a:t>含义</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ASCII</a:t>
                      </a:r>
                      <a:r>
                        <a:rPr lang="zh-CN" sz="1400" b="1" kern="100">
                          <a:latin typeface="Microsoft YaHei UI" pitchFamily="34" charset="-122"/>
                          <a:ea typeface="Microsoft YaHei UI" pitchFamily="34" charset="-122"/>
                          <a:cs typeface="Times New Roman"/>
                        </a:rPr>
                        <a:t>码</a:t>
                      </a: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0"/>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\n</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zh-CN" sz="1400" b="1" kern="100">
                          <a:latin typeface="Microsoft YaHei UI" pitchFamily="34" charset="-122"/>
                          <a:ea typeface="Microsoft YaHei UI" pitchFamily="34" charset="-122"/>
                          <a:cs typeface="Times New Roman"/>
                        </a:rPr>
                        <a:t>换行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10</a:t>
                      </a:r>
                      <a:endParaRPr lang="zh-CN"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1"/>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\t</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zh-CN" sz="1400" b="1" kern="100">
                          <a:latin typeface="Microsoft YaHei UI" pitchFamily="34" charset="-122"/>
                          <a:ea typeface="Microsoft YaHei UI" pitchFamily="34" charset="-122"/>
                          <a:cs typeface="Times New Roman"/>
                        </a:rPr>
                        <a:t>水平制表（跳到下一个</a:t>
                      </a:r>
                      <a:r>
                        <a:rPr lang="en-US" sz="1400" b="1" kern="100">
                          <a:latin typeface="Microsoft YaHei UI" pitchFamily="34" charset="-122"/>
                          <a:ea typeface="Microsoft YaHei UI" pitchFamily="34" charset="-122"/>
                          <a:cs typeface="Times New Roman"/>
                        </a:rPr>
                        <a:t>tab</a:t>
                      </a:r>
                      <a:r>
                        <a:rPr lang="zh-CN" sz="1400" b="1" kern="100">
                          <a:latin typeface="Microsoft YaHei UI" pitchFamily="34" charset="-122"/>
                          <a:ea typeface="Microsoft YaHei UI" pitchFamily="34" charset="-122"/>
                          <a:cs typeface="Times New Roman"/>
                        </a:rPr>
                        <a:t>位置）</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9</a:t>
                      </a:r>
                      <a:endParaRPr lang="zh-CN"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2"/>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\b</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zh-CN" sz="1400" b="1" kern="100">
                          <a:latin typeface="Microsoft YaHei UI" pitchFamily="34" charset="-122"/>
                          <a:ea typeface="Microsoft YaHei UI" pitchFamily="34" charset="-122"/>
                          <a:cs typeface="Times New Roman"/>
                        </a:rPr>
                        <a:t>退格</a:t>
                      </a:r>
                      <a:r>
                        <a:rPr lang="en-US" sz="1400" b="1" kern="100">
                          <a:latin typeface="Microsoft YaHei UI" pitchFamily="34" charset="-122"/>
                          <a:ea typeface="Microsoft YaHei UI" pitchFamily="34" charset="-122"/>
                          <a:cs typeface="Times New Roman"/>
                        </a:rPr>
                        <a:t>(Backspace)</a:t>
                      </a:r>
                      <a:endParaRPr lang="zh-CN"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8</a:t>
                      </a:r>
                      <a:endParaRPr lang="zh-CN"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3"/>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\0</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zh-CN" sz="1400" b="1" kern="100">
                          <a:latin typeface="Microsoft YaHei UI" pitchFamily="34" charset="-122"/>
                          <a:ea typeface="Microsoft YaHei UI" pitchFamily="34" charset="-122"/>
                          <a:cs typeface="Times New Roman"/>
                        </a:rPr>
                        <a:t>空字符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0</a:t>
                      </a:r>
                      <a:endParaRPr lang="zh-CN"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4"/>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zh-CN" sz="1400" b="1" kern="100">
                          <a:latin typeface="Microsoft YaHei UI" pitchFamily="34" charset="-122"/>
                          <a:ea typeface="Microsoft YaHei UI" pitchFamily="34" charset="-122"/>
                          <a:cs typeface="Times New Roman"/>
                        </a:rPr>
                        <a:t>反斜杠字符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92</a:t>
                      </a:r>
                      <a:endParaRPr lang="zh-CN"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5"/>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zh-CN" sz="1400" b="1" kern="100">
                          <a:latin typeface="Microsoft YaHei UI" pitchFamily="34" charset="-122"/>
                          <a:ea typeface="Microsoft YaHei UI" pitchFamily="34" charset="-122"/>
                          <a:cs typeface="Times New Roman"/>
                        </a:rPr>
                        <a:t>单引号字符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39</a:t>
                      </a:r>
                      <a:endParaRPr lang="zh-CN"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6"/>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zh-CN" sz="1400" b="1" kern="100">
                          <a:latin typeface="Microsoft YaHei UI" pitchFamily="34" charset="-122"/>
                          <a:ea typeface="Microsoft YaHei UI" pitchFamily="34" charset="-122"/>
                          <a:cs typeface="Times New Roman"/>
                        </a:rPr>
                        <a:t>双引号字符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34</a:t>
                      </a:r>
                      <a:endParaRPr lang="zh-CN"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7"/>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\ddd</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1</a:t>
                      </a:r>
                      <a:r>
                        <a:rPr lang="zh-CN" sz="1400" b="1" kern="100">
                          <a:latin typeface="Microsoft YaHei UI" pitchFamily="34" charset="-122"/>
                          <a:ea typeface="Microsoft YaHei UI" pitchFamily="34" charset="-122"/>
                          <a:cs typeface="Times New Roman"/>
                        </a:rPr>
                        <a:t>～</a:t>
                      </a:r>
                      <a:r>
                        <a:rPr lang="en-US" sz="1400" b="1" kern="100">
                          <a:latin typeface="Microsoft YaHei UI" pitchFamily="34" charset="-122"/>
                          <a:ea typeface="Microsoft YaHei UI" pitchFamily="34" charset="-122"/>
                          <a:cs typeface="Times New Roman"/>
                        </a:rPr>
                        <a:t>3</a:t>
                      </a:r>
                      <a:r>
                        <a:rPr lang="zh-CN" sz="1400" b="1" kern="100">
                          <a:latin typeface="Microsoft YaHei UI" pitchFamily="34" charset="-122"/>
                          <a:ea typeface="Microsoft YaHei UI" pitchFamily="34" charset="-122"/>
                          <a:cs typeface="Times New Roman"/>
                        </a:rPr>
                        <a:t>位八进制数据所代表的字符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400" b="1"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8"/>
                  </a:ext>
                </a:extLst>
              </a:tr>
              <a:tr h="337768">
                <a:tc>
                  <a:txBody>
                    <a:bodyPr/>
                    <a:lstStyle/>
                    <a:p>
                      <a:pPr algn="ctr">
                        <a:spcAft>
                          <a:spcPts val="0"/>
                        </a:spcAft>
                      </a:pPr>
                      <a:r>
                        <a:rPr lang="en-US" sz="1400" b="1" kern="100">
                          <a:latin typeface="Microsoft YaHei UI" pitchFamily="34" charset="-122"/>
                          <a:ea typeface="Microsoft YaHei UI" pitchFamily="34" charset="-122"/>
                          <a:cs typeface="Times New Roman"/>
                        </a:rPr>
                        <a:t>\xhh</a:t>
                      </a:r>
                      <a:endParaRPr lang="zh-CN" sz="1400" b="1"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en-US" sz="1400" b="1" kern="100">
                          <a:latin typeface="Microsoft YaHei UI" pitchFamily="34" charset="-122"/>
                          <a:ea typeface="Microsoft YaHei UI" pitchFamily="34" charset="-122"/>
                          <a:cs typeface="Times New Roman"/>
                        </a:rPr>
                        <a:t>1</a:t>
                      </a:r>
                      <a:r>
                        <a:rPr lang="zh-CN" sz="1400" b="1" kern="100">
                          <a:latin typeface="Microsoft YaHei UI" pitchFamily="34" charset="-122"/>
                          <a:ea typeface="Microsoft YaHei UI" pitchFamily="34" charset="-122"/>
                          <a:cs typeface="Times New Roman"/>
                        </a:rPr>
                        <a:t>～</a:t>
                      </a:r>
                      <a:r>
                        <a:rPr lang="en-US" sz="1400" b="1" kern="100">
                          <a:latin typeface="Microsoft YaHei UI" pitchFamily="34" charset="-122"/>
                          <a:ea typeface="Microsoft YaHei UI" pitchFamily="34" charset="-122"/>
                          <a:cs typeface="Times New Roman"/>
                        </a:rPr>
                        <a:t>2</a:t>
                      </a:r>
                      <a:r>
                        <a:rPr lang="zh-CN" sz="1400" b="1" kern="100">
                          <a:latin typeface="Microsoft YaHei UI" pitchFamily="34" charset="-122"/>
                          <a:ea typeface="Microsoft YaHei UI" pitchFamily="34" charset="-122"/>
                          <a:cs typeface="Times New Roman"/>
                        </a:rPr>
                        <a:t>位十六进制数据所代表的字符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400" b="1" kern="100" dirty="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57</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5262979"/>
          </a:xfrm>
          <a:prstGeom prst="rect">
            <a:avLst/>
          </a:prstGeom>
          <a:noFill/>
        </p:spPr>
        <p:txBody>
          <a:bodyPr wrap="square">
            <a:spAutoFit/>
          </a:bodyPr>
          <a:lstStyle/>
          <a:p>
            <a:r>
              <a:rPr lang="en-US" altLang="zh-CN"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例</a:t>
            </a:r>
            <a:r>
              <a:rPr lang="en-US" sz="2800" dirty="0" smtClean="0">
                <a:latin typeface="Microsoft YaHei UI" pitchFamily="34" charset="-122"/>
                <a:ea typeface="Microsoft YaHei UI" pitchFamily="34" charset="-122"/>
              </a:rPr>
              <a:t>2.1</a:t>
            </a:r>
            <a:r>
              <a:rPr lang="en-US" altLang="zh-CN"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转义字符的使用</a:t>
            </a:r>
            <a:endParaRPr lang="en-US" altLang="zh-CN" sz="2800" dirty="0" smtClean="0">
              <a:latin typeface="Microsoft YaHei UI" pitchFamily="34" charset="-122"/>
              <a:ea typeface="Microsoft YaHei UI" pitchFamily="34" charset="-122"/>
            </a:endParaRPr>
          </a:p>
          <a:p>
            <a:endParaRPr 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#include &lt;</a:t>
            </a:r>
            <a:r>
              <a:rPr lang="en-US" sz="2800" dirty="0" err="1" smtClean="0">
                <a:latin typeface="Microsoft YaHei UI" pitchFamily="34" charset="-122"/>
                <a:ea typeface="Microsoft YaHei UI" pitchFamily="34" charset="-122"/>
              </a:rPr>
              <a:t>stdio.h</a:t>
            </a:r>
            <a:r>
              <a:rPr lang="en-US" sz="2800" dirty="0" smtClean="0">
                <a:latin typeface="Microsoft YaHei UI" pitchFamily="34" charset="-122"/>
                <a:ea typeface="Microsoft YaHei UI" pitchFamily="34" charset="-122"/>
              </a:rPr>
              <a:t>&gt;</a:t>
            </a:r>
            <a:endParaRPr lang="zh-CN" altLang="en-US" sz="2800" dirty="0" smtClean="0">
              <a:latin typeface="Microsoft YaHei UI" pitchFamily="34" charset="-122"/>
              <a:ea typeface="Microsoft YaHei UI" pitchFamily="34" charset="-122"/>
            </a:endParaRPr>
          </a:p>
          <a:p>
            <a:r>
              <a:rPr lang="en-US" sz="2800" dirty="0" err="1" smtClean="0">
                <a:latin typeface="Microsoft YaHei UI" pitchFamily="34" charset="-122"/>
                <a:ea typeface="Microsoft YaHei UI" pitchFamily="34" charset="-122"/>
              </a:rPr>
              <a:t>int</a:t>
            </a:r>
            <a:r>
              <a:rPr lang="en-US" sz="2800" dirty="0" smtClean="0">
                <a:latin typeface="Microsoft YaHei UI" pitchFamily="34" charset="-122"/>
                <a:ea typeface="Microsoft YaHei UI" pitchFamily="34" charset="-122"/>
              </a:rPr>
              <a:t> main()</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a:t>
            </a:r>
            <a:r>
              <a:rPr lang="en-US" sz="2800" dirty="0" err="1" smtClean="0">
                <a:latin typeface="Microsoft YaHei UI" pitchFamily="34" charset="-122"/>
                <a:ea typeface="Microsoft YaHei UI" pitchFamily="34" charset="-122"/>
              </a:rPr>
              <a:t>printf</a:t>
            </a:r>
            <a:r>
              <a:rPr lang="en-US" sz="2800" dirty="0" smtClean="0">
                <a:latin typeface="Microsoft YaHei UI" pitchFamily="34" charset="-122"/>
                <a:ea typeface="Microsoft YaHei UI" pitchFamily="34" charset="-122"/>
              </a:rPr>
              <a:t>("\"china\"\n");</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a:t>
            </a:r>
            <a:r>
              <a:rPr lang="en-US" sz="2800" dirty="0" err="1" smtClean="0">
                <a:latin typeface="Microsoft YaHei UI" pitchFamily="34" charset="-122"/>
                <a:ea typeface="Microsoft YaHei UI" pitchFamily="34" charset="-122"/>
              </a:rPr>
              <a:t>printf</a:t>
            </a:r>
            <a:r>
              <a:rPr lang="en-US" sz="2800" dirty="0" smtClean="0">
                <a:latin typeface="Microsoft YaHei UI" pitchFamily="34" charset="-122"/>
                <a:ea typeface="Microsoft YaHei UI" pitchFamily="34" charset="-122"/>
              </a:rPr>
              <a:t>("My\</a:t>
            </a:r>
            <a:r>
              <a:rPr lang="en-US" sz="2800" dirty="0" err="1" smtClean="0">
                <a:latin typeface="Microsoft YaHei UI" pitchFamily="34" charset="-122"/>
                <a:ea typeface="Microsoft YaHei UI" pitchFamily="34" charset="-122"/>
              </a:rPr>
              <a:t>tCountry</a:t>
            </a:r>
            <a:r>
              <a:rPr lang="en-US" sz="2800" dirty="0" smtClean="0">
                <a:latin typeface="Microsoft YaHei UI" pitchFamily="34" charset="-122"/>
                <a:ea typeface="Microsoft YaHei UI" pitchFamily="34" charset="-122"/>
              </a:rPr>
              <a:t>.\n");</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a:t>
            </a:r>
            <a:r>
              <a:rPr lang="en-US" sz="2800" dirty="0" err="1" smtClean="0">
                <a:latin typeface="Microsoft YaHei UI" pitchFamily="34" charset="-122"/>
                <a:ea typeface="Microsoft YaHei UI" pitchFamily="34" charset="-122"/>
              </a:rPr>
              <a:t>printf</a:t>
            </a:r>
            <a:r>
              <a:rPr lang="en-US" sz="2800" dirty="0" smtClean="0">
                <a:latin typeface="Microsoft YaHei UI" pitchFamily="34" charset="-122"/>
                <a:ea typeface="Microsoft YaHei UI" pitchFamily="34" charset="-122"/>
              </a:rPr>
              <a:t>("I am hap\160\x79.\n");</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a:t>
            </a:r>
            <a:r>
              <a:rPr lang="en-US" sz="2800" dirty="0" err="1" smtClean="0">
                <a:latin typeface="Microsoft YaHei UI" pitchFamily="34" charset="-122"/>
                <a:ea typeface="Microsoft YaHei UI" pitchFamily="34" charset="-122"/>
              </a:rPr>
              <a:t>printf</a:t>
            </a:r>
            <a:r>
              <a:rPr lang="en-US" sz="2800" dirty="0" smtClean="0">
                <a:latin typeface="Microsoft YaHei UI" pitchFamily="34" charset="-122"/>
                <a:ea typeface="Microsoft YaHei UI" pitchFamily="34" charset="-122"/>
              </a:rPr>
              <a:t>("Hay a\b\b\b\bow are you\n");</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return 0;</a:t>
            </a:r>
            <a:endParaRPr lang="zh-CN" altLang="en-US" sz="2800" dirty="0" smtClean="0">
              <a:latin typeface="Microsoft YaHei UI" pitchFamily="34" charset="-122"/>
              <a:ea typeface="Microsoft YaHei UI" pitchFamily="34" charset="-122"/>
            </a:endParaRPr>
          </a:p>
          <a:p>
            <a:r>
              <a:rPr lang="en-US" sz="2800" dirty="0" smtClean="0">
                <a:latin typeface="Microsoft YaHei UI" pitchFamily="34" charset="-122"/>
                <a:ea typeface="Microsoft YaHei UI" pitchFamily="34" charset="-122"/>
              </a:rPr>
              <a:t> }</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p:txBody>
      </p:sp>
      <p:pic>
        <p:nvPicPr>
          <p:cNvPr id="5" name="图片 4" descr="C:\Users\Administrator\AppData\Roaming\Tencent\Users\975411396\QQ\WinTemp\RichOle\M]}~64U)0M9ZHWY[}BP{OD7.png"/>
          <p:cNvPicPr/>
          <p:nvPr/>
        </p:nvPicPr>
        <p:blipFill rotWithShape="1">
          <a:blip r:embed="rId2">
            <a:extLst>
              <a:ext uri="{28A0092B-C50C-407E-A947-70E740481C1C}">
                <a14:useLocalDpi xmlns:a14="http://schemas.microsoft.com/office/drawing/2010/main" val="0"/>
              </a:ext>
            </a:extLst>
          </a:blip>
          <a:srcRect t="17299" r="82325" b="50212"/>
          <a:stretch/>
        </p:blipFill>
        <p:spPr bwMode="auto">
          <a:xfrm>
            <a:off x="7859376" y="4218744"/>
            <a:ext cx="2577163" cy="128142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58</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2246769"/>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4</a:t>
            </a:r>
            <a:r>
              <a:rPr lang="zh-CN" altLang="en-US" sz="2800" b="1" dirty="0" smtClean="0">
                <a:latin typeface="Microsoft YaHei UI" pitchFamily="34" charset="-122"/>
                <a:ea typeface="Microsoft YaHei UI" pitchFamily="34" charset="-122"/>
              </a:rPr>
              <a:t>、字符串常量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字符串常量简称字符串，是用一对双撇号（西文双引号）括起来的一串字符，字符的个数称为字符串的长度。如</a:t>
            </a:r>
            <a:r>
              <a:rPr lang="en-US" sz="2800" dirty="0" smtClean="0">
                <a:latin typeface="Microsoft YaHei UI" pitchFamily="34" charset="-122"/>
                <a:ea typeface="Microsoft YaHei UI" pitchFamily="34" charset="-122"/>
              </a:rPr>
              <a:t>"Hello world"</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"C</a:t>
            </a:r>
            <a:r>
              <a:rPr lang="zh-CN" altLang="en-US" sz="2800" dirty="0" smtClean="0">
                <a:latin typeface="Microsoft YaHei UI" pitchFamily="34" charset="-122"/>
                <a:ea typeface="Microsoft YaHei UI" pitchFamily="34" charset="-122"/>
              </a:rPr>
              <a:t>语言</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都是字符串常量。</a:t>
            </a:r>
            <a:endParaRPr lang="en-US" altLang="zh-CN"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59</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4401205"/>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4</a:t>
            </a:r>
            <a:r>
              <a:rPr lang="zh-CN" altLang="en-US" sz="2800" b="1" dirty="0" smtClean="0">
                <a:latin typeface="Microsoft YaHei UI" pitchFamily="34" charset="-122"/>
                <a:ea typeface="Microsoft YaHei UI" pitchFamily="34" charset="-122"/>
              </a:rPr>
              <a:t>、字符串常量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在字符串结尾，计算机自动加上字符‘</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，表示该字符串的结束。因此，字符串常量的存储单元个数要比字符串中字符的个数多</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a:t>
            </a:r>
          </a:p>
          <a:p>
            <a:r>
              <a:rPr lang="zh-CN" altLang="en-US" sz="2800" dirty="0" smtClean="0">
                <a:latin typeface="Microsoft YaHei UI" pitchFamily="34" charset="-122"/>
                <a:ea typeface="Microsoft YaHei UI" pitchFamily="34" charset="-122"/>
              </a:rPr>
              <a:t>例如：</a:t>
            </a:r>
            <a:endParaRPr lang="en-US" altLang="zh-CN" sz="2800" dirty="0" smtClean="0">
              <a:latin typeface="Microsoft YaHei UI" pitchFamily="34" charset="-122"/>
              <a:ea typeface="Microsoft YaHei UI" pitchFamily="34" charset="-122"/>
            </a:endParaRPr>
          </a:p>
          <a:p>
            <a:pPr indent="457200"/>
            <a:r>
              <a:rPr lang="zh-CN" altLang="en-US" sz="2800" dirty="0" smtClean="0">
                <a:latin typeface="Microsoft YaHei UI" pitchFamily="34" charset="-122"/>
                <a:ea typeface="Microsoft YaHei UI" pitchFamily="34" charset="-122"/>
              </a:rPr>
              <a:t>字符串常量</a:t>
            </a:r>
            <a:r>
              <a:rPr lang="en-US" sz="2800" dirty="0" smtClean="0">
                <a:latin typeface="Microsoft YaHei UI" pitchFamily="34" charset="-122"/>
                <a:ea typeface="Microsoft YaHei UI" pitchFamily="34" charset="-122"/>
              </a:rPr>
              <a:t>"a"</a:t>
            </a:r>
            <a:r>
              <a:rPr lang="zh-CN" altLang="en-US" sz="2800" dirty="0" smtClean="0">
                <a:latin typeface="Microsoft YaHei UI" pitchFamily="34" charset="-122"/>
                <a:ea typeface="Microsoft YaHei UI" pitchFamily="34" charset="-122"/>
              </a:rPr>
              <a:t>在内存中占</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个字节，分别存储</a:t>
            </a:r>
            <a:r>
              <a:rPr lang="en-US" sz="2800" dirty="0" smtClean="0">
                <a:latin typeface="Microsoft YaHei UI" pitchFamily="34" charset="-122"/>
                <a:ea typeface="Microsoft YaHei UI" pitchFamily="34" charset="-122"/>
              </a:rPr>
              <a:t>'a'</a:t>
            </a:r>
            <a:r>
              <a:rPr lang="zh-CN" altLang="en-US" sz="2800" dirty="0" smtClean="0">
                <a:latin typeface="Microsoft YaHei UI" pitchFamily="34" charset="-122"/>
                <a:ea typeface="Microsoft YaHei UI" pitchFamily="34" charset="-122"/>
              </a:rPr>
              <a:t>和</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a:t>
            </a:r>
            <a:endParaRPr lang="en-US" altLang="zh-CN" sz="2800" dirty="0" smtClean="0">
              <a:latin typeface="Microsoft YaHei UI" pitchFamily="34" charset="-122"/>
              <a:ea typeface="Microsoft YaHei UI" pitchFamily="34" charset="-122"/>
            </a:endParaRPr>
          </a:p>
          <a:p>
            <a:pPr indent="457200"/>
            <a:r>
              <a:rPr lang="zh-CN" altLang="en-US" sz="2800" dirty="0" smtClean="0">
                <a:latin typeface="Microsoft YaHei UI" pitchFamily="34" charset="-122"/>
                <a:ea typeface="Microsoft YaHei UI" pitchFamily="34" charset="-122"/>
              </a:rPr>
              <a:t>字符串</a:t>
            </a:r>
            <a:r>
              <a:rPr lang="en-US" sz="2800" dirty="0" smtClean="0">
                <a:latin typeface="Microsoft YaHei UI" pitchFamily="34" charset="-122"/>
                <a:ea typeface="Microsoft YaHei UI" pitchFamily="34" charset="-122"/>
              </a:rPr>
              <a:t>"This is a computer"</a:t>
            </a:r>
            <a:r>
              <a:rPr lang="zh-CN" altLang="en-US" sz="2800" dirty="0" smtClean="0">
                <a:latin typeface="Microsoft YaHei UI" pitchFamily="34" charset="-122"/>
                <a:ea typeface="Microsoft YaHei UI" pitchFamily="34" charset="-122"/>
              </a:rPr>
              <a:t>字符个数为</a:t>
            </a:r>
            <a:r>
              <a:rPr lang="en-US" sz="2800" dirty="0" smtClean="0">
                <a:latin typeface="Microsoft YaHei UI" pitchFamily="34" charset="-122"/>
                <a:ea typeface="Microsoft YaHei UI" pitchFamily="34" charset="-122"/>
              </a:rPr>
              <a:t>18</a:t>
            </a:r>
            <a:r>
              <a:rPr lang="zh-CN" altLang="en-US" sz="2800" dirty="0" smtClean="0">
                <a:latin typeface="Microsoft YaHei UI" pitchFamily="34" charset="-122"/>
                <a:ea typeface="Microsoft YaHei UI" pitchFamily="34" charset="-122"/>
              </a:rPr>
              <a:t>，但占用</a:t>
            </a:r>
            <a:r>
              <a:rPr lang="en-US" sz="2800" dirty="0" smtClean="0">
                <a:latin typeface="Microsoft YaHei UI" pitchFamily="34" charset="-122"/>
                <a:ea typeface="Microsoft YaHei UI" pitchFamily="34" charset="-122"/>
              </a:rPr>
              <a:t>19</a:t>
            </a:r>
            <a:r>
              <a:rPr lang="zh-CN" altLang="en-US" sz="2800" dirty="0" smtClean="0">
                <a:latin typeface="Microsoft YaHei UI" pitchFamily="34" charset="-122"/>
                <a:ea typeface="Microsoft YaHei UI" pitchFamily="34" charset="-122"/>
              </a:rPr>
              <a:t>个字节</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最后一个字节存放</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a:t>
            </a:r>
          </a:p>
          <a:p>
            <a:pPr indent="457200"/>
            <a:r>
              <a:rPr lang="zh-CN" altLang="en-US" sz="2800" dirty="0" smtClean="0">
                <a:latin typeface="Microsoft YaHei UI" pitchFamily="34" charset="-122"/>
                <a:ea typeface="Microsoft YaHei UI" pitchFamily="34" charset="-122"/>
              </a:rPr>
              <a:t>字符个数为</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的空串</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实际上也存了一个字符</a:t>
            </a:r>
            <a:r>
              <a:rPr lang="en-US" sz="2800" dirty="0" smtClean="0">
                <a:latin typeface="Microsoft YaHei UI" pitchFamily="34" charset="-122"/>
                <a:ea typeface="Microsoft YaHei UI" pitchFamily="34" charset="-122"/>
              </a:rPr>
              <a:t>‘\0’</a:t>
            </a:r>
            <a:r>
              <a:rPr lang="zh-CN" altLang="en-US" sz="2800" dirty="0" smtClean="0">
                <a:latin typeface="Microsoft YaHei UI" pitchFamily="34" charset="-122"/>
                <a:ea typeface="Microsoft YaHei UI" pitchFamily="34" charset="-122"/>
              </a:rPr>
              <a:t>。</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60</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5262979"/>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4</a:t>
            </a:r>
            <a:r>
              <a:rPr lang="zh-CN" altLang="en-US" sz="2800" b="1" dirty="0" smtClean="0">
                <a:latin typeface="Microsoft YaHei UI" pitchFamily="34" charset="-122"/>
                <a:ea typeface="Microsoft YaHei UI" pitchFamily="34" charset="-122"/>
              </a:rPr>
              <a:t>、字符串常量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字符串常量和字符常量的区别如下。</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）字符常量由单引号括起来的字符，而字符串常量是由双引号括起来的字符。尽管</a:t>
            </a:r>
            <a:r>
              <a:rPr lang="en-US" sz="2800" dirty="0" smtClean="0">
                <a:latin typeface="Microsoft YaHei UI" pitchFamily="34" charset="-122"/>
                <a:ea typeface="Microsoft YaHei UI" pitchFamily="34" charset="-122"/>
              </a:rPr>
              <a:t>'a'</a:t>
            </a:r>
            <a:r>
              <a:rPr lang="zh-CN" altLang="en-US" sz="2800" dirty="0" smtClean="0">
                <a:latin typeface="Microsoft YaHei UI" pitchFamily="34" charset="-122"/>
                <a:ea typeface="Microsoft YaHei UI" pitchFamily="34" charset="-122"/>
              </a:rPr>
              <a:t>与</a:t>
            </a:r>
            <a:r>
              <a:rPr lang="en-US" sz="2800" dirty="0" smtClean="0">
                <a:latin typeface="Microsoft YaHei UI" pitchFamily="34" charset="-122"/>
                <a:ea typeface="Microsoft YaHei UI" pitchFamily="34" charset="-122"/>
              </a:rPr>
              <a:t>"a"</a:t>
            </a:r>
            <a:r>
              <a:rPr lang="zh-CN" altLang="en-US" sz="2800" dirty="0" smtClean="0">
                <a:latin typeface="Microsoft YaHei UI" pitchFamily="34" charset="-122"/>
                <a:ea typeface="Microsoft YaHei UI" pitchFamily="34" charset="-122"/>
              </a:rPr>
              <a:t>都含有一个字符，但在</a:t>
            </a:r>
            <a:r>
              <a:rPr lang="en-US" sz="2800" dirty="0" smtClean="0">
                <a:latin typeface="Microsoft YaHei UI" pitchFamily="34" charset="-122"/>
                <a:ea typeface="Microsoft YaHei UI" pitchFamily="34" charset="-122"/>
              </a:rPr>
              <a:t>C</a:t>
            </a:r>
            <a:r>
              <a:rPr lang="zh-CN" altLang="en-US" sz="2800" dirty="0" smtClean="0">
                <a:latin typeface="Microsoft YaHei UI" pitchFamily="34" charset="-122"/>
                <a:ea typeface="Microsoft YaHei UI" pitchFamily="34" charset="-122"/>
              </a:rPr>
              <a:t>程序中，它们具有不同的含义。</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）字符常量只能是一个字符，字符串常量可以是一个或多个字符。</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3</a:t>
            </a:r>
            <a:r>
              <a:rPr lang="zh-CN" altLang="en-US" sz="2800" dirty="0" smtClean="0">
                <a:latin typeface="Microsoft YaHei UI" pitchFamily="34" charset="-122"/>
                <a:ea typeface="Microsoft YaHei UI" pitchFamily="34" charset="-122"/>
              </a:rPr>
              <a:t>）可以把一个字符常量赋予一个字符变量，但不能把一个字符串常量赋予一个字符变量。</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4</a:t>
            </a:r>
            <a:r>
              <a:rPr lang="zh-CN" altLang="en-US" sz="2800" dirty="0" smtClean="0">
                <a:latin typeface="Microsoft YaHei UI" pitchFamily="34" charset="-122"/>
                <a:ea typeface="Microsoft YaHei UI" pitchFamily="34" charset="-122"/>
              </a:rPr>
              <a:t>）字符常量占</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个字节内存空间，字符串常量所占内存的字节数等于其字符的个数加</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a:t>
            </a:r>
            <a:endParaRPr lang="zh-CN" altLang="en-US" sz="280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61</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altLang="en-US" dirty="0" smtClean="0"/>
              <a:t>常量</a:t>
            </a:r>
            <a:endParaRPr lang="zh-CN" altLang="en-US" dirty="0" smtClean="0"/>
          </a:p>
        </p:txBody>
      </p:sp>
      <p:sp>
        <p:nvSpPr>
          <p:cNvPr id="3" name="TextBox 2"/>
          <p:cNvSpPr txBox="1"/>
          <p:nvPr/>
        </p:nvSpPr>
        <p:spPr>
          <a:xfrm>
            <a:off x="431801" y="1623724"/>
            <a:ext cx="9371766" cy="3970318"/>
          </a:xfrm>
          <a:prstGeom prst="rect">
            <a:avLst/>
          </a:prstGeom>
          <a:noFill/>
        </p:spPr>
        <p:txBody>
          <a:bodyPr wrap="square">
            <a:spAutoFit/>
          </a:bodyPr>
          <a:lstStyle/>
          <a:p>
            <a:pPr lvl="0"/>
            <a:r>
              <a:rPr lang="en-US" altLang="zh-CN" sz="2800" b="1" dirty="0" smtClean="0">
                <a:latin typeface="Microsoft YaHei UI" pitchFamily="34" charset="-122"/>
                <a:ea typeface="Microsoft YaHei UI" pitchFamily="34" charset="-122"/>
              </a:rPr>
              <a:t>5</a:t>
            </a:r>
            <a:r>
              <a:rPr lang="zh-CN" altLang="en-US" sz="2800" b="1" dirty="0" smtClean="0">
                <a:latin typeface="Microsoft YaHei UI" pitchFamily="34" charset="-122"/>
                <a:ea typeface="Microsoft YaHei UI" pitchFamily="34" charset="-122"/>
              </a:rPr>
              <a:t>、符号常量</a:t>
            </a:r>
            <a:endParaRPr lang="zh-CN" altLang="en-US" sz="2800" dirty="0" smtClean="0">
              <a:latin typeface="Microsoft YaHei UI" pitchFamily="34" charset="-122"/>
              <a:ea typeface="Microsoft YaHei UI" pitchFamily="34" charset="-122"/>
            </a:endParaRPr>
          </a:p>
          <a:p>
            <a:endParaRPr lang="en-US" altLang="zh-CN" sz="2800" dirty="0" smtClean="0">
              <a:latin typeface="Microsoft YaHei UI" pitchFamily="34" charset="-122"/>
              <a:ea typeface="Microsoft YaHei UI" pitchFamily="34" charset="-122"/>
            </a:endParaRPr>
          </a:p>
          <a:p>
            <a:r>
              <a:rPr lang="zh-CN" altLang="en-US" sz="2800" dirty="0" smtClean="0">
                <a:latin typeface="Microsoft YaHei UI" pitchFamily="34" charset="-122"/>
                <a:ea typeface="Microsoft YaHei UI" pitchFamily="34" charset="-122"/>
              </a:rPr>
              <a:t>       字符常量是用一对单撇号字符（西文单引号）括起来的一个字符。例如，</a:t>
            </a:r>
            <a:r>
              <a:rPr lang="en-US" sz="2800" dirty="0" smtClean="0">
                <a:latin typeface="Microsoft YaHei UI" pitchFamily="34" charset="-122"/>
                <a:ea typeface="Microsoft YaHei UI" pitchFamily="34" charset="-122"/>
              </a:rPr>
              <a:t>'b'</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'Z'</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'5'</a:t>
            </a:r>
            <a:r>
              <a:rPr lang="zh-CN" altLang="en-US" sz="2800" dirty="0" smtClean="0">
                <a:latin typeface="Microsoft YaHei UI" pitchFamily="34" charset="-122"/>
                <a:ea typeface="Microsoft YaHei UI" pitchFamily="34" charset="-122"/>
              </a:rPr>
              <a:t>都是字符常量。在计算机中，字符常量有以下特点。</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）字符常量只能用单引号括起来，不能用双引号或其他符号括起来。</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）字符常量只能是单个字符，不能是多个字符。</a:t>
            </a:r>
          </a:p>
          <a:p>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3</a:t>
            </a:r>
            <a:r>
              <a:rPr lang="zh-CN" altLang="en-US" sz="2800" dirty="0" smtClean="0">
                <a:latin typeface="Microsoft YaHei UI" pitchFamily="34" charset="-122"/>
                <a:ea typeface="Microsoft YaHei UI" pitchFamily="34" charset="-122"/>
              </a:rPr>
              <a:t>）字符可以是字符集中的任意字符。</a:t>
            </a:r>
            <a:endParaRPr lang="en-US" altLang="zh-CN" sz="28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3189F513-96EA-475E-A201-7DEB38EC22E9}" type="slidenum">
              <a:rPr lang="zh-CN" altLang="en-US"/>
              <a:pPr>
                <a:defRPr/>
              </a:pPr>
              <a:t>62</a:t>
            </a:fld>
            <a:endParaRPr lang="en-US" altLang="zh-CN"/>
          </a:p>
        </p:txBody>
      </p:sp>
      <p:sp>
        <p:nvSpPr>
          <p:cNvPr id="18436"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lang="zh-CN" altLang="en-US" dirty="0" smtClean="0"/>
              <a:t>常量</a:t>
            </a:r>
          </a:p>
        </p:txBody>
      </p:sp>
      <p:sp>
        <p:nvSpPr>
          <p:cNvPr id="18437" name="TextBox 2"/>
          <p:cNvSpPr txBox="1">
            <a:spLocks noChangeArrowheads="1"/>
          </p:cNvSpPr>
          <p:nvPr/>
        </p:nvSpPr>
        <p:spPr bwMode="auto">
          <a:xfrm>
            <a:off x="431801" y="1611238"/>
            <a:ext cx="92869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smtClean="0">
                <a:latin typeface="Microsoft YaHei UI" panose="020B0503020204020204" pitchFamily="34" charset="-122"/>
                <a:ea typeface="Microsoft YaHei UI" panose="020B0503020204020204" pitchFamily="34" charset="-122"/>
              </a:rPr>
              <a:t>5</a:t>
            </a:r>
            <a:r>
              <a:rPr lang="zh-CN" altLang="en-US" sz="3200" b="0" dirty="0" smtClean="0">
                <a:latin typeface="Microsoft YaHei UI" panose="020B0503020204020204" pitchFamily="34" charset="-122"/>
                <a:ea typeface="Microsoft YaHei UI" panose="020B0503020204020204" pitchFamily="34" charset="-122"/>
              </a:rPr>
              <a:t>、符号常量</a:t>
            </a:r>
            <a:endParaRPr lang="en-US" altLang="zh-CN" sz="3200" b="0" dirty="0" smtClean="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3200" b="0" dirty="0" smtClean="0">
                <a:latin typeface="Microsoft YaHei UI" panose="020B0503020204020204" pitchFamily="34" charset="-122"/>
                <a:ea typeface="Microsoft YaHei UI" panose="020B0503020204020204" pitchFamily="34" charset="-122"/>
              </a:rPr>
              <a:t>C</a:t>
            </a:r>
            <a:r>
              <a:rPr lang="zh-CN" altLang="zh-CN" sz="3200" b="0" dirty="0">
                <a:latin typeface="Microsoft YaHei UI" panose="020B0503020204020204" pitchFamily="34" charset="-122"/>
                <a:ea typeface="Microsoft YaHei UI" panose="020B0503020204020204" pitchFamily="34" charset="-122"/>
              </a:rPr>
              <a:t>语言提供的常量有</a:t>
            </a:r>
            <a:r>
              <a:rPr lang="zh-CN" altLang="en-US" sz="3200" b="0" dirty="0" smtClean="0">
                <a:latin typeface="Microsoft YaHei UI" panose="020B0503020204020204" pitchFamily="34" charset="-122"/>
                <a:ea typeface="Microsoft YaHei UI" panose="020B0503020204020204" pitchFamily="34" charset="-122"/>
              </a:rPr>
              <a:t>：</a:t>
            </a:r>
            <a:r>
              <a:rPr lang="zh-CN" altLang="zh-CN" sz="3200" b="0" dirty="0" smtClean="0">
                <a:latin typeface="Microsoft YaHei UI" panose="020B0503020204020204" pitchFamily="34" charset="-122"/>
                <a:ea typeface="Microsoft YaHei UI" panose="020B0503020204020204" pitchFamily="34" charset="-122"/>
              </a:rPr>
              <a:t>整型</a:t>
            </a:r>
            <a:r>
              <a:rPr lang="zh-CN" altLang="zh-CN" sz="3200" b="0" dirty="0">
                <a:latin typeface="Microsoft YaHei UI" panose="020B0503020204020204" pitchFamily="34" charset="-122"/>
                <a:ea typeface="Microsoft YaHei UI" panose="020B0503020204020204" pitchFamily="34" charset="-122"/>
              </a:rPr>
              <a:t>常量、实型常量、字符常量、字符串常量和符号常量。</a:t>
            </a:r>
            <a:endParaRPr lang="zh-CN" altLang="en-US" sz="3200" b="0" dirty="0">
              <a:latin typeface="Microsoft YaHei UI" panose="020B0503020204020204" pitchFamily="34" charset="-122"/>
              <a:ea typeface="Microsoft YaHei UI" panose="020B0503020204020204" pitchFamily="34" charset="-122"/>
            </a:endParaRPr>
          </a:p>
        </p:txBody>
      </p:sp>
      <p:sp>
        <p:nvSpPr>
          <p:cNvPr id="18438" name="Rectangle 5"/>
          <p:cNvSpPr>
            <a:spLocks noChangeArrowheads="1"/>
          </p:cNvSpPr>
          <p:nvPr/>
        </p:nvSpPr>
        <p:spPr bwMode="gray">
          <a:xfrm>
            <a:off x="605367" y="3167787"/>
            <a:ext cx="11078633" cy="326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zh-CN" sz="3200" b="0" dirty="0">
                <a:latin typeface="Microsoft YaHei UI" panose="020B0503020204020204" pitchFamily="34" charset="-122"/>
                <a:ea typeface="Microsoft YaHei UI" panose="020B0503020204020204" pitchFamily="34" charset="-122"/>
              </a:rPr>
              <a:t>用一个标识符来代表一个常量，该标识符叫作符号常量</a:t>
            </a:r>
            <a:r>
              <a:rPr lang="zh-CN" altLang="zh-CN" sz="3200" b="0" dirty="0" smtClean="0">
                <a:latin typeface="Microsoft YaHei UI" panose="020B0503020204020204" pitchFamily="34" charset="-122"/>
                <a:ea typeface="Microsoft YaHei UI" panose="020B0503020204020204" pitchFamily="34" charset="-122"/>
              </a:rPr>
              <a:t>。</a:t>
            </a:r>
          </a:p>
          <a:p>
            <a:pPr marL="0" indent="0">
              <a:spcBef>
                <a:spcPct val="0"/>
              </a:spcBef>
              <a:buClrTx/>
              <a:buNone/>
            </a:pPr>
            <a:r>
              <a:rPr lang="zh-CN" altLang="zh-CN" sz="3200" b="0" dirty="0" smtClean="0">
                <a:latin typeface="Microsoft YaHei UI" panose="020B0503020204020204" pitchFamily="34" charset="-122"/>
                <a:ea typeface="Microsoft YaHei UI" panose="020B0503020204020204" pitchFamily="34" charset="-122"/>
              </a:rPr>
              <a:t>其一般形式为：</a:t>
            </a:r>
            <a:r>
              <a:rPr lang="en-US" altLang="zh-CN" sz="3200" b="0" dirty="0" smtClean="0">
                <a:solidFill>
                  <a:schemeClr val="accent4"/>
                </a:solidFill>
                <a:latin typeface="Microsoft YaHei UI" panose="020B0503020204020204" pitchFamily="34" charset="-122"/>
                <a:ea typeface="Microsoft YaHei UI" panose="020B0503020204020204" pitchFamily="34" charset="-122"/>
              </a:rPr>
              <a:t>            </a:t>
            </a:r>
          </a:p>
          <a:p>
            <a:pPr marL="0" indent="0">
              <a:spcBef>
                <a:spcPct val="0"/>
              </a:spcBef>
              <a:buClrTx/>
              <a:buNone/>
            </a:pPr>
            <a:r>
              <a:rPr lang="en-US" altLang="zh-CN" sz="3200" b="0" dirty="0">
                <a:solidFill>
                  <a:schemeClr val="accent4"/>
                </a:solidFill>
                <a:latin typeface="Microsoft YaHei UI" panose="020B0503020204020204" pitchFamily="34" charset="-122"/>
                <a:ea typeface="Microsoft YaHei UI" panose="020B0503020204020204" pitchFamily="34" charset="-122"/>
              </a:rPr>
              <a:t> </a:t>
            </a:r>
            <a:r>
              <a:rPr lang="en-US" altLang="zh-CN" sz="3200" b="0" dirty="0" smtClean="0">
                <a:solidFill>
                  <a:schemeClr val="accent4"/>
                </a:solidFill>
                <a:latin typeface="Microsoft YaHei UI" panose="020B0503020204020204" pitchFamily="34" charset="-122"/>
                <a:ea typeface="Microsoft YaHei UI" panose="020B0503020204020204" pitchFamily="34" charset="-122"/>
              </a:rPr>
              <a:t>           #define   </a:t>
            </a:r>
            <a:r>
              <a:rPr lang="zh-CN" altLang="zh-CN" sz="3200" b="0" dirty="0" smtClean="0">
                <a:solidFill>
                  <a:schemeClr val="accent4"/>
                </a:solidFill>
                <a:latin typeface="Microsoft YaHei UI" panose="020B0503020204020204" pitchFamily="34" charset="-122"/>
                <a:ea typeface="Microsoft YaHei UI" panose="020B0503020204020204" pitchFamily="34" charset="-122"/>
              </a:rPr>
              <a:t>标识符</a:t>
            </a:r>
            <a:r>
              <a:rPr lang="en-US" altLang="zh-CN" sz="3200" b="0" dirty="0" smtClean="0">
                <a:solidFill>
                  <a:schemeClr val="accent4"/>
                </a:solidFill>
                <a:latin typeface="Microsoft YaHei UI" panose="020B0503020204020204" pitchFamily="34" charset="-122"/>
                <a:ea typeface="Microsoft YaHei UI" panose="020B0503020204020204" pitchFamily="34" charset="-122"/>
              </a:rPr>
              <a:t>  </a:t>
            </a:r>
            <a:r>
              <a:rPr lang="zh-CN" altLang="zh-CN" sz="3200" b="0" dirty="0" smtClean="0">
                <a:solidFill>
                  <a:schemeClr val="accent4"/>
                </a:solidFill>
                <a:latin typeface="Microsoft YaHei UI" panose="020B0503020204020204" pitchFamily="34" charset="-122"/>
                <a:ea typeface="Microsoft YaHei UI" panose="020B0503020204020204" pitchFamily="34" charset="-122"/>
              </a:rPr>
              <a:t> 常量</a:t>
            </a:r>
            <a:endParaRPr lang="zh-CN" altLang="zh-CN" sz="3200" b="0" dirty="0" smtClean="0">
              <a:latin typeface="Microsoft YaHei UI" panose="020B0503020204020204" pitchFamily="34" charset="-122"/>
              <a:ea typeface="Microsoft YaHei UI" panose="020B0503020204020204" pitchFamily="34" charset="-122"/>
            </a:endParaRPr>
          </a:p>
          <a:p>
            <a:pPr>
              <a:spcBef>
                <a:spcPct val="0"/>
              </a:spcBef>
              <a:buClrTx/>
              <a:buFontTx/>
              <a:buNone/>
            </a:pPr>
            <a:r>
              <a:rPr lang="zh-CN" altLang="zh-CN" sz="3200" b="0" dirty="0" smtClean="0">
                <a:latin typeface="Microsoft YaHei UI" panose="020B0503020204020204" pitchFamily="34" charset="-122"/>
                <a:ea typeface="Microsoft YaHei UI" panose="020B0503020204020204" pitchFamily="34" charset="-122"/>
              </a:rPr>
              <a:t>例如：</a:t>
            </a:r>
          </a:p>
          <a:p>
            <a:pPr>
              <a:spcBef>
                <a:spcPct val="0"/>
              </a:spcBef>
              <a:buClrTx/>
              <a:buFontTx/>
              <a:buNone/>
            </a:pPr>
            <a:r>
              <a:rPr lang="en-US" altLang="zh-CN" sz="3200" b="0" dirty="0" smtClean="0">
                <a:latin typeface="Microsoft YaHei UI" panose="020B0503020204020204" pitchFamily="34" charset="-122"/>
                <a:ea typeface="Microsoft YaHei UI" panose="020B0503020204020204" pitchFamily="34" charset="-122"/>
              </a:rPr>
              <a:t>#define  NUM  0                     //</a:t>
            </a:r>
            <a:r>
              <a:rPr lang="zh-CN" altLang="zh-CN" sz="3200" b="0" dirty="0" smtClean="0">
                <a:latin typeface="Microsoft YaHei UI" panose="020B0503020204020204" pitchFamily="34" charset="-122"/>
                <a:ea typeface="Microsoft YaHei UI" panose="020B0503020204020204" pitchFamily="34" charset="-122"/>
              </a:rPr>
              <a:t>定义符号常量</a:t>
            </a:r>
            <a:r>
              <a:rPr lang="en-US" altLang="zh-CN" sz="3200" b="0" dirty="0" smtClean="0">
                <a:latin typeface="Microsoft YaHei UI" panose="020B0503020204020204" pitchFamily="34" charset="-122"/>
                <a:ea typeface="Microsoft YaHei UI" panose="020B0503020204020204" pitchFamily="34" charset="-122"/>
              </a:rPr>
              <a:t>NUM</a:t>
            </a:r>
            <a:endParaRPr lang="zh-CN" altLang="zh-CN" sz="3200" b="0" dirty="0" smtClean="0">
              <a:latin typeface="Microsoft YaHei UI" panose="020B0503020204020204" pitchFamily="34" charset="-122"/>
              <a:ea typeface="Microsoft YaHei UI" panose="020B0503020204020204" pitchFamily="34" charset="-122"/>
            </a:endParaRPr>
          </a:p>
        </p:txBody>
      </p:sp>
      <p:sp>
        <p:nvSpPr>
          <p:cNvPr id="6" name="圆角矩形标注 5"/>
          <p:cNvSpPr/>
          <p:nvPr/>
        </p:nvSpPr>
        <p:spPr>
          <a:xfrm>
            <a:off x="3856811" y="2808512"/>
            <a:ext cx="3484516" cy="1097280"/>
          </a:xfrm>
          <a:prstGeom prst="wedgeRoundRectCallout">
            <a:avLst>
              <a:gd name="adj1" fmla="val -48616"/>
              <a:gd name="adj2" fmla="val 7440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zh-CN" sz="2400" dirty="0">
                <a:latin typeface="Microsoft YaHei UI" panose="020B0503020204020204" pitchFamily="34" charset="-122"/>
                <a:ea typeface="Microsoft YaHei UI" panose="020B0503020204020204" pitchFamily="34" charset="-122"/>
              </a:rPr>
              <a:t>一般用大写字母表示，以便与其他标志相区别</a:t>
            </a:r>
            <a:endParaRPr lang="zh-CN" altLang="en-US" sz="2400" dirty="0"/>
          </a:p>
        </p:txBody>
      </p:sp>
      <p:sp>
        <p:nvSpPr>
          <p:cNvPr id="13" name="圆角矩形标注 12"/>
          <p:cNvSpPr/>
          <p:nvPr/>
        </p:nvSpPr>
        <p:spPr>
          <a:xfrm>
            <a:off x="5486400" y="4069010"/>
            <a:ext cx="4232366" cy="1097280"/>
          </a:xfrm>
          <a:prstGeom prst="wedgeRoundRectCallout">
            <a:avLst>
              <a:gd name="adj1" fmla="val -61362"/>
              <a:gd name="adj2" fmla="val -892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zh-CN" altLang="en-US" sz="2400" dirty="0" smtClean="0">
                <a:latin typeface="Microsoft YaHei UI" panose="020B0503020204020204" pitchFamily="34" charset="-122"/>
                <a:ea typeface="Microsoft YaHei UI" panose="020B0503020204020204" pitchFamily="34" charset="-122"/>
              </a:rPr>
              <a:t>命名尽量“见名知</a:t>
            </a:r>
            <a:r>
              <a:rPr lang="zh-CN" altLang="en-US" sz="2400" dirty="0">
                <a:latin typeface="Microsoft YaHei UI" panose="020B0503020204020204" pitchFamily="34" charset="-122"/>
                <a:ea typeface="Microsoft YaHei UI" panose="020B0503020204020204" pitchFamily="34" charset="-122"/>
              </a:rPr>
              <a:t>义</a:t>
            </a:r>
            <a:r>
              <a:rPr lang="en-US" altLang="zh-CN" sz="2400" dirty="0" smtClean="0">
                <a:latin typeface="Microsoft YaHei UI" panose="020B0503020204020204" pitchFamily="34" charset="-122"/>
                <a:ea typeface="Microsoft YaHei UI" panose="020B0503020204020204" pitchFamily="34" charset="-122"/>
              </a:rPr>
              <a:t>”</a:t>
            </a:r>
          </a:p>
          <a:p>
            <a:pPr algn="ctr"/>
            <a:r>
              <a:rPr lang="zh-CN" altLang="en-US" sz="2400" dirty="0" smtClean="0">
                <a:latin typeface="Microsoft YaHei UI" panose="020B0503020204020204" pitchFamily="34" charset="-122"/>
                <a:ea typeface="Microsoft YaHei UI" panose="020B0503020204020204" pitchFamily="34" charset="-122"/>
              </a:rPr>
              <a:t>例如：</a:t>
            </a:r>
            <a:r>
              <a:rPr lang="en-US" altLang="zh-CN" sz="2400" dirty="0">
                <a:latin typeface="Microsoft YaHei UI" panose="020B0503020204020204" pitchFamily="34" charset="-122"/>
                <a:ea typeface="Microsoft YaHei UI" panose="020B0503020204020204" pitchFamily="34" charset="-122"/>
              </a:rPr>
              <a:t> #define  PI  3.14159 </a:t>
            </a:r>
            <a:endParaRPr lang="zh-CN" altLang="en-US" sz="2400" dirty="0"/>
          </a:p>
        </p:txBody>
      </p:sp>
    </p:spTree>
    <p:extLst>
      <p:ext uri="{BB962C8B-B14F-4D97-AF65-F5344CB8AC3E}">
        <p14:creationId xmlns:p14="http://schemas.microsoft.com/office/powerpoint/2010/main" val="242708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fade">
                                      <p:cBhvr>
                                        <p:cTn id="7" dur="500"/>
                                        <p:tgtEl>
                                          <p:spTgt spid="184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8">
                                            <p:txEl>
                                              <p:pRg st="0" end="0"/>
                                            </p:txEl>
                                          </p:spTgt>
                                        </p:tgtEl>
                                        <p:attrNameLst>
                                          <p:attrName>style.visibility</p:attrName>
                                        </p:attrNameLst>
                                      </p:cBhvr>
                                      <p:to>
                                        <p:strVal val="visible"/>
                                      </p:to>
                                    </p:set>
                                    <p:animEffect transition="in" filter="fade">
                                      <p:cBhvr>
                                        <p:cTn id="12" dur="500"/>
                                        <p:tgtEl>
                                          <p:spTgt spid="184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8">
                                            <p:txEl>
                                              <p:pRg st="1" end="1"/>
                                            </p:txEl>
                                          </p:spTgt>
                                        </p:tgtEl>
                                        <p:attrNameLst>
                                          <p:attrName>style.visibility</p:attrName>
                                        </p:attrNameLst>
                                      </p:cBhvr>
                                      <p:to>
                                        <p:strVal val="visible"/>
                                      </p:to>
                                    </p:set>
                                    <p:animEffect transition="in" filter="fade">
                                      <p:cBhvr>
                                        <p:cTn id="17" dur="500"/>
                                        <p:tgtEl>
                                          <p:spTgt spid="184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8">
                                            <p:txEl>
                                              <p:pRg st="2" end="2"/>
                                            </p:txEl>
                                          </p:spTgt>
                                        </p:tgtEl>
                                        <p:attrNameLst>
                                          <p:attrName>style.visibility</p:attrName>
                                        </p:attrNameLst>
                                      </p:cBhvr>
                                      <p:to>
                                        <p:strVal val="visible"/>
                                      </p:to>
                                    </p:set>
                                    <p:animEffect transition="in" filter="fade">
                                      <p:cBhvr>
                                        <p:cTn id="22" dur="500"/>
                                        <p:tgtEl>
                                          <p:spTgt spid="1843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8">
                                            <p:txEl>
                                              <p:pRg st="3" end="3"/>
                                            </p:txEl>
                                          </p:spTgt>
                                        </p:tgtEl>
                                        <p:attrNameLst>
                                          <p:attrName>style.visibility</p:attrName>
                                        </p:attrNameLst>
                                      </p:cBhvr>
                                      <p:to>
                                        <p:strVal val="visible"/>
                                      </p:to>
                                    </p:set>
                                    <p:animEffect transition="in" filter="fade">
                                      <p:cBhvr>
                                        <p:cTn id="27" dur="500"/>
                                        <p:tgtEl>
                                          <p:spTgt spid="1843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438">
                                            <p:txEl>
                                              <p:pRg st="4" end="4"/>
                                            </p:txEl>
                                          </p:spTgt>
                                        </p:tgtEl>
                                        <p:attrNameLst>
                                          <p:attrName>style.visibility</p:attrName>
                                        </p:attrNameLst>
                                      </p:cBhvr>
                                      <p:to>
                                        <p:strVal val="visible"/>
                                      </p:to>
                                    </p:set>
                                    <p:animEffect transition="in" filter="fade">
                                      <p:cBhvr>
                                        <p:cTn id="32" dur="500"/>
                                        <p:tgtEl>
                                          <p:spTgt spid="1843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8438" grpId="0" build="p"/>
      <p:bldP spid="6" grpId="0" animBg="1"/>
      <p:bldP spid="1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p:txBody>
          <a:bodyPr/>
          <a:lstStyle/>
          <a:p>
            <a:pPr>
              <a:defRPr/>
            </a:pPr>
            <a:fld id="{E51D02BC-7595-4E8E-A1D9-A2C96371E461}" type="slidenum">
              <a:rPr lang="zh-CN" altLang="en-US"/>
              <a:pPr>
                <a:defRPr/>
              </a:pPr>
              <a:t>63</a:t>
            </a:fld>
            <a:endParaRPr lang="en-US" altLang="zh-CN"/>
          </a:p>
        </p:txBody>
      </p:sp>
      <p:sp>
        <p:nvSpPr>
          <p:cNvPr id="19460"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lang="zh-CN" altLang="en-US" dirty="0" smtClean="0"/>
              <a:t>常量</a:t>
            </a:r>
          </a:p>
        </p:txBody>
      </p:sp>
      <p:sp>
        <p:nvSpPr>
          <p:cNvPr id="19461" name="TextBox 2"/>
          <p:cNvSpPr txBox="1">
            <a:spLocks noChangeArrowheads="1"/>
          </p:cNvSpPr>
          <p:nvPr/>
        </p:nvSpPr>
        <p:spPr bwMode="auto">
          <a:xfrm>
            <a:off x="431801" y="1595756"/>
            <a:ext cx="9143275"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【例</a:t>
            </a:r>
            <a:r>
              <a:rPr lang="en-US" altLang="zh-CN" sz="2800" b="0" dirty="0" smtClean="0">
                <a:latin typeface="Microsoft YaHei UI" panose="020B0503020204020204" pitchFamily="34" charset="-122"/>
                <a:ea typeface="Microsoft YaHei UI" panose="020B0503020204020204" pitchFamily="34" charset="-122"/>
              </a:rPr>
              <a:t>2.2</a:t>
            </a:r>
            <a:r>
              <a:rPr lang="zh-CN" altLang="zh-CN" sz="2800" b="0" dirty="0" smtClean="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使用符号常量计算半径为</a:t>
            </a:r>
            <a:r>
              <a:rPr lang="en-US" altLang="zh-CN" sz="2800" b="0" dirty="0">
                <a:latin typeface="Microsoft YaHei UI" panose="020B0503020204020204" pitchFamily="34" charset="-122"/>
                <a:ea typeface="Microsoft YaHei UI" panose="020B0503020204020204" pitchFamily="34" charset="-122"/>
              </a:rPr>
              <a:t>5</a:t>
            </a:r>
            <a:r>
              <a:rPr lang="zh-CN" altLang="zh-CN" sz="2800" b="0" dirty="0">
                <a:latin typeface="Microsoft YaHei UI" panose="020B0503020204020204" pitchFamily="34" charset="-122"/>
                <a:ea typeface="Microsoft YaHei UI" panose="020B0503020204020204" pitchFamily="34" charset="-122"/>
              </a:rPr>
              <a:t>的圆形周长和面积。</a:t>
            </a: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#define PI 3.14</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main()</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周长是：</a:t>
            </a:r>
            <a:r>
              <a:rPr lang="en-US" altLang="zh-CN" sz="2800" b="0" dirty="0">
                <a:latin typeface="Microsoft YaHei UI" panose="020B0503020204020204" pitchFamily="34" charset="-122"/>
                <a:ea typeface="Microsoft YaHei UI" panose="020B0503020204020204" pitchFamily="34" charset="-122"/>
              </a:rPr>
              <a:t>%f\n",2*PI*5);</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面积是：</a:t>
            </a:r>
            <a:r>
              <a:rPr lang="en-US" altLang="zh-CN" sz="2800" b="0" dirty="0">
                <a:latin typeface="Microsoft YaHei UI" panose="020B0503020204020204" pitchFamily="34" charset="-122"/>
                <a:ea typeface="Microsoft YaHei UI" panose="020B0503020204020204" pitchFamily="34" charset="-122"/>
              </a:rPr>
              <a:t>%f\</a:t>
            </a:r>
            <a:r>
              <a:rPr lang="en-US" altLang="zh-CN" sz="2800" b="0" dirty="0" err="1">
                <a:latin typeface="Microsoft YaHei UI" panose="020B0503020204020204" pitchFamily="34" charset="-122"/>
                <a:ea typeface="Microsoft YaHei UI" panose="020B0503020204020204" pitchFamily="34" charset="-122"/>
              </a:rPr>
              <a:t>n",PI</a:t>
            </a:r>
            <a:r>
              <a:rPr lang="en-US" altLang="zh-CN" sz="2800" b="0" dirty="0">
                <a:latin typeface="Microsoft YaHei UI" panose="020B0503020204020204" pitchFamily="34" charset="-122"/>
                <a:ea typeface="Microsoft YaHei UI" panose="020B0503020204020204" pitchFamily="34" charset="-122"/>
              </a:rPr>
              <a:t>*5*5);</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endParaRPr lang="zh-CN" altLang="zh-CN" sz="2800" b="0" dirty="0">
              <a:latin typeface="Microsoft YaHei UI" panose="020B0503020204020204" pitchFamily="34" charset="-122"/>
              <a:ea typeface="Microsoft YaHei UI" panose="020B0503020204020204" pitchFamily="34" charset="-122"/>
            </a:endParaRPr>
          </a:p>
        </p:txBody>
      </p:sp>
      <p:pic>
        <p:nvPicPr>
          <p:cNvPr id="19462" name="图片 7"/>
          <p:cNvPicPr>
            <a:picLocks noChangeAspect="1" noChangeArrowheads="1"/>
          </p:cNvPicPr>
          <p:nvPr/>
        </p:nvPicPr>
        <p:blipFill rotWithShape="1">
          <a:blip r:embed="rId2">
            <a:extLst>
              <a:ext uri="{28A0092B-C50C-407E-A947-70E740481C1C}">
                <a14:useLocalDpi xmlns:a14="http://schemas.microsoft.com/office/drawing/2010/main" val="0"/>
              </a:ext>
            </a:extLst>
          </a:blip>
          <a:srcRect t="18679" r="73253" b="57056"/>
          <a:stretch/>
        </p:blipFill>
        <p:spPr bwMode="auto">
          <a:xfrm>
            <a:off x="881291" y="5421716"/>
            <a:ext cx="2828561" cy="5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05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461"/>
                                        </p:tgtEl>
                                        <p:attrNameLst>
                                          <p:attrName>style.visibility</p:attrName>
                                        </p:attrNameLst>
                                      </p:cBhvr>
                                      <p:to>
                                        <p:strVal val="visible"/>
                                      </p:to>
                                    </p:set>
                                    <p:animEffect transition="in" filter="wipe(up)">
                                      <p:cBhvr>
                                        <p:cTn id="7" dur="500"/>
                                        <p:tgtEl>
                                          <p:spTgt spid="1946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9462"/>
                                        </p:tgtEl>
                                        <p:attrNameLst>
                                          <p:attrName>style.visibility</p:attrName>
                                        </p:attrNameLst>
                                      </p:cBhvr>
                                      <p:to>
                                        <p:strVal val="visible"/>
                                      </p:to>
                                    </p:set>
                                    <p:animEffect transition="in" filter="wipe(up)">
                                      <p:cBhvr>
                                        <p:cTn id="12"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041363"/>
            <a:ext cx="683517" cy="365125"/>
          </a:xfrm>
        </p:spPr>
        <p:txBody>
          <a:bodyPr/>
          <a:lstStyle/>
          <a:p>
            <a:pPr>
              <a:defRPr/>
            </a:pPr>
            <a:fld id="{B472E7A9-2304-44AC-AB58-83F1BC67868C}" type="slidenum">
              <a:rPr lang="zh-CN" altLang="en-US"/>
              <a:pPr>
                <a:defRPr/>
              </a:pPr>
              <a:t>64</a:t>
            </a:fld>
            <a:endParaRPr lang="en-US" altLang="zh-CN"/>
          </a:p>
        </p:txBody>
      </p:sp>
      <p:sp>
        <p:nvSpPr>
          <p:cNvPr id="2048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2.2.1  </a:t>
            </a:r>
            <a:r>
              <a:rPr lang="zh-CN" altLang="en-US" dirty="0" smtClean="0"/>
              <a:t>常量和符号常量</a:t>
            </a:r>
          </a:p>
        </p:txBody>
      </p:sp>
      <p:sp>
        <p:nvSpPr>
          <p:cNvPr id="3" name="TextBox 2"/>
          <p:cNvSpPr txBox="1"/>
          <p:nvPr/>
        </p:nvSpPr>
        <p:spPr>
          <a:xfrm>
            <a:off x="431802" y="1752514"/>
            <a:ext cx="9156336" cy="4524315"/>
          </a:xfrm>
          <a:prstGeom prst="rect">
            <a:avLst/>
          </a:prstGeom>
          <a:noFill/>
        </p:spPr>
        <p:txBody>
          <a:bodyPr wrap="square">
            <a:spAutoFit/>
          </a:bodyPr>
          <a:lstStyle/>
          <a:p>
            <a:pPr>
              <a:defRPr/>
            </a:pPr>
            <a:r>
              <a:rPr lang="zh-CN" altLang="zh-CN" sz="3200" dirty="0">
                <a:latin typeface="Microsoft YaHei UI" panose="020B0503020204020204" pitchFamily="34" charset="-122"/>
                <a:ea typeface="Microsoft YaHei UI" panose="020B0503020204020204" pitchFamily="34" charset="-122"/>
              </a:rPr>
              <a:t>使用符号常量要注意</a:t>
            </a:r>
            <a:r>
              <a:rPr lang="zh-CN" altLang="en-US" sz="3200" dirty="0" smtClean="0">
                <a:latin typeface="Microsoft YaHei UI" panose="020B0503020204020204" pitchFamily="34" charset="-122"/>
                <a:ea typeface="Microsoft YaHei UI" panose="020B0503020204020204" pitchFamily="34" charset="-122"/>
              </a:rPr>
              <a:t>：</a:t>
            </a:r>
            <a:endParaRPr lang="en-US" altLang="zh-CN" sz="3200" dirty="0" smtClean="0">
              <a:latin typeface="Microsoft YaHei UI" panose="020B0503020204020204" pitchFamily="34" charset="-122"/>
              <a:ea typeface="Microsoft YaHei UI" panose="020B0503020204020204" pitchFamily="34" charset="-122"/>
            </a:endParaRPr>
          </a:p>
          <a:p>
            <a:pPr>
              <a:defRPr/>
            </a:pPr>
            <a:endParaRPr lang="en-US" altLang="zh-CN" sz="3200" dirty="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defRPr/>
            </a:pPr>
            <a:r>
              <a:rPr lang="zh-CN" altLang="zh-CN" sz="3200" dirty="0">
                <a:latin typeface="Microsoft YaHei UI" panose="020B0503020204020204" pitchFamily="34" charset="-122"/>
                <a:ea typeface="Microsoft YaHei UI" panose="020B0503020204020204" pitchFamily="34" charset="-122"/>
              </a:rPr>
              <a:t>一个</a:t>
            </a:r>
            <a:r>
              <a:rPr lang="en-US" altLang="zh-CN" sz="3200" dirty="0">
                <a:latin typeface="Microsoft YaHei UI" panose="020B0503020204020204" pitchFamily="34" charset="-122"/>
                <a:ea typeface="Microsoft YaHei UI" panose="020B0503020204020204" pitchFamily="34" charset="-122"/>
              </a:rPr>
              <a:t>#define</a:t>
            </a:r>
            <a:r>
              <a:rPr lang="zh-CN" altLang="zh-CN" sz="3200" dirty="0">
                <a:latin typeface="Microsoft YaHei UI" panose="020B0503020204020204" pitchFamily="34" charset="-122"/>
                <a:ea typeface="Microsoft YaHei UI" panose="020B0503020204020204" pitchFamily="34" charset="-122"/>
              </a:rPr>
              <a:t>命令只能定义一个符号</a:t>
            </a:r>
            <a:r>
              <a:rPr lang="zh-CN" altLang="zh-CN" sz="3200" dirty="0" smtClean="0">
                <a:latin typeface="Microsoft YaHei UI" panose="020B0503020204020204" pitchFamily="34" charset="-122"/>
                <a:ea typeface="Microsoft YaHei UI" panose="020B0503020204020204" pitchFamily="34" charset="-122"/>
              </a:rPr>
              <a:t>常量</a:t>
            </a:r>
            <a:endParaRPr lang="en-US" altLang="zh-CN" sz="3200" dirty="0" smtClean="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defRPr/>
            </a:pPr>
            <a:endParaRPr lang="en-US" altLang="zh-CN" sz="3200" dirty="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defRPr/>
            </a:pPr>
            <a:r>
              <a:rPr lang="zh-CN" altLang="zh-CN" sz="3200" dirty="0">
                <a:latin typeface="Microsoft YaHei UI" panose="020B0503020204020204" pitchFamily="34" charset="-122"/>
                <a:ea typeface="Microsoft YaHei UI" panose="020B0503020204020204" pitchFamily="34" charset="-122"/>
              </a:rPr>
              <a:t>用一行书写，不用分号</a:t>
            </a:r>
            <a:r>
              <a:rPr lang="zh-CN" altLang="zh-CN" sz="3200" dirty="0" smtClean="0">
                <a:latin typeface="Microsoft YaHei UI" panose="020B0503020204020204" pitchFamily="34" charset="-122"/>
                <a:ea typeface="Microsoft YaHei UI" panose="020B0503020204020204" pitchFamily="34" charset="-122"/>
              </a:rPr>
              <a:t>结尾</a:t>
            </a:r>
            <a:endParaRPr lang="en-US" altLang="zh-CN" sz="3200" dirty="0" smtClean="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defRPr/>
            </a:pPr>
            <a:endParaRPr lang="en-US" altLang="zh-CN" sz="3200" dirty="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defRPr/>
            </a:pPr>
            <a:r>
              <a:rPr lang="zh-CN" altLang="zh-CN" sz="3200" dirty="0">
                <a:latin typeface="Microsoft YaHei UI" panose="020B0503020204020204" pitchFamily="34" charset="-122"/>
                <a:ea typeface="Microsoft YaHei UI" panose="020B0503020204020204" pitchFamily="34" charset="-122"/>
              </a:rPr>
              <a:t>符号常量一旦定义，就可以在程序中代替常量</a:t>
            </a:r>
            <a:r>
              <a:rPr lang="zh-CN" altLang="zh-CN" sz="3200" dirty="0" smtClean="0">
                <a:latin typeface="Microsoft YaHei UI" panose="020B0503020204020204" pitchFamily="34" charset="-122"/>
                <a:ea typeface="Microsoft YaHei UI" panose="020B0503020204020204" pitchFamily="34" charset="-122"/>
              </a:rPr>
              <a:t>使用</a:t>
            </a:r>
            <a:r>
              <a:rPr lang="zh-CN" altLang="en-US" sz="3200" dirty="0" smtClean="0">
                <a:latin typeface="Microsoft YaHei UI" panose="020B0503020204020204" pitchFamily="34" charset="-122"/>
                <a:ea typeface="Microsoft YaHei UI" panose="020B0503020204020204" pitchFamily="34" charset="-122"/>
              </a:rPr>
              <a:t>。</a:t>
            </a:r>
            <a:r>
              <a:rPr lang="zh-CN" altLang="zh-CN" sz="3200" dirty="0" smtClean="0">
                <a:latin typeface="Microsoft YaHei UI" panose="020B0503020204020204" pitchFamily="34" charset="-122"/>
                <a:ea typeface="Microsoft YaHei UI" panose="020B0503020204020204" pitchFamily="34" charset="-122"/>
              </a:rPr>
              <a:t>由于</a:t>
            </a:r>
            <a:r>
              <a:rPr lang="zh-CN" altLang="zh-CN" sz="3200" dirty="0">
                <a:latin typeface="Microsoft YaHei UI" panose="020B0503020204020204" pitchFamily="34" charset="-122"/>
                <a:ea typeface="Microsoft YaHei UI" panose="020B0503020204020204" pitchFamily="34" charset="-122"/>
              </a:rPr>
              <a:t>是常量，所以在其作用域内不能再被修改或赋值。</a:t>
            </a:r>
            <a:endParaRPr lang="zh-CN" altLang="en-US" sz="3200" dirty="0">
              <a:solidFill>
                <a:srgbClr val="4A31DF"/>
              </a:solidFill>
              <a:latin typeface="Microsoft YaHei UI" panose="020B0503020204020204" pitchFamily="34" charset="-122"/>
              <a:ea typeface="Microsoft YaHei UI" panose="020B0503020204020204" pitchFamily="34" charset="-122"/>
            </a:endParaRPr>
          </a:p>
        </p:txBody>
      </p:sp>
      <p:sp>
        <p:nvSpPr>
          <p:cNvPr id="20486" name="TextBox 6"/>
          <p:cNvSpPr txBox="1">
            <a:spLocks noChangeArrowheads="1"/>
          </p:cNvSpPr>
          <p:nvPr/>
        </p:nvSpPr>
        <p:spPr bwMode="auto">
          <a:xfrm>
            <a:off x="2730863" y="3983061"/>
            <a:ext cx="7654107" cy="2677656"/>
          </a:xfrm>
          <a:prstGeom prst="rect">
            <a:avLst/>
          </a:prstGeom>
          <a:ln/>
          <a:extLst/>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zh-CN" b="0" dirty="0">
                <a:latin typeface="Microsoft YaHei UI" panose="020B0503020204020204" pitchFamily="34" charset="-122"/>
                <a:ea typeface="Microsoft YaHei UI" panose="020B0503020204020204" pitchFamily="34" charset="-122"/>
              </a:rPr>
              <a:t>例如：</a:t>
            </a:r>
          </a:p>
          <a:p>
            <a:pPr eaLnBrk="1" hangingPunct="1">
              <a:spcBef>
                <a:spcPct val="0"/>
              </a:spcBef>
              <a:buClrTx/>
              <a:buFontTx/>
              <a:buNone/>
            </a:pPr>
            <a:r>
              <a:rPr lang="en-US" altLang="zh-CN" b="0" dirty="0">
                <a:latin typeface="Microsoft YaHei UI" panose="020B0503020204020204" pitchFamily="34" charset="-122"/>
                <a:ea typeface="Microsoft YaHei UI" panose="020B0503020204020204" pitchFamily="34" charset="-122"/>
              </a:rPr>
              <a:t>#define NUM 10</a:t>
            </a:r>
            <a:endParaRPr lang="zh-CN"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b="0" dirty="0">
                <a:latin typeface="Microsoft YaHei UI" panose="020B0503020204020204" pitchFamily="34" charset="-122"/>
                <a:ea typeface="Microsoft YaHei UI" panose="020B0503020204020204" pitchFamily="34" charset="-122"/>
              </a:rPr>
              <a:t>main()</a:t>
            </a:r>
            <a:endParaRPr lang="zh-CN"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b="0" dirty="0">
                <a:latin typeface="Microsoft YaHei UI" panose="020B0503020204020204" pitchFamily="34" charset="-122"/>
                <a:ea typeface="Microsoft YaHei UI" panose="020B0503020204020204" pitchFamily="34" charset="-122"/>
              </a:rPr>
              <a:t>{</a:t>
            </a:r>
            <a:endParaRPr lang="zh-CN"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b="0" dirty="0">
                <a:latin typeface="Microsoft YaHei UI" panose="020B0503020204020204" pitchFamily="34" charset="-122"/>
                <a:ea typeface="Microsoft YaHei UI" panose="020B0503020204020204" pitchFamily="34" charset="-122"/>
              </a:rPr>
              <a:t>    </a:t>
            </a:r>
            <a:r>
              <a:rPr lang="en-US" altLang="zh-CN" b="0" dirty="0" smtClean="0">
                <a:latin typeface="Microsoft YaHei UI" panose="020B0503020204020204" pitchFamily="34" charset="-122"/>
                <a:ea typeface="Microsoft YaHei UI" panose="020B0503020204020204" pitchFamily="34" charset="-122"/>
              </a:rPr>
              <a:t>NUM=50</a:t>
            </a:r>
            <a:r>
              <a:rPr lang="en-US" altLang="zh-CN" b="0" dirty="0">
                <a:latin typeface="Microsoft YaHei UI" panose="020B0503020204020204" pitchFamily="34" charset="-122"/>
                <a:ea typeface="Microsoft YaHei UI" panose="020B0503020204020204" pitchFamily="34" charset="-122"/>
              </a:rPr>
              <a:t>;    //</a:t>
            </a:r>
            <a:r>
              <a:rPr lang="zh-CN" altLang="zh-CN" b="0" dirty="0">
                <a:latin typeface="Microsoft YaHei UI" panose="020B0503020204020204" pitchFamily="34" charset="-122"/>
                <a:ea typeface="Microsoft YaHei UI" panose="020B0503020204020204" pitchFamily="34" charset="-122"/>
              </a:rPr>
              <a:t>编译时会提示错误，符号常量</a:t>
            </a:r>
            <a:r>
              <a:rPr lang="en-US" altLang="zh-CN" b="0" dirty="0">
                <a:latin typeface="Microsoft YaHei UI" panose="020B0503020204020204" pitchFamily="34" charset="-122"/>
                <a:ea typeface="Microsoft YaHei UI" panose="020B0503020204020204" pitchFamily="34" charset="-122"/>
              </a:rPr>
              <a:t>NUM</a:t>
            </a:r>
            <a:r>
              <a:rPr lang="zh-CN" altLang="zh-CN" b="0" dirty="0">
                <a:latin typeface="Microsoft YaHei UI" panose="020B0503020204020204" pitchFamily="34" charset="-122"/>
                <a:ea typeface="Microsoft YaHei UI" panose="020B0503020204020204" pitchFamily="34" charset="-122"/>
              </a:rPr>
              <a:t>的值不能再被修改</a:t>
            </a:r>
          </a:p>
          <a:p>
            <a:pPr eaLnBrk="1" hangingPunct="1">
              <a:spcBef>
                <a:spcPct val="0"/>
              </a:spcBef>
              <a:buClrTx/>
              <a:buFontTx/>
              <a:buNone/>
            </a:pPr>
            <a:r>
              <a:rPr lang="en-US" altLang="zh-CN" b="0" dirty="0">
                <a:latin typeface="Microsoft YaHei UI" panose="020B0503020204020204" pitchFamily="34" charset="-122"/>
                <a:ea typeface="Microsoft YaHei UI" panose="020B0503020204020204" pitchFamily="34" charset="-122"/>
              </a:rPr>
              <a:t>}</a:t>
            </a:r>
            <a:endParaRPr lang="zh-CN" altLang="zh-CN"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529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6"/>
                                        </p:tgtEl>
                                        <p:attrNameLst>
                                          <p:attrName>style.visibility</p:attrName>
                                        </p:attrNameLst>
                                      </p:cBhvr>
                                      <p:to>
                                        <p:strVal val="visible"/>
                                      </p:to>
                                    </p:set>
                                    <p:animEffect transition="in" filter="fade">
                                      <p:cBhvr>
                                        <p:cTn id="27" dur="5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48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4031615"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2.2  </a:t>
            </a:r>
            <a:r>
              <a:rPr lang="zh-CN" altLang="en-US" sz="4000" b="1" dirty="0" smtClean="0">
                <a:solidFill>
                  <a:schemeClr val="accent2">
                    <a:lumMod val="75000"/>
                  </a:schemeClr>
                </a:solidFill>
                <a:latin typeface="微软雅黑" panose="020B0503020204020204" charset="-122"/>
                <a:ea typeface="微软雅黑" panose="020B0503020204020204" charset="-122"/>
              </a:rPr>
              <a:t>常量与变量</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1986442" cy="523220"/>
          </a:xfrm>
          <a:prstGeom prst="rect">
            <a:avLst/>
          </a:prstGeom>
        </p:spPr>
        <p:txBody>
          <a:bodyPr wrap="none">
            <a:spAutoFit/>
          </a:bodyPr>
          <a:lstStyle/>
          <a:p>
            <a:pPr algn="ctr"/>
            <a:r>
              <a:rPr lang="en-US" altLang="zh-CN" sz="2800" b="1" dirty="0" smtClean="0">
                <a:solidFill>
                  <a:schemeClr val="accent2">
                    <a:lumMod val="75000"/>
                  </a:schemeClr>
                </a:solidFill>
                <a:latin typeface="微软雅黑" panose="020B0503020204020204" charset="-122"/>
                <a:ea typeface="微软雅黑" panose="020B0503020204020204" charset="-122"/>
              </a:rPr>
              <a:t>2.2.2  </a:t>
            </a:r>
            <a:r>
              <a:rPr lang="zh-CN" altLang="en-US" sz="2800" b="1" dirty="0" smtClean="0">
                <a:solidFill>
                  <a:schemeClr val="accent2">
                    <a:lumMod val="75000"/>
                  </a:schemeClr>
                </a:solidFill>
                <a:latin typeface="微软雅黑" panose="020B0503020204020204" charset="-122"/>
                <a:ea typeface="微软雅黑" panose="020B0503020204020204" charset="-122"/>
              </a:rPr>
              <a:t>变量</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63371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571466" y="864235"/>
            <a:ext cx="8598907" cy="1320800"/>
          </a:xfrm>
        </p:spPr>
        <p:txBody>
          <a:bodyPr>
            <a:normAutofit/>
          </a:bodyPr>
          <a:lstStyle/>
          <a:p>
            <a:pPr eaLnBrk="1" hangingPunct="1"/>
            <a:r>
              <a:rPr lang="en-US" altLang="zh-CN" dirty="0" smtClean="0">
                <a:latin typeface="微软雅黑" panose="020B0503020204020204" charset="-122"/>
                <a:ea typeface="微软雅黑" panose="020B0503020204020204" charset="-122"/>
              </a:rPr>
              <a:t>2.2.2 </a:t>
            </a:r>
            <a:r>
              <a:rPr altLang="en-US" dirty="0" smtClean="0">
                <a:latin typeface="微软雅黑" panose="020B0503020204020204" charset="-122"/>
                <a:ea typeface="微软雅黑" panose="020B0503020204020204" charset="-122"/>
              </a:rPr>
              <a:t>变量</a:t>
            </a:r>
            <a:endParaRPr lang="zh-CN" altLang="en-US" dirty="0" smtClean="0">
              <a:latin typeface="微软雅黑" panose="020B0503020204020204" charset="-122"/>
              <a:ea typeface="微软雅黑" panose="020B0503020204020204" charset="-122"/>
            </a:endParaRPr>
          </a:p>
        </p:txBody>
      </p:sp>
      <p:sp>
        <p:nvSpPr>
          <p:cNvPr id="4" name="TextBox 2"/>
          <p:cNvSpPr txBox="1"/>
          <p:nvPr/>
        </p:nvSpPr>
        <p:spPr>
          <a:xfrm>
            <a:off x="611005" y="1791907"/>
            <a:ext cx="9550401" cy="1077218"/>
          </a:xfrm>
          <a:prstGeom prst="rect">
            <a:avLst/>
          </a:prstGeom>
          <a:noFill/>
        </p:spPr>
        <p:txBody>
          <a:bodyPr wrap="square">
            <a:spAutoFit/>
          </a:bodyPr>
          <a:lstStyle/>
          <a:p>
            <a:pPr marL="4763">
              <a:buClr>
                <a:schemeClr val="accent2"/>
              </a:buClr>
              <a:defRPr/>
            </a:pPr>
            <a:r>
              <a:rPr lang="zh-CN" altLang="en-US" sz="3200" dirty="0" smtClean="0">
                <a:latin typeface="Microsoft YaHei UI" panose="020B0503020204020204" pitchFamily="34" charset="-122"/>
                <a:ea typeface="Microsoft YaHei UI" panose="020B0503020204020204" pitchFamily="34" charset="-122"/>
              </a:rPr>
              <a:t>            </a:t>
            </a:r>
            <a:endParaRPr lang="en-US" altLang="zh-CN" dirty="0">
              <a:latin typeface="Microsoft YaHei UI" panose="020B0503020204020204" pitchFamily="34" charset="-122"/>
              <a:ea typeface="Microsoft YaHei UI" panose="020B0503020204020204" pitchFamily="34" charset="-122"/>
            </a:endParaRPr>
          </a:p>
          <a:p>
            <a:pPr marL="363538" indent="-358775">
              <a:buClr>
                <a:schemeClr val="accent2"/>
              </a:buClr>
              <a:buFont typeface="Wingdings" panose="05000000000000000000" pitchFamily="2" charset="2"/>
              <a:buChar char="Ø"/>
              <a:defRPr/>
            </a:pPr>
            <a:r>
              <a:rPr kumimoji="1" lang="zh-CN" altLang="en-US" sz="3200" dirty="0">
                <a:solidFill>
                  <a:schemeClr val="accent4"/>
                </a:solidFill>
                <a:latin typeface="微软雅黑" panose="020B0503020204020204" charset="-122"/>
                <a:ea typeface="微软雅黑" panose="020B0503020204020204" charset="-122"/>
              </a:rPr>
              <a:t>变量</a:t>
            </a:r>
            <a:r>
              <a:rPr lang="zh-CN" altLang="en-US" sz="3200" dirty="0">
                <a:solidFill>
                  <a:schemeClr val="accent4"/>
                </a:solidFill>
                <a:latin typeface="微软雅黑" panose="020B0503020204020204" charset="-122"/>
                <a:ea typeface="微软雅黑" panose="020B0503020204020204" charset="-122"/>
              </a:rPr>
              <a:t>：</a:t>
            </a:r>
            <a:r>
              <a:rPr lang="zh-CN" altLang="zh-CN" sz="3200" dirty="0">
                <a:latin typeface="微软雅黑" panose="020B0503020204020204" charset="-122"/>
                <a:ea typeface="微软雅黑" panose="020B0503020204020204" charset="-122"/>
              </a:rPr>
              <a:t>在程序运行过程中，其值可以发生变化的</a:t>
            </a:r>
            <a:r>
              <a:rPr lang="zh-CN" altLang="zh-CN" sz="3200" dirty="0" smtClean="0">
                <a:latin typeface="微软雅黑" panose="020B0503020204020204" charset="-122"/>
                <a:ea typeface="微软雅黑" panose="020B0503020204020204" charset="-122"/>
              </a:rPr>
              <a:t>量</a:t>
            </a:r>
            <a:endParaRPr lang="zh-CN" altLang="en-US" sz="14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67294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pPr>
                <a:defRPr/>
              </a:pPr>
              <a:t>67</a:t>
            </a:fld>
            <a:endParaRPr lang="en-US" altLang="zh-CN"/>
          </a:p>
        </p:txBody>
      </p:sp>
      <p:sp>
        <p:nvSpPr>
          <p:cNvPr id="32" name="Rectangle 5"/>
          <p:cNvSpPr>
            <a:spLocks noChangeArrowheads="1"/>
          </p:cNvSpPr>
          <p:nvPr/>
        </p:nvSpPr>
        <p:spPr bwMode="gray">
          <a:xfrm>
            <a:off x="573079" y="1677866"/>
            <a:ext cx="9793605" cy="303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Arial" panose="020B0604020202020204" pitchFamily="34" charset="0"/>
                <a:ea typeface="宋体" panose="02010600030101010101" pitchFamily="2" charset="-122"/>
              </a:defRPr>
            </a:lvl1pPr>
            <a:lvl2pPr marL="742950" indent="-285750" eaLnBrk="0" hangingPunct="0">
              <a:defRPr sz="20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sz="2000">
                <a:solidFill>
                  <a:schemeClr val="tx1"/>
                </a:solidFill>
                <a:latin typeface="Arial" panose="020B0604020202020204" pitchFamily="34" charset="0"/>
                <a:ea typeface="宋体" panose="02010600030101010101" pitchFamily="2" charset="-122"/>
              </a:defRPr>
            </a:lvl4pPr>
            <a:lvl5pPr marL="2057400" indent="-228600" eaLnBrk="0" hangingPunc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40000"/>
              </a:lnSpc>
              <a:spcBef>
                <a:spcPct val="20000"/>
              </a:spcBef>
              <a:buClr>
                <a:srgbClr val="008000"/>
              </a:buClr>
              <a:buSzPct val="50000"/>
              <a:defRPr/>
            </a:pPr>
            <a:r>
              <a:rPr kumimoji="1" lang="zh-CN" altLang="en-US" sz="3200" dirty="0">
                <a:latin typeface="Microsoft YaHei UI" panose="020B0503020204020204" pitchFamily="34" charset="-122"/>
                <a:ea typeface="Microsoft YaHei UI" panose="020B0503020204020204" pitchFamily="34" charset="-122"/>
              </a:rPr>
              <a:t>给变量所取的名字叫变量名</a:t>
            </a:r>
            <a:r>
              <a:rPr kumimoji="1" lang="zh-CN" altLang="en-US" sz="3200" dirty="0" smtClean="0">
                <a:latin typeface="Microsoft YaHei UI" panose="020B0503020204020204" pitchFamily="34" charset="-122"/>
                <a:ea typeface="Microsoft YaHei UI" panose="020B0503020204020204" pitchFamily="34" charset="-122"/>
              </a:rPr>
              <a:t>。</a:t>
            </a:r>
            <a:endParaRPr kumimoji="1" lang="en-US" altLang="zh-CN" sz="3200" dirty="0" smtClean="0">
              <a:latin typeface="Microsoft YaHei UI" panose="020B0503020204020204" pitchFamily="34" charset="-122"/>
              <a:ea typeface="Microsoft YaHei UI" panose="020B0503020204020204" pitchFamily="34" charset="-122"/>
            </a:endParaRPr>
          </a:p>
          <a:p>
            <a:pPr marL="0" indent="0" eaLnBrk="1" hangingPunct="1">
              <a:lnSpc>
                <a:spcPct val="140000"/>
              </a:lnSpc>
              <a:spcBef>
                <a:spcPct val="20000"/>
              </a:spcBef>
              <a:buClr>
                <a:srgbClr val="008000"/>
              </a:buClr>
              <a:buSzPct val="50000"/>
              <a:defRPr/>
            </a:pPr>
            <a:r>
              <a:rPr kumimoji="1" lang="zh-CN" altLang="en-US" sz="3200" dirty="0">
                <a:latin typeface="Microsoft YaHei UI" panose="020B0503020204020204" pitchFamily="34" charset="-122"/>
                <a:ea typeface="Microsoft YaHei UI" panose="020B0503020204020204" pitchFamily="34" charset="-122"/>
              </a:rPr>
              <a:t>定义变量的名字需要遵循标识符的命名</a:t>
            </a:r>
            <a:r>
              <a:rPr kumimoji="1" lang="zh-CN" altLang="en-US" sz="3200" dirty="0" smtClean="0">
                <a:latin typeface="Microsoft YaHei UI" panose="020B0503020204020204" pitchFamily="34" charset="-122"/>
                <a:ea typeface="Microsoft YaHei UI" panose="020B0503020204020204" pitchFamily="34" charset="-122"/>
              </a:rPr>
              <a:t>规则。</a:t>
            </a:r>
            <a:endParaRPr kumimoji="1" lang="en-US" altLang="zh-CN" sz="3200" dirty="0" smtClean="0">
              <a:latin typeface="Microsoft YaHei UI" panose="020B0503020204020204" pitchFamily="34" charset="-122"/>
              <a:ea typeface="Microsoft YaHei UI" panose="020B0503020204020204" pitchFamily="34" charset="-122"/>
            </a:endParaRPr>
          </a:p>
          <a:p>
            <a:pPr marL="0" indent="0" eaLnBrk="1" hangingPunct="1">
              <a:lnSpc>
                <a:spcPct val="140000"/>
              </a:lnSpc>
              <a:spcBef>
                <a:spcPct val="20000"/>
              </a:spcBef>
              <a:buClr>
                <a:srgbClr val="008000"/>
              </a:buClr>
              <a:buSzPct val="50000"/>
              <a:defRPr/>
            </a:pPr>
            <a:r>
              <a:rPr kumimoji="1" lang="zh-CN" altLang="zh-CN" sz="3200" dirty="0" smtClean="0">
                <a:latin typeface="Microsoft YaHei UI" panose="020B0503020204020204" pitchFamily="34" charset="-122"/>
                <a:ea typeface="Microsoft YaHei UI" panose="020B0503020204020204" pitchFamily="34" charset="-122"/>
              </a:rPr>
              <a:t>标识符</a:t>
            </a:r>
            <a:r>
              <a:rPr kumimoji="1" lang="zh-CN" altLang="zh-CN" sz="3200" dirty="0">
                <a:latin typeface="Microsoft YaHei UI" panose="020B0503020204020204" pitchFamily="34" charset="-122"/>
                <a:ea typeface="Microsoft YaHei UI" panose="020B0503020204020204" pitchFamily="34" charset="-122"/>
              </a:rPr>
              <a:t>是用来标识变量、符号常量、数组、函数、文件等名字的有效字符序列</a:t>
            </a:r>
            <a:r>
              <a:rPr kumimoji="1" lang="zh-CN" altLang="zh-CN" sz="3200" dirty="0" smtClean="0">
                <a:latin typeface="Microsoft YaHei UI" panose="020B0503020204020204" pitchFamily="34" charset="-122"/>
                <a:ea typeface="Microsoft YaHei UI" panose="020B0503020204020204" pitchFamily="34" charset="-122"/>
              </a:rPr>
              <a:t>。</a:t>
            </a:r>
            <a:endParaRPr kumimoji="1" lang="zh-CN" altLang="en-US" sz="3200" dirty="0" smtClean="0">
              <a:latin typeface="Microsoft YaHei UI" panose="020B0503020204020204" pitchFamily="34" charset="-122"/>
              <a:ea typeface="Microsoft YaHei UI" panose="020B0503020204020204" pitchFamily="34" charset="-122"/>
            </a:endParaRPr>
          </a:p>
        </p:txBody>
      </p:sp>
      <p:sp>
        <p:nvSpPr>
          <p:cNvPr id="15" name="Rectangle 2"/>
          <p:cNvSpPr>
            <a:spLocks noGrp="1" noChangeArrowheads="1"/>
          </p:cNvSpPr>
          <p:nvPr>
            <p:ph type="title"/>
          </p:nvPr>
        </p:nvSpPr>
        <p:spPr>
          <a:xfrm>
            <a:off x="571466" y="864235"/>
            <a:ext cx="8598907" cy="1320800"/>
          </a:xfrm>
        </p:spPr>
        <p:txBody>
          <a:bodyPr>
            <a:normAutofit/>
          </a:bodyPr>
          <a:lstStyle/>
          <a:p>
            <a:pPr eaLnBrk="1" hangingPunct="1"/>
            <a:r>
              <a:rPr lang="en-US" altLang="zh-CN" dirty="0" smtClean="0">
                <a:latin typeface="微软雅黑" panose="020B0503020204020204" charset="-122"/>
                <a:ea typeface="微软雅黑" panose="020B0503020204020204" charset="-122"/>
              </a:rPr>
              <a:t>1</a:t>
            </a:r>
            <a:r>
              <a:rPr altLang="en-US" dirty="0" smtClean="0">
                <a:latin typeface="微软雅黑" panose="020B0503020204020204" charset="-122"/>
                <a:ea typeface="微软雅黑" panose="020B0503020204020204" charset="-122"/>
              </a:rPr>
              <a:t>、</a:t>
            </a:r>
            <a:r>
              <a:rPr lang="zh-CN" altLang="en-US" dirty="0" smtClean="0">
                <a:latin typeface="微软雅黑" panose="020B0503020204020204" charset="-122"/>
                <a:ea typeface="微软雅黑" panose="020B0503020204020204" charset="-122"/>
              </a:rPr>
              <a:t>标识符</a:t>
            </a:r>
          </a:p>
        </p:txBody>
      </p:sp>
    </p:spTree>
    <p:extLst>
      <p:ext uri="{BB962C8B-B14F-4D97-AF65-F5344CB8AC3E}">
        <p14:creationId xmlns:p14="http://schemas.microsoft.com/office/powerpoint/2010/main" val="26312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pPr>
                <a:defRPr/>
              </a:pPr>
              <a:t>68</a:t>
            </a:fld>
            <a:endParaRPr lang="en-US" altLang="zh-CN"/>
          </a:p>
        </p:txBody>
      </p:sp>
      <p:sp>
        <p:nvSpPr>
          <p:cNvPr id="32" name="Rectangle 5"/>
          <p:cNvSpPr>
            <a:spLocks noChangeArrowheads="1"/>
          </p:cNvSpPr>
          <p:nvPr/>
        </p:nvSpPr>
        <p:spPr bwMode="gray">
          <a:xfrm>
            <a:off x="166687" y="1663352"/>
            <a:ext cx="9793605" cy="552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Arial" panose="020B0604020202020204" pitchFamily="34" charset="0"/>
                <a:ea typeface="宋体" panose="02010600030101010101" pitchFamily="2" charset="-122"/>
              </a:defRPr>
            </a:lvl1pPr>
            <a:lvl2pPr marL="742950" indent="-285750" eaLnBrk="0" hangingPunct="0">
              <a:defRPr sz="20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sz="2000">
                <a:solidFill>
                  <a:schemeClr val="tx1"/>
                </a:solidFill>
                <a:latin typeface="Arial" panose="020B0604020202020204" pitchFamily="34" charset="0"/>
                <a:ea typeface="宋体" panose="02010600030101010101" pitchFamily="2" charset="-122"/>
              </a:defRPr>
            </a:lvl4pPr>
            <a:lvl5pPr marL="2057400" indent="-228600" eaLnBrk="0" hangingPunc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40000"/>
              </a:lnSpc>
              <a:spcBef>
                <a:spcPct val="20000"/>
              </a:spcBef>
              <a:buClr>
                <a:srgbClr val="008000"/>
              </a:buClr>
              <a:buSzPct val="50000"/>
              <a:buFont typeface="Wingdings" panose="05000000000000000000" pitchFamily="2" charset="2"/>
              <a:buChar char="Ø"/>
              <a:defRPr/>
            </a:pPr>
            <a:r>
              <a:rPr lang="zh-CN" altLang="en-US" sz="3200" dirty="0" smtClean="0">
                <a:latin typeface="Microsoft YaHei UI" panose="020B0503020204020204" pitchFamily="34" charset="-122"/>
                <a:ea typeface="Microsoft YaHei UI" panose="020B0503020204020204" pitchFamily="34" charset="-122"/>
              </a:rPr>
              <a:t>只</a:t>
            </a:r>
            <a:r>
              <a:rPr kumimoji="1" lang="zh-CN" altLang="en-US" sz="3200" dirty="0" smtClean="0">
                <a:latin typeface="Microsoft YaHei UI" panose="020B0503020204020204" pitchFamily="34" charset="-122"/>
                <a:ea typeface="Microsoft YaHei UI" panose="020B0503020204020204" pitchFamily="34" charset="-122"/>
              </a:rPr>
              <a:t>能由字母、数字和下划线组成</a:t>
            </a:r>
            <a:endParaRPr kumimoji="1" lang="en-US" altLang="zh-CN" sz="3200" dirty="0" smtClean="0">
              <a:latin typeface="Microsoft YaHei UI" panose="020B0503020204020204" pitchFamily="34" charset="-122"/>
              <a:ea typeface="Microsoft YaHei UI" panose="020B0503020204020204" pitchFamily="34" charset="-122"/>
            </a:endParaRPr>
          </a:p>
          <a:p>
            <a:pPr eaLnBrk="1" hangingPunct="1">
              <a:lnSpc>
                <a:spcPct val="140000"/>
              </a:lnSpc>
              <a:spcBef>
                <a:spcPct val="20000"/>
              </a:spcBef>
              <a:buClr>
                <a:schemeClr val="accent2"/>
              </a:buClr>
              <a:buSzPct val="50000"/>
              <a:buFont typeface="Wingdings" panose="05000000000000000000" pitchFamily="2" charset="2"/>
              <a:buChar char="Ø"/>
              <a:defRPr/>
            </a:pPr>
            <a:r>
              <a:rPr kumimoji="1" lang="zh-CN" altLang="en-US" sz="3200" dirty="0" smtClean="0">
                <a:latin typeface="Microsoft YaHei UI" panose="020B0503020204020204" pitchFamily="34" charset="-122"/>
                <a:ea typeface="Microsoft YaHei UI" panose="020B0503020204020204" pitchFamily="34" charset="-122"/>
              </a:rPr>
              <a:t>第一个字符必须为字母或下划线</a:t>
            </a:r>
            <a:endParaRPr kumimoji="1" lang="en-US" altLang="zh-CN" sz="3200" dirty="0" smtClean="0">
              <a:latin typeface="Microsoft YaHei UI" panose="020B0503020204020204" pitchFamily="34" charset="-122"/>
              <a:ea typeface="Microsoft YaHei UI" panose="020B0503020204020204" pitchFamily="34" charset="-122"/>
            </a:endParaRPr>
          </a:p>
          <a:p>
            <a:pPr eaLnBrk="1" hangingPunct="1">
              <a:lnSpc>
                <a:spcPct val="140000"/>
              </a:lnSpc>
              <a:spcBef>
                <a:spcPct val="20000"/>
              </a:spcBef>
              <a:buClr>
                <a:schemeClr val="accent2"/>
              </a:buClr>
              <a:buSzPct val="50000"/>
              <a:buFont typeface="Wingdings" panose="05000000000000000000" pitchFamily="2" charset="2"/>
              <a:buChar char="Ø"/>
              <a:defRPr/>
            </a:pPr>
            <a:r>
              <a:rPr kumimoji="1" lang="zh-CN" altLang="en-US" sz="3200" dirty="0" smtClean="0">
                <a:latin typeface="Microsoft YaHei UI" panose="020B0503020204020204" pitchFamily="34" charset="-122"/>
                <a:ea typeface="Microsoft YaHei UI" panose="020B0503020204020204" pitchFamily="34" charset="-122"/>
              </a:rPr>
              <a:t>区分大小写字母</a:t>
            </a:r>
            <a:endParaRPr kumimoji="1" lang="en-US" altLang="zh-CN" sz="3200" dirty="0" smtClean="0">
              <a:latin typeface="Microsoft YaHei UI" panose="020B0503020204020204" pitchFamily="34" charset="-122"/>
              <a:ea typeface="Microsoft YaHei UI" panose="020B0503020204020204" pitchFamily="34" charset="-122"/>
            </a:endParaRPr>
          </a:p>
          <a:p>
            <a:pPr eaLnBrk="1" hangingPunct="1">
              <a:lnSpc>
                <a:spcPct val="140000"/>
              </a:lnSpc>
              <a:spcBef>
                <a:spcPct val="20000"/>
              </a:spcBef>
              <a:buClr>
                <a:schemeClr val="accent2"/>
              </a:buClr>
              <a:buSzPct val="50000"/>
              <a:buFont typeface="Wingdings" panose="05000000000000000000" pitchFamily="2" charset="2"/>
              <a:buChar char="Ø"/>
              <a:defRPr/>
            </a:pPr>
            <a:r>
              <a:rPr kumimoji="1" lang="en-US" altLang="zh-CN" sz="3200" dirty="0" smtClean="0">
                <a:latin typeface="Microsoft YaHei UI" panose="020B0503020204020204" pitchFamily="34" charset="-122"/>
                <a:ea typeface="Microsoft YaHei UI" panose="020B0503020204020204" pitchFamily="34" charset="-122"/>
              </a:rPr>
              <a:t>C</a:t>
            </a:r>
            <a:r>
              <a:rPr kumimoji="1" lang="zh-CN" altLang="en-US" sz="3200" dirty="0" smtClean="0">
                <a:latin typeface="Microsoft YaHei UI" panose="020B0503020204020204" pitchFamily="34" charset="-122"/>
                <a:ea typeface="Microsoft YaHei UI" panose="020B0503020204020204" pitchFamily="34" charset="-122"/>
              </a:rPr>
              <a:t>语言内部规定的标识符（即关键字）不能作为用户标识符</a:t>
            </a:r>
          </a:p>
          <a:p>
            <a:pPr eaLnBrk="1" hangingPunct="1">
              <a:lnSpc>
                <a:spcPct val="140000"/>
              </a:lnSpc>
              <a:spcBef>
                <a:spcPct val="20000"/>
              </a:spcBef>
              <a:buClr>
                <a:srgbClr val="008000"/>
              </a:buClr>
              <a:buSzPct val="50000"/>
              <a:buFont typeface="Wingdings" panose="05000000000000000000" pitchFamily="2" charset="2"/>
              <a:buChar char="n"/>
              <a:defRPr/>
            </a:pPr>
            <a:endParaRPr kumimoji="1" lang="zh-CN" altLang="en-US" sz="3200" dirty="0" smtClean="0">
              <a:latin typeface="Microsoft YaHei UI" panose="020B0503020204020204" pitchFamily="34" charset="-122"/>
              <a:ea typeface="Microsoft YaHei UI" panose="020B0503020204020204" pitchFamily="34" charset="-122"/>
            </a:endParaRPr>
          </a:p>
        </p:txBody>
      </p:sp>
      <p:sp>
        <p:nvSpPr>
          <p:cNvPr id="6" name="TextBox 5"/>
          <p:cNvSpPr txBox="1"/>
          <p:nvPr/>
        </p:nvSpPr>
        <p:spPr>
          <a:xfrm>
            <a:off x="6272348" y="1777004"/>
            <a:ext cx="6033588" cy="584775"/>
          </a:xfrm>
          <a:prstGeom prst="rect">
            <a:avLst/>
          </a:prstGeom>
          <a:noFill/>
        </p:spPr>
        <p:txBody>
          <a:bodyPr wrap="square" rtlCol="0">
            <a:spAutoFit/>
          </a:bodyPr>
          <a:lstStyle/>
          <a:p>
            <a:r>
              <a:rPr kumimoji="1" lang="zh-CN" altLang="en-US" sz="3200" dirty="0">
                <a:latin typeface="微软雅黑" panose="020B0503020204020204" charset="-122"/>
                <a:ea typeface="微软雅黑" panose="020B0503020204020204" charset="-122"/>
              </a:rPr>
              <a:t>（例如：</a:t>
            </a:r>
            <a:r>
              <a:rPr kumimoji="1" lang="en-US" altLang="zh-CN" sz="3200" dirty="0">
                <a:latin typeface="微软雅黑" panose="020B0503020204020204" charset="-122"/>
                <a:ea typeface="微软雅黑" panose="020B0503020204020204" charset="-122"/>
              </a:rPr>
              <a:t>Score1</a:t>
            </a:r>
            <a:r>
              <a:rPr kumimoji="1" lang="zh-CN" altLang="en-US" sz="3200" dirty="0">
                <a:latin typeface="微软雅黑" panose="020B0503020204020204" charset="-122"/>
                <a:ea typeface="微软雅黑" panose="020B0503020204020204" charset="-122"/>
              </a:rPr>
              <a:t>，</a:t>
            </a:r>
            <a:r>
              <a:rPr kumimoji="1" lang="en-US" altLang="zh-CN" sz="3200" dirty="0" err="1">
                <a:latin typeface="微软雅黑" panose="020B0503020204020204" charset="-122"/>
                <a:ea typeface="微软雅黑" panose="020B0503020204020204" charset="-122"/>
              </a:rPr>
              <a:t>Stu_Name</a:t>
            </a:r>
            <a:r>
              <a:rPr kumimoji="1" lang="zh-CN" altLang="en-US" sz="3200" dirty="0">
                <a:latin typeface="微软雅黑" panose="020B0503020204020204" charset="-122"/>
                <a:ea typeface="微软雅黑" panose="020B0503020204020204" charset="-122"/>
              </a:rPr>
              <a:t>）</a:t>
            </a:r>
            <a:endParaRPr lang="zh-CN" altLang="en-US" sz="3200" dirty="0">
              <a:latin typeface="微软雅黑" panose="020B0503020204020204" charset="-122"/>
              <a:ea typeface="微软雅黑" panose="020B0503020204020204" charset="-122"/>
            </a:endParaRPr>
          </a:p>
        </p:txBody>
      </p:sp>
      <p:sp>
        <p:nvSpPr>
          <p:cNvPr id="20" name="TextBox 19"/>
          <p:cNvSpPr txBox="1"/>
          <p:nvPr/>
        </p:nvSpPr>
        <p:spPr>
          <a:xfrm>
            <a:off x="6509839" y="2552579"/>
            <a:ext cx="4189095" cy="584775"/>
          </a:xfrm>
          <a:prstGeom prst="rect">
            <a:avLst/>
          </a:prstGeom>
          <a:noFill/>
        </p:spPr>
        <p:txBody>
          <a:bodyPr wrap="square" rtlCol="0">
            <a:spAutoFit/>
          </a:bodyPr>
          <a:lstStyle/>
          <a:p>
            <a:pPr algn="l"/>
            <a:r>
              <a:rPr kumimoji="1" lang="zh-CN" altLang="en-US" sz="3200" dirty="0">
                <a:latin typeface="微软雅黑" panose="020B0503020204020204" charset="-122"/>
                <a:ea typeface="微软雅黑" panose="020B0503020204020204" charset="-122"/>
              </a:rPr>
              <a:t>（例如：_sum，p1）</a:t>
            </a:r>
          </a:p>
        </p:txBody>
      </p:sp>
      <p:sp>
        <p:nvSpPr>
          <p:cNvPr id="15" name="Rectangle 2"/>
          <p:cNvSpPr>
            <a:spLocks noGrp="1" noChangeArrowheads="1"/>
          </p:cNvSpPr>
          <p:nvPr>
            <p:ph type="title"/>
          </p:nvPr>
        </p:nvSpPr>
        <p:spPr>
          <a:xfrm>
            <a:off x="571466" y="864235"/>
            <a:ext cx="8598907" cy="1320800"/>
          </a:xfrm>
        </p:spPr>
        <p:txBody>
          <a:bodyPr>
            <a:normAutofit/>
          </a:bodyPr>
          <a:lstStyle/>
          <a:p>
            <a:pPr eaLnBrk="1" hangingPunct="1"/>
            <a:r>
              <a:rPr lang="zh-CN" altLang="en-US" dirty="0" smtClean="0">
                <a:latin typeface="微软雅黑" panose="020B0503020204020204" charset="-122"/>
                <a:ea typeface="微软雅黑" panose="020B0503020204020204" charset="-122"/>
              </a:rPr>
              <a:t>标识符的命名规则：</a:t>
            </a:r>
          </a:p>
        </p:txBody>
      </p:sp>
      <p:sp>
        <p:nvSpPr>
          <p:cNvPr id="13" name="TextBox 12"/>
          <p:cNvSpPr txBox="1"/>
          <p:nvPr/>
        </p:nvSpPr>
        <p:spPr>
          <a:xfrm>
            <a:off x="4451077" y="3194791"/>
            <a:ext cx="6521723" cy="781752"/>
          </a:xfrm>
          <a:prstGeom prst="rect">
            <a:avLst/>
          </a:prstGeom>
          <a:noFill/>
        </p:spPr>
        <p:txBody>
          <a:bodyPr wrap="square" rtlCol="0">
            <a:spAutoFit/>
          </a:bodyPr>
          <a:lstStyle/>
          <a:p>
            <a:pPr>
              <a:lnSpc>
                <a:spcPct val="140000"/>
              </a:lnSpc>
              <a:spcBef>
                <a:spcPct val="20000"/>
              </a:spcBef>
              <a:buClr>
                <a:schemeClr val="accent2"/>
              </a:buClr>
              <a:buSzPct val="50000"/>
              <a:defRPr/>
            </a:pPr>
            <a:r>
              <a:rPr kumimoji="1" lang="zh-CN" altLang="en-US" sz="3200" dirty="0">
                <a:latin typeface="微软雅黑" panose="020B0503020204020204" charset="-122"/>
                <a:ea typeface="微软雅黑" panose="020B0503020204020204" charset="-122"/>
              </a:rPr>
              <a:t>（例如：</a:t>
            </a:r>
            <a:r>
              <a:rPr kumimoji="1" lang="en-US" altLang="zh-CN" sz="3200" dirty="0">
                <a:latin typeface="微软雅黑" panose="020B0503020204020204" charset="-122"/>
                <a:ea typeface="微软雅黑" panose="020B0503020204020204" charset="-122"/>
              </a:rPr>
              <a:t>sum</a:t>
            </a:r>
            <a:r>
              <a:rPr kumimoji="1" lang="zh-CN" altLang="en-US" sz="3200" dirty="0">
                <a:latin typeface="微软雅黑" panose="020B0503020204020204" charset="-122"/>
                <a:ea typeface="微软雅黑" panose="020B0503020204020204" charset="-122"/>
              </a:rPr>
              <a:t>，</a:t>
            </a:r>
            <a:r>
              <a:rPr kumimoji="1" lang="en-US" altLang="zh-CN" sz="3200" dirty="0">
                <a:latin typeface="微软雅黑" panose="020B0503020204020204" charset="-122"/>
                <a:ea typeface="微软雅黑" panose="020B0503020204020204" charset="-122"/>
              </a:rPr>
              <a:t>SUM</a:t>
            </a:r>
            <a:r>
              <a:rPr kumimoji="1" lang="zh-CN" altLang="en-US" sz="3200" dirty="0">
                <a:latin typeface="微软雅黑" panose="020B0503020204020204" charset="-122"/>
                <a:ea typeface="微软雅黑" panose="020B0503020204020204" charset="-122"/>
              </a:rPr>
              <a:t>，</a:t>
            </a:r>
            <a:r>
              <a:rPr kumimoji="1" lang="en-US" altLang="zh-CN" sz="3200" dirty="0">
                <a:latin typeface="微软雅黑" panose="020B0503020204020204" charset="-122"/>
                <a:ea typeface="微软雅黑" panose="020B0503020204020204" charset="-122"/>
              </a:rPr>
              <a:t>Sum</a:t>
            </a:r>
            <a:r>
              <a:rPr kumimoji="1" lang="zh-CN" altLang="en-US" sz="3200" dirty="0">
                <a:latin typeface="微软雅黑" panose="020B0503020204020204" charset="-122"/>
                <a:ea typeface="微软雅黑" panose="020B0503020204020204" charset="-122"/>
              </a:rPr>
              <a:t>不同</a:t>
            </a:r>
            <a:r>
              <a:rPr kumimoji="1" lang="en-US" altLang="zh-CN" sz="3200" dirty="0">
                <a:latin typeface="微软雅黑" panose="020B0503020204020204" charset="-122"/>
                <a:ea typeface="微软雅黑" panose="020B0503020204020204" charset="-122"/>
              </a:rPr>
              <a:t>)</a:t>
            </a:r>
            <a:endParaRPr kumimoji="1" lang="zh-CN" altLang="en-US" sz="3200" dirty="0">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230158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pPr>
                <a:defRPr/>
              </a:pPr>
              <a:t>69</a:t>
            </a:fld>
            <a:endParaRPr lang="en-US" altLang="zh-CN"/>
          </a:p>
        </p:txBody>
      </p:sp>
      <p:sp>
        <p:nvSpPr>
          <p:cNvPr id="17412" name="Rectangle 2"/>
          <p:cNvSpPr>
            <a:spLocks noGrp="1" noChangeArrowheads="1"/>
          </p:cNvSpPr>
          <p:nvPr>
            <p:ph type="title"/>
          </p:nvPr>
        </p:nvSpPr>
        <p:spPr/>
        <p:txBody>
          <a:bodyPr>
            <a:normAutofit/>
          </a:bodyPr>
          <a:lstStyle/>
          <a:p>
            <a:pPr eaLnBrk="1" hangingPunct="1"/>
            <a:r>
              <a:rPr lang="en-US" altLang="zh-CN" dirty="0" smtClean="0"/>
              <a:t>2</a:t>
            </a:r>
            <a:r>
              <a:rPr altLang="en-US" dirty="0" smtClean="0"/>
              <a:t>、关键字</a:t>
            </a:r>
            <a:r>
              <a:rPr lang="en-US" altLang="en-US" dirty="0" smtClean="0"/>
              <a:t/>
            </a:r>
            <a:br>
              <a:rPr lang="en-US" altLang="en-US" dirty="0" smtClean="0"/>
            </a:br>
            <a:endParaRPr lang="zh-CN" altLang="en-US" dirty="0" smtClean="0"/>
          </a:p>
        </p:txBody>
      </p:sp>
      <p:sp>
        <p:nvSpPr>
          <p:cNvPr id="7" name="Rectangle 5"/>
          <p:cNvSpPr>
            <a:spLocks noChangeArrowheads="1"/>
          </p:cNvSpPr>
          <p:nvPr/>
        </p:nvSpPr>
        <p:spPr bwMode="gray">
          <a:xfrm>
            <a:off x="166687" y="1663352"/>
            <a:ext cx="9793605" cy="552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Arial" panose="020B0604020202020204" pitchFamily="34" charset="0"/>
                <a:ea typeface="宋体" panose="02010600030101010101" pitchFamily="2" charset="-122"/>
              </a:defRPr>
            </a:lvl1pPr>
            <a:lvl2pPr marL="742950" indent="-285750" eaLnBrk="0" hangingPunct="0">
              <a:defRPr sz="20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sz="2000">
                <a:solidFill>
                  <a:schemeClr val="tx1"/>
                </a:solidFill>
                <a:latin typeface="Arial" panose="020B0604020202020204" pitchFamily="34" charset="0"/>
                <a:ea typeface="宋体" panose="02010600030101010101" pitchFamily="2" charset="-122"/>
              </a:defRPr>
            </a:lvl4pPr>
            <a:lvl5pPr marL="2057400" indent="-228600" eaLnBrk="0" hangingPunc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40000"/>
              </a:lnSpc>
              <a:spcBef>
                <a:spcPct val="20000"/>
              </a:spcBef>
              <a:buClr>
                <a:srgbClr val="008000"/>
              </a:buClr>
              <a:buSzPct val="50000"/>
              <a:defRPr/>
            </a:pPr>
            <a:r>
              <a:rPr lang="en-US" sz="3200" dirty="0" smtClean="0">
                <a:latin typeface="Microsoft YaHei UI" pitchFamily="34" charset="-122"/>
                <a:ea typeface="Microsoft YaHei UI" pitchFamily="34" charset="-122"/>
              </a:rPr>
              <a:t>           C</a:t>
            </a:r>
            <a:r>
              <a:rPr lang="zh-CN" altLang="en-US" sz="3200" dirty="0" smtClean="0">
                <a:latin typeface="Microsoft YaHei UI" pitchFamily="34" charset="-122"/>
                <a:ea typeface="Microsoft YaHei UI" pitchFamily="34" charset="-122"/>
              </a:rPr>
              <a:t>语言内部预先定义的标识符称为关键字（或保留字）。关键字不能够作为用户标识符。</a:t>
            </a:r>
            <a:r>
              <a:rPr lang="en-US" sz="3200" dirty="0" smtClean="0">
                <a:latin typeface="Microsoft YaHei UI" pitchFamily="34" charset="-122"/>
                <a:ea typeface="Microsoft YaHei UI" pitchFamily="34" charset="-122"/>
              </a:rPr>
              <a:t>ANSI</a:t>
            </a:r>
            <a:r>
              <a:rPr lang="zh-CN" altLang="en-US" sz="3200" dirty="0" smtClean="0">
                <a:latin typeface="Microsoft YaHei UI" pitchFamily="34" charset="-122"/>
                <a:ea typeface="Microsoft YaHei UI" pitchFamily="34" charset="-122"/>
              </a:rPr>
              <a:t>标准中规定了</a:t>
            </a:r>
            <a:r>
              <a:rPr lang="en-US" sz="3200" dirty="0" smtClean="0">
                <a:latin typeface="Microsoft YaHei UI" pitchFamily="34" charset="-122"/>
                <a:ea typeface="Microsoft YaHei UI" pitchFamily="34" charset="-122"/>
              </a:rPr>
              <a:t>32</a:t>
            </a:r>
            <a:r>
              <a:rPr lang="zh-CN" altLang="en-US" sz="3200" dirty="0" smtClean="0">
                <a:latin typeface="Microsoft YaHei UI" pitchFamily="34" charset="-122"/>
                <a:ea typeface="Microsoft YaHei UI" pitchFamily="34" charset="-122"/>
              </a:rPr>
              <a:t>个符号为基本关键字</a:t>
            </a:r>
            <a:endParaRPr kumimoji="1" lang="zh-CN" altLang="en-US" sz="320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3269316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pPr>
                <a:defRPr/>
              </a:pPr>
              <a:t>70</a:t>
            </a:fld>
            <a:endParaRPr lang="en-US" altLang="zh-CN"/>
          </a:p>
        </p:txBody>
      </p:sp>
      <p:sp>
        <p:nvSpPr>
          <p:cNvPr id="17412" name="Rectangle 2"/>
          <p:cNvSpPr>
            <a:spLocks noGrp="1" noChangeArrowheads="1"/>
          </p:cNvSpPr>
          <p:nvPr>
            <p:ph type="title"/>
          </p:nvPr>
        </p:nvSpPr>
        <p:spPr/>
        <p:txBody>
          <a:bodyPr>
            <a:normAutofit/>
          </a:bodyPr>
          <a:lstStyle/>
          <a:p>
            <a:pPr eaLnBrk="1" hangingPunct="1"/>
            <a:r>
              <a:rPr lang="en-US" altLang="zh-CN" dirty="0" smtClean="0"/>
              <a:t>2</a:t>
            </a:r>
            <a:r>
              <a:rPr altLang="en-US" dirty="0" smtClean="0"/>
              <a:t>、关键字</a:t>
            </a:r>
            <a:r>
              <a:rPr lang="en-US" altLang="en-US" dirty="0" smtClean="0"/>
              <a:t/>
            </a:r>
            <a:br>
              <a:rPr lang="en-US" altLang="en-US" dirty="0" smtClean="0"/>
            </a:br>
            <a:endParaRPr lang="zh-CN" altLang="en-US" dirty="0" smtClean="0"/>
          </a:p>
        </p:txBody>
      </p:sp>
      <p:graphicFrame>
        <p:nvGraphicFramePr>
          <p:cNvPr id="2" name="表格 1"/>
          <p:cNvGraphicFramePr>
            <a:graphicFrameLocks noGrp="1"/>
          </p:cNvGraphicFramePr>
          <p:nvPr>
            <p:extLst>
              <p:ext uri="{D42A27DB-BD31-4B8C-83A1-F6EECF244321}">
                <p14:modId xmlns:p14="http://schemas.microsoft.com/office/powerpoint/2010/main" val="3041447264"/>
              </p:ext>
            </p:extLst>
          </p:nvPr>
        </p:nvGraphicFramePr>
        <p:xfrm>
          <a:off x="231140" y="2380615"/>
          <a:ext cx="10044974" cy="2946613"/>
        </p:xfrm>
        <a:graphic>
          <a:graphicData uri="http://schemas.openxmlformats.org/drawingml/2006/table">
            <a:tbl>
              <a:tblPr firstRow="1" firstCol="1" bandRow="1">
                <a:tableStyleId>{3B4B98B0-60AC-42C2-AFA5-B58CD77FA1E5}</a:tableStyleId>
              </a:tblPr>
              <a:tblGrid>
                <a:gridCol w="1649860">
                  <a:extLst>
                    <a:ext uri="{9D8B030D-6E8A-4147-A177-3AD203B41FA5}">
                      <a16:colId xmlns:a16="http://schemas.microsoft.com/office/drawing/2014/main" val="20000"/>
                    </a:ext>
                  </a:extLst>
                </a:gridCol>
                <a:gridCol w="1649860">
                  <a:extLst>
                    <a:ext uri="{9D8B030D-6E8A-4147-A177-3AD203B41FA5}">
                      <a16:colId xmlns:a16="http://schemas.microsoft.com/office/drawing/2014/main" val="20001"/>
                    </a:ext>
                  </a:extLst>
                </a:gridCol>
                <a:gridCol w="1650530">
                  <a:extLst>
                    <a:ext uri="{9D8B030D-6E8A-4147-A177-3AD203B41FA5}">
                      <a16:colId xmlns:a16="http://schemas.microsoft.com/office/drawing/2014/main" val="20002"/>
                    </a:ext>
                  </a:extLst>
                </a:gridCol>
                <a:gridCol w="1649860">
                  <a:extLst>
                    <a:ext uri="{9D8B030D-6E8A-4147-A177-3AD203B41FA5}">
                      <a16:colId xmlns:a16="http://schemas.microsoft.com/office/drawing/2014/main" val="20003"/>
                    </a:ext>
                  </a:extLst>
                </a:gridCol>
                <a:gridCol w="1717664">
                  <a:extLst>
                    <a:ext uri="{9D8B030D-6E8A-4147-A177-3AD203B41FA5}">
                      <a16:colId xmlns:a16="http://schemas.microsoft.com/office/drawing/2014/main" val="20004"/>
                    </a:ext>
                  </a:extLst>
                </a:gridCol>
                <a:gridCol w="1727200">
                  <a:extLst>
                    <a:ext uri="{9D8B030D-6E8A-4147-A177-3AD203B41FA5}">
                      <a16:colId xmlns:a16="http://schemas.microsoft.com/office/drawing/2014/main" val="20005"/>
                    </a:ext>
                  </a:extLst>
                </a:gridCol>
              </a:tblGrid>
              <a:tr h="490855">
                <a:tc>
                  <a:txBody>
                    <a:bodyPr/>
                    <a:lstStyle/>
                    <a:p>
                      <a:pPr algn="just">
                        <a:spcAft>
                          <a:spcPts val="0"/>
                        </a:spcAft>
                      </a:pPr>
                      <a:r>
                        <a:rPr lang="en-US" sz="2800" b="0" kern="100" dirty="0">
                          <a:effectLst/>
                          <a:latin typeface="Microsoft YaHei UI" panose="020B0503020204020204" pitchFamily="34" charset="-122"/>
                          <a:ea typeface="Microsoft YaHei UI" panose="020B0503020204020204" pitchFamily="34" charset="-122"/>
                        </a:rPr>
                        <a:t>auto</a:t>
                      </a:r>
                      <a:endParaRPr lang="en-US" sz="2800" b="0" kern="100" dirty="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break</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case</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char</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const</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continue</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extLst>
                  <a:ext uri="{0D108BD9-81ED-4DB2-BD59-A6C34878D82A}">
                    <a16:rowId xmlns:a16="http://schemas.microsoft.com/office/drawing/2014/main" val="10000"/>
                  </a:ext>
                </a:extLst>
              </a:tr>
              <a:tr h="491067">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default</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do</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dirty="0">
                          <a:effectLst/>
                          <a:latin typeface="Microsoft YaHei UI" panose="020B0503020204020204" pitchFamily="34" charset="-122"/>
                          <a:ea typeface="Microsoft YaHei UI" panose="020B0503020204020204" pitchFamily="34" charset="-122"/>
                        </a:rPr>
                        <a:t>double</a:t>
                      </a:r>
                      <a:endParaRPr lang="en-US" sz="2800" b="0" kern="100" dirty="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else</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enum</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exern</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extLst>
                  <a:ext uri="{0D108BD9-81ED-4DB2-BD59-A6C34878D82A}">
                    <a16:rowId xmlns:a16="http://schemas.microsoft.com/office/drawing/2014/main" val="10001"/>
                  </a:ext>
                </a:extLst>
              </a:tr>
              <a:tr h="491067">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float</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for</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goto</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if</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int</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long</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extLst>
                  <a:ext uri="{0D108BD9-81ED-4DB2-BD59-A6C34878D82A}">
                    <a16:rowId xmlns:a16="http://schemas.microsoft.com/office/drawing/2014/main" val="10002"/>
                  </a:ext>
                </a:extLst>
              </a:tr>
              <a:tr h="491067">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register</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return</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short</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signed</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sizeof</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static</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extLst>
                  <a:ext uri="{0D108BD9-81ED-4DB2-BD59-A6C34878D82A}">
                    <a16:rowId xmlns:a16="http://schemas.microsoft.com/office/drawing/2014/main" val="10003"/>
                  </a:ext>
                </a:extLst>
              </a:tr>
              <a:tr h="491490">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struct</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dirty="0">
                          <a:effectLst/>
                          <a:latin typeface="Microsoft YaHei UI" panose="020B0503020204020204" pitchFamily="34" charset="-122"/>
                          <a:ea typeface="Microsoft YaHei UI" panose="020B0503020204020204" pitchFamily="34" charset="-122"/>
                        </a:rPr>
                        <a:t>switch</a:t>
                      </a:r>
                      <a:endParaRPr lang="en-US" sz="2800" b="0" kern="100" dirty="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dirty="0" err="1">
                          <a:effectLst/>
                          <a:latin typeface="Microsoft YaHei UI" panose="020B0503020204020204" pitchFamily="34" charset="-122"/>
                          <a:ea typeface="Microsoft YaHei UI" panose="020B0503020204020204" pitchFamily="34" charset="-122"/>
                        </a:rPr>
                        <a:t>typedef</a:t>
                      </a:r>
                      <a:endParaRPr lang="en-US" sz="2800" b="0" kern="100" dirty="0" err="1">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union</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unsigned</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void</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extLst>
                  <a:ext uri="{0D108BD9-81ED-4DB2-BD59-A6C34878D82A}">
                    <a16:rowId xmlns:a16="http://schemas.microsoft.com/office/drawing/2014/main" val="10004"/>
                  </a:ext>
                </a:extLst>
              </a:tr>
              <a:tr h="491067">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volatile</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while</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 </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 </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a:effectLst/>
                          <a:latin typeface="Microsoft YaHei UI" panose="020B0503020204020204" pitchFamily="34" charset="-122"/>
                          <a:ea typeface="Microsoft YaHei UI" panose="020B0503020204020204" pitchFamily="34" charset="-122"/>
                        </a:rPr>
                        <a:t> </a:t>
                      </a:r>
                      <a:endParaRPr lang="en-US" sz="2800" b="0" kern="10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tc>
                  <a:txBody>
                    <a:bodyPr/>
                    <a:lstStyle/>
                    <a:p>
                      <a:pPr algn="just">
                        <a:spcAft>
                          <a:spcPts val="0"/>
                        </a:spcAft>
                      </a:pPr>
                      <a:r>
                        <a:rPr lang="en-US" sz="2800" b="0" kern="100" dirty="0">
                          <a:effectLst/>
                          <a:latin typeface="Microsoft YaHei UI" panose="020B0503020204020204" pitchFamily="34" charset="-122"/>
                          <a:ea typeface="Microsoft YaHei UI" panose="020B0503020204020204" pitchFamily="34" charset="-122"/>
                        </a:rPr>
                        <a:t> </a:t>
                      </a:r>
                      <a:endParaRPr lang="en-US" sz="2800" b="0" kern="100" dirty="0">
                        <a:effectLst/>
                        <a:latin typeface="Microsoft YaHei UI" panose="020B0503020204020204" pitchFamily="34" charset="-122"/>
                        <a:ea typeface="Microsoft YaHei UI" panose="020B0503020204020204" pitchFamily="34" charset="-122"/>
                        <a:cs typeface="Times New Roman" panose="02020603050405020304"/>
                      </a:endParaRPr>
                    </a:p>
                  </a:txBody>
                  <a:tcPr marL="68580" marR="68580" marT="0" marB="0" anchor="ctr"/>
                </a:tc>
                <a:extLst>
                  <a:ext uri="{0D108BD9-81ED-4DB2-BD59-A6C34878D82A}">
                    <a16:rowId xmlns:a16="http://schemas.microsoft.com/office/drawing/2014/main" val="10005"/>
                  </a:ext>
                </a:extLst>
              </a:tr>
            </a:tbl>
          </a:graphicData>
        </a:graphic>
      </p:graphicFrame>
      <p:sp>
        <p:nvSpPr>
          <p:cNvPr id="5" name="TextBox 4"/>
          <p:cNvSpPr txBox="1"/>
          <p:nvPr/>
        </p:nvSpPr>
        <p:spPr>
          <a:xfrm>
            <a:off x="3327400" y="1518158"/>
            <a:ext cx="3299460" cy="603250"/>
          </a:xfrm>
          <a:prstGeom prst="rect">
            <a:avLst/>
          </a:prstGeom>
          <a:noFill/>
        </p:spPr>
        <p:txBody>
          <a:bodyPr wrap="none" rtlCol="0">
            <a:spAutoFit/>
          </a:bodyPr>
          <a:lstStyle/>
          <a:p>
            <a:r>
              <a:rPr lang="en-US" altLang="zh-CN" sz="3200" dirty="0">
                <a:latin typeface="Microsoft YaHei UI" panose="020B0503020204020204" pitchFamily="34" charset="-122"/>
                <a:ea typeface="Microsoft YaHei UI" panose="020B0503020204020204" pitchFamily="34" charset="-122"/>
              </a:rPr>
              <a:t>C</a:t>
            </a:r>
            <a:r>
              <a:rPr lang="zh-CN" altLang="zh-CN" sz="3200" dirty="0">
                <a:latin typeface="Microsoft YaHei UI" panose="020B0503020204020204" pitchFamily="34" charset="-122"/>
                <a:ea typeface="Microsoft YaHei UI" panose="020B0503020204020204" pitchFamily="34" charset="-122"/>
              </a:rPr>
              <a:t>语言中的关键字</a:t>
            </a:r>
            <a:endParaRPr lang="zh-CN" altLang="en-US"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269316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p:txBody>
          <a:bodyPr/>
          <a:lstStyle/>
          <a:p>
            <a:pPr>
              <a:defRPr/>
            </a:pPr>
            <a:fld id="{C5418BBE-7519-47A2-9453-B22BD5CA7B03}" type="slidenum">
              <a:rPr lang="zh-CN" altLang="en-US"/>
              <a:pPr>
                <a:defRPr/>
              </a:pPr>
              <a:t>71</a:t>
            </a:fld>
            <a:endParaRPr lang="en-US" altLang="zh-CN"/>
          </a:p>
        </p:txBody>
      </p:sp>
      <p:sp>
        <p:nvSpPr>
          <p:cNvPr id="21508" name="Rectangle 2"/>
          <p:cNvSpPr>
            <a:spLocks noGrp="1" noChangeArrowheads="1"/>
          </p:cNvSpPr>
          <p:nvPr>
            <p:ph type="title"/>
          </p:nvPr>
        </p:nvSpPr>
        <p:spPr/>
        <p:txBody>
          <a:bodyPr>
            <a:normAutofit/>
          </a:bodyPr>
          <a:lstStyle/>
          <a:p>
            <a:pPr eaLnBrk="1" hangingPunct="1"/>
            <a:r>
              <a:rPr lang="en-US" altLang="zh-CN" dirty="0" smtClean="0"/>
              <a:t>3</a:t>
            </a:r>
            <a:r>
              <a:rPr altLang="en-US" dirty="0" smtClean="0"/>
              <a:t>、</a:t>
            </a:r>
            <a:r>
              <a:rPr lang="zh-CN" altLang="en-US" dirty="0" smtClean="0"/>
              <a:t>变量的定义</a:t>
            </a:r>
          </a:p>
        </p:txBody>
      </p:sp>
      <p:sp>
        <p:nvSpPr>
          <p:cNvPr id="21509" name="TextBox 2"/>
          <p:cNvSpPr txBox="1">
            <a:spLocks noChangeArrowheads="1"/>
          </p:cNvSpPr>
          <p:nvPr/>
        </p:nvSpPr>
        <p:spPr bwMode="auto">
          <a:xfrm>
            <a:off x="431802" y="1765576"/>
            <a:ext cx="9522096"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334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indent="0" eaLnBrk="1" hangingPunct="1">
              <a:spcBef>
                <a:spcPct val="0"/>
              </a:spcBef>
              <a:buClr>
                <a:schemeClr val="accent2"/>
              </a:buClr>
              <a:buNone/>
            </a:pPr>
            <a:r>
              <a:rPr lang="zh-CN" altLang="zh-CN" sz="2800" b="0" dirty="0">
                <a:latin typeface="Microsoft YaHei UI" panose="020B0503020204020204" pitchFamily="34" charset="-122"/>
                <a:ea typeface="Microsoft YaHei UI" panose="020B0503020204020204" pitchFamily="34" charset="-122"/>
              </a:rPr>
              <a:t>变量在内存中占用一定的存储单元，在该存储单元中存放变量的值</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eaLnBrk="1" hangingPunct="1">
              <a:spcBef>
                <a:spcPct val="0"/>
              </a:spcBef>
              <a:buClr>
                <a:schemeClr val="accent2"/>
              </a:buClr>
              <a:buFont typeface="Wingdings" panose="05000000000000000000" pitchFamily="2" charset="2"/>
              <a:buChar char="Ø"/>
            </a:pPr>
            <a:endParaRPr lang="en-US" altLang="zh-CN" sz="2800" b="0" dirty="0" smtClean="0">
              <a:latin typeface="Microsoft YaHei UI" panose="020B0503020204020204" pitchFamily="34" charset="-122"/>
              <a:ea typeface="Microsoft YaHei UI" panose="020B0503020204020204" pitchFamily="34" charset="-122"/>
            </a:endParaRPr>
          </a:p>
          <a:p>
            <a:pPr indent="0" eaLnBrk="1" hangingPunct="1">
              <a:spcBef>
                <a:spcPct val="0"/>
              </a:spcBef>
              <a:buClr>
                <a:schemeClr val="accent2"/>
              </a:buClr>
              <a:buNone/>
            </a:pPr>
            <a:r>
              <a:rPr lang="zh-CN" altLang="zh-CN" sz="2800" b="0" dirty="0" smtClean="0">
                <a:latin typeface="Microsoft YaHei UI" panose="020B0503020204020204" pitchFamily="34" charset="-122"/>
                <a:ea typeface="Microsoft YaHei UI" panose="020B0503020204020204" pitchFamily="34" charset="-122"/>
              </a:rPr>
              <a:t>程序</a:t>
            </a:r>
            <a:r>
              <a:rPr lang="zh-CN" altLang="zh-CN" sz="2800" b="0" dirty="0">
                <a:latin typeface="Microsoft YaHei UI" panose="020B0503020204020204" pitchFamily="34" charset="-122"/>
                <a:ea typeface="Microsoft YaHei UI" panose="020B0503020204020204" pitchFamily="34" charset="-122"/>
              </a:rPr>
              <a:t>中用到的所有变量都必须有一个变量名。 </a:t>
            </a:r>
            <a:endParaRPr lang="en-US" altLang="zh-CN" sz="2800" b="0" dirty="0" smtClean="0">
              <a:latin typeface="Microsoft YaHei UI" panose="020B0503020204020204" pitchFamily="34" charset="-122"/>
              <a:ea typeface="Microsoft YaHei UI" panose="020B0503020204020204" pitchFamily="34" charset="-122"/>
            </a:endParaRPr>
          </a:p>
          <a:p>
            <a:pPr indent="0" eaLnBrk="1" hangingPunct="1">
              <a:spcBef>
                <a:spcPct val="0"/>
              </a:spcBef>
              <a:buClr>
                <a:schemeClr val="accent2"/>
              </a:buClr>
              <a:buNone/>
            </a:pPr>
            <a:endParaRPr lang="zh-CN" altLang="zh-CN" sz="3200" b="0" dirty="0" smtClean="0">
              <a:latin typeface="Microsoft YaHei UI" panose="020B0503020204020204" pitchFamily="34" charset="-122"/>
              <a:ea typeface="Microsoft YaHei UI" panose="020B0503020204020204" pitchFamily="34" charset="-122"/>
            </a:endParaRPr>
          </a:p>
          <a:p>
            <a:pPr indent="0" eaLnBrk="1" hangingPunct="1">
              <a:spcBef>
                <a:spcPct val="0"/>
              </a:spcBef>
              <a:buClr>
                <a:schemeClr val="accent2"/>
              </a:buClr>
              <a:buNone/>
            </a:pPr>
            <a:r>
              <a:rPr lang="zh-CN" altLang="zh-CN" sz="2800" b="0" dirty="0" smtClean="0">
                <a:latin typeface="Microsoft YaHei UI" panose="020B0503020204020204" pitchFamily="34" charset="-122"/>
                <a:ea typeface="Microsoft YaHei UI" panose="020B0503020204020204" pitchFamily="34" charset="-122"/>
              </a:rPr>
              <a:t>变量</a:t>
            </a:r>
            <a:r>
              <a:rPr lang="zh-CN" altLang="zh-CN" sz="2800" b="0" dirty="0">
                <a:latin typeface="Microsoft YaHei UI" panose="020B0503020204020204" pitchFamily="34" charset="-122"/>
                <a:ea typeface="Microsoft YaHei UI" panose="020B0503020204020204" pitchFamily="34" charset="-122"/>
              </a:rPr>
              <a:t>名和变量值是两个不同的概念</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indent="0" eaLnBrk="1" hangingPunct="1">
              <a:spcBef>
                <a:spcPct val="0"/>
              </a:spcBef>
              <a:buClr>
                <a:schemeClr val="accent2"/>
              </a:buClr>
              <a:buNone/>
            </a:pPr>
            <a:endParaRPr lang="en-US" altLang="zh-CN" sz="2800" b="0" dirty="0">
              <a:latin typeface="Microsoft YaHei UI" panose="020B0503020204020204" pitchFamily="34" charset="-122"/>
              <a:ea typeface="Microsoft YaHei UI" panose="020B0503020204020204" pitchFamily="34" charset="-122"/>
            </a:endParaRPr>
          </a:p>
        </p:txBody>
      </p:sp>
      <p:sp>
        <p:nvSpPr>
          <p:cNvPr id="2" name="TextBox 1"/>
          <p:cNvSpPr txBox="1"/>
          <p:nvPr/>
        </p:nvSpPr>
        <p:spPr>
          <a:xfrm>
            <a:off x="4336874" y="5287420"/>
            <a:ext cx="927462" cy="58477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sz="3200" dirty="0" smtClean="0"/>
              <a:t>3</a:t>
            </a:r>
            <a:endParaRPr lang="zh-CN" altLang="en-US" sz="3200" dirty="0"/>
          </a:p>
        </p:txBody>
      </p:sp>
      <p:sp>
        <p:nvSpPr>
          <p:cNvPr id="7" name="TextBox 6"/>
          <p:cNvSpPr txBox="1"/>
          <p:nvPr/>
        </p:nvSpPr>
        <p:spPr>
          <a:xfrm>
            <a:off x="4428315" y="4689577"/>
            <a:ext cx="77070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sz="3200" dirty="0" smtClean="0"/>
              <a:t>a</a:t>
            </a:r>
            <a:endParaRPr lang="zh-CN" altLang="en-US" sz="3200" dirty="0"/>
          </a:p>
        </p:txBody>
      </p:sp>
      <p:sp>
        <p:nvSpPr>
          <p:cNvPr id="8" name="TextBox 7"/>
          <p:cNvSpPr txBox="1"/>
          <p:nvPr/>
        </p:nvSpPr>
        <p:spPr>
          <a:xfrm>
            <a:off x="2975192" y="4624270"/>
            <a:ext cx="1162593"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dirty="0" smtClean="0">
                <a:latin typeface="Microsoft YaHei UI" panose="020B0503020204020204" pitchFamily="34" charset="-122"/>
                <a:ea typeface="Microsoft YaHei UI" panose="020B0503020204020204" pitchFamily="34" charset="-122"/>
              </a:rPr>
              <a:t>变量名</a:t>
            </a:r>
            <a:endParaRPr lang="zh-CN" altLang="en-US" dirty="0">
              <a:latin typeface="Microsoft YaHei UI" panose="020B0503020204020204" pitchFamily="34" charset="-122"/>
              <a:ea typeface="Microsoft YaHei UI" panose="020B0503020204020204" pitchFamily="34" charset="-122"/>
            </a:endParaRPr>
          </a:p>
        </p:txBody>
      </p:sp>
      <p:sp>
        <p:nvSpPr>
          <p:cNvPr id="11" name="TextBox 10"/>
          <p:cNvSpPr txBox="1"/>
          <p:nvPr/>
        </p:nvSpPr>
        <p:spPr>
          <a:xfrm>
            <a:off x="2908306" y="5395141"/>
            <a:ext cx="1162593"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dirty="0" smtClean="0">
                <a:latin typeface="Microsoft YaHei UI" panose="020B0503020204020204" pitchFamily="34" charset="-122"/>
                <a:ea typeface="Microsoft YaHei UI" panose="020B0503020204020204" pitchFamily="34" charset="-122"/>
              </a:rPr>
              <a:t>变量值</a:t>
            </a:r>
            <a:endParaRPr lang="zh-CN" altLang="en-US" dirty="0">
              <a:latin typeface="Microsoft YaHei UI" panose="020B0503020204020204" pitchFamily="34" charset="-122"/>
              <a:ea typeface="Microsoft YaHei UI" panose="020B0503020204020204" pitchFamily="34" charset="-122"/>
            </a:endParaRPr>
          </a:p>
        </p:txBody>
      </p:sp>
      <p:sp>
        <p:nvSpPr>
          <p:cNvPr id="12" name="TextBox 11"/>
          <p:cNvSpPr txBox="1"/>
          <p:nvPr/>
        </p:nvSpPr>
        <p:spPr>
          <a:xfrm>
            <a:off x="6444953" y="5276297"/>
            <a:ext cx="1162593"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dirty="0">
                <a:latin typeface="Microsoft YaHei UI" panose="020B0503020204020204" pitchFamily="34" charset="-122"/>
                <a:ea typeface="Microsoft YaHei UI" panose="020B0503020204020204" pitchFamily="34" charset="-122"/>
              </a:rPr>
              <a:t>存储单元</a:t>
            </a:r>
          </a:p>
        </p:txBody>
      </p:sp>
      <p:cxnSp>
        <p:nvCxnSpPr>
          <p:cNvPr id="4" name="直接箭头连接符 3"/>
          <p:cNvCxnSpPr/>
          <p:nvPr/>
        </p:nvCxnSpPr>
        <p:spPr>
          <a:xfrm>
            <a:off x="4070899" y="4863688"/>
            <a:ext cx="579484" cy="118276"/>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8" name="直接箭头连接符 17"/>
          <p:cNvCxnSpPr/>
          <p:nvPr/>
        </p:nvCxnSpPr>
        <p:spPr>
          <a:xfrm>
            <a:off x="3918863" y="5586945"/>
            <a:ext cx="731520" cy="0"/>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4" name="直接箭头连接符 23"/>
          <p:cNvCxnSpPr>
            <a:endCxn id="2" idx="3"/>
          </p:cNvCxnSpPr>
          <p:nvPr/>
        </p:nvCxnSpPr>
        <p:spPr>
          <a:xfrm flipH="1">
            <a:off x="5264336" y="5506960"/>
            <a:ext cx="1031968" cy="72848"/>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89434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09">
                                            <p:txEl>
                                              <p:pRg st="0" end="0"/>
                                            </p:txEl>
                                          </p:spTgt>
                                        </p:tgtEl>
                                        <p:attrNameLst>
                                          <p:attrName>style.visibility</p:attrName>
                                        </p:attrNameLst>
                                      </p:cBhvr>
                                      <p:to>
                                        <p:strVal val="visible"/>
                                      </p:to>
                                    </p:set>
                                    <p:animEffect transition="in" filter="wipe(up)">
                                      <p:cBhvr>
                                        <p:cTn id="7" dur="500"/>
                                        <p:tgtEl>
                                          <p:spTgt spid="215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1509">
                                            <p:txEl>
                                              <p:pRg st="2" end="2"/>
                                            </p:txEl>
                                          </p:spTgt>
                                        </p:tgtEl>
                                        <p:attrNameLst>
                                          <p:attrName>style.visibility</p:attrName>
                                        </p:attrNameLst>
                                      </p:cBhvr>
                                      <p:to>
                                        <p:strVal val="visible"/>
                                      </p:to>
                                    </p:set>
                                    <p:animEffect transition="in" filter="wipe(up)">
                                      <p:cBhvr>
                                        <p:cTn id="30" dur="500"/>
                                        <p:tgtEl>
                                          <p:spTgt spid="21509">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1509">
                                            <p:txEl>
                                              <p:pRg st="4" end="4"/>
                                            </p:txEl>
                                          </p:spTgt>
                                        </p:tgtEl>
                                        <p:attrNameLst>
                                          <p:attrName>style.visibility</p:attrName>
                                        </p:attrNameLst>
                                      </p:cBhvr>
                                      <p:to>
                                        <p:strVal val="visible"/>
                                      </p:to>
                                    </p:set>
                                    <p:animEffect transition="in" filter="wipe(up)">
                                      <p:cBhvr>
                                        <p:cTn id="35" dur="500"/>
                                        <p:tgtEl>
                                          <p:spTgt spid="2150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build="p"/>
      <p:bldP spid="2" grpId="0" animBg="1"/>
      <p:bldP spid="7" grpId="0" animBg="1"/>
      <p:bldP spid="8" grpId="0" animBg="1"/>
      <p:bldP spid="11" grpId="0" animBg="1"/>
      <p:bldP spid="1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p:txBody>
          <a:bodyPr/>
          <a:lstStyle/>
          <a:p>
            <a:pPr>
              <a:defRPr/>
            </a:pPr>
            <a:fld id="{C5418BBE-7519-47A2-9453-B22BD5CA7B03}" type="slidenum">
              <a:rPr lang="zh-CN" altLang="en-US"/>
              <a:pPr>
                <a:defRPr/>
              </a:pPr>
              <a:t>72</a:t>
            </a:fld>
            <a:endParaRPr lang="en-US" altLang="zh-CN" dirty="0"/>
          </a:p>
        </p:txBody>
      </p:sp>
      <p:sp>
        <p:nvSpPr>
          <p:cNvPr id="21508" name="Rectangle 2"/>
          <p:cNvSpPr>
            <a:spLocks noGrp="1" noChangeArrowheads="1"/>
          </p:cNvSpPr>
          <p:nvPr>
            <p:ph type="title"/>
          </p:nvPr>
        </p:nvSpPr>
        <p:spPr/>
        <p:txBody>
          <a:bodyPr>
            <a:normAutofit/>
          </a:bodyPr>
          <a:lstStyle/>
          <a:p>
            <a:pPr eaLnBrk="1" hangingPunct="1"/>
            <a:r>
              <a:rPr lang="en-US" altLang="zh-CN" dirty="0" smtClean="0"/>
              <a:t>3</a:t>
            </a:r>
            <a:r>
              <a:rPr altLang="en-US" dirty="0" smtClean="0"/>
              <a:t>、</a:t>
            </a:r>
            <a:r>
              <a:rPr lang="zh-CN" altLang="en-US" dirty="0" smtClean="0"/>
              <a:t>变量的定义</a:t>
            </a:r>
          </a:p>
        </p:txBody>
      </p:sp>
      <p:sp>
        <p:nvSpPr>
          <p:cNvPr id="21509" name="TextBox 2"/>
          <p:cNvSpPr txBox="1">
            <a:spLocks noChangeArrowheads="1"/>
          </p:cNvSpPr>
          <p:nvPr/>
        </p:nvSpPr>
        <p:spPr bwMode="auto">
          <a:xfrm>
            <a:off x="431802" y="1726387"/>
            <a:ext cx="9522096"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334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indent="0" eaLnBrk="1" hangingPunct="1">
              <a:spcBef>
                <a:spcPct val="0"/>
              </a:spcBef>
              <a:buClr>
                <a:schemeClr val="accent2"/>
              </a:buClr>
              <a:buNone/>
            </a:pPr>
            <a:r>
              <a:rPr lang="zh-CN" altLang="zh-CN" sz="2800" b="0" dirty="0">
                <a:ea typeface="Microsoft YaHei UI"/>
              </a:rPr>
              <a:t>不同类型的变量在内存中占据存储单元的数量及存储的格式不相同</a:t>
            </a:r>
            <a:r>
              <a:rPr lang="zh-CN" altLang="zh-CN" sz="2800" b="0" dirty="0" smtClean="0">
                <a:ea typeface="Microsoft YaHei UI"/>
              </a:rPr>
              <a:t>。</a:t>
            </a:r>
            <a:endParaRPr lang="en-US" altLang="zh-CN" sz="2800" b="0" dirty="0" smtClean="0">
              <a:ea typeface="Microsoft YaHei UI"/>
            </a:endParaRPr>
          </a:p>
          <a:p>
            <a:pPr indent="0" eaLnBrk="1" hangingPunct="1">
              <a:spcBef>
                <a:spcPct val="0"/>
              </a:spcBef>
              <a:buClr>
                <a:schemeClr val="accent2"/>
              </a:buClr>
              <a:buNone/>
            </a:pPr>
            <a:endParaRPr lang="en-US" altLang="zh-CN" sz="2000" dirty="0" smtClean="0"/>
          </a:p>
        </p:txBody>
      </p:sp>
      <p:sp>
        <p:nvSpPr>
          <p:cNvPr id="9" name="TextBox 2"/>
          <p:cNvSpPr txBox="1">
            <a:spLocks noChangeArrowheads="1"/>
          </p:cNvSpPr>
          <p:nvPr/>
        </p:nvSpPr>
        <p:spPr bwMode="auto">
          <a:xfrm>
            <a:off x="431801" y="3368838"/>
            <a:ext cx="374178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334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indent="0" eaLnBrk="1" hangingPunct="1">
              <a:spcBef>
                <a:spcPct val="0"/>
              </a:spcBef>
              <a:buClr>
                <a:schemeClr val="accent2"/>
              </a:buClr>
              <a:buNone/>
            </a:pPr>
            <a:endParaRPr lang="en-US" altLang="zh-CN" b="0" dirty="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r>
              <a:rPr lang="zh-CN" altLang="zh-CN" b="0" dirty="0">
                <a:latin typeface="微软雅黑" panose="020B0503020204020204" pitchFamily="34" charset="-122"/>
                <a:ea typeface="微软雅黑" panose="020B0503020204020204" pitchFamily="34" charset="-122"/>
              </a:rPr>
              <a:t>例如</a:t>
            </a:r>
            <a:r>
              <a:rPr lang="en-US" altLang="zh-CN" b="0" dirty="0">
                <a:latin typeface="微软雅黑" panose="020B0503020204020204" pitchFamily="34" charset="-122"/>
                <a:ea typeface="微软雅黑" panose="020B0503020204020204" pitchFamily="34" charset="-122"/>
              </a:rPr>
              <a:t>: char  </a:t>
            </a:r>
            <a:r>
              <a:rPr lang="en-US" altLang="zh-CN" b="0" dirty="0" err="1">
                <a:latin typeface="微软雅黑" panose="020B0503020204020204" pitchFamily="34" charset="-122"/>
                <a:ea typeface="微软雅黑" panose="020B0503020204020204" pitchFamily="34" charset="-122"/>
              </a:rPr>
              <a:t>ch</a:t>
            </a:r>
            <a:r>
              <a:rPr lang="en-US" altLang="zh-CN" b="0" dirty="0">
                <a:latin typeface="微软雅黑" panose="020B0503020204020204" pitchFamily="34" charset="-122"/>
                <a:ea typeface="微软雅黑" panose="020B0503020204020204" pitchFamily="34" charset="-122"/>
              </a:rPr>
              <a:t>= ‘</a:t>
            </a:r>
            <a:r>
              <a:rPr lang="en-US" altLang="zh-CN" b="0" dirty="0" smtClean="0">
                <a:latin typeface="微软雅黑" panose="020B0503020204020204" pitchFamily="34" charset="-122"/>
                <a:ea typeface="微软雅黑" panose="020B0503020204020204" pitchFamily="34" charset="-122"/>
              </a:rPr>
              <a:t>1’; </a:t>
            </a:r>
            <a:endParaRPr lang="en-US" altLang="zh-CN" b="0" dirty="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r>
              <a:rPr lang="en-US" altLang="zh-CN" b="0" dirty="0">
                <a:latin typeface="微软雅黑" panose="020B0503020204020204" pitchFamily="34" charset="-122"/>
                <a:ea typeface="微软雅黑" panose="020B0503020204020204" pitchFamily="34" charset="-122"/>
              </a:rPr>
              <a:t>      </a:t>
            </a:r>
          </a:p>
          <a:p>
            <a:pPr indent="0" eaLnBrk="1" hangingPunct="1">
              <a:spcBef>
                <a:spcPct val="0"/>
              </a:spcBef>
              <a:buClr>
                <a:schemeClr val="accent2"/>
              </a:buClr>
              <a:buNone/>
            </a:pPr>
            <a:r>
              <a:rPr lang="en-US" altLang="zh-CN" b="0" dirty="0">
                <a:latin typeface="微软雅黑" panose="020B0503020204020204" pitchFamily="34" charset="-122"/>
                <a:ea typeface="微软雅黑" panose="020B0503020204020204" pitchFamily="34" charset="-122"/>
              </a:rPr>
              <a:t>     </a:t>
            </a:r>
            <a:r>
              <a:rPr lang="en-US" altLang="zh-CN" b="0" dirty="0" smtClean="0">
                <a:latin typeface="微软雅黑" panose="020B0503020204020204" pitchFamily="34" charset="-122"/>
                <a:ea typeface="微软雅黑" panose="020B0503020204020204" pitchFamily="34" charset="-122"/>
              </a:rPr>
              <a:t>    </a:t>
            </a:r>
            <a:r>
              <a:rPr lang="en-US" altLang="zh-CN" b="0" dirty="0" err="1">
                <a:latin typeface="微软雅黑" panose="020B0503020204020204" pitchFamily="34" charset="-122"/>
                <a:ea typeface="微软雅黑" panose="020B0503020204020204" pitchFamily="34" charset="-122"/>
              </a:rPr>
              <a:t>int</a:t>
            </a:r>
            <a:r>
              <a:rPr lang="en-US" altLang="zh-CN" b="0" dirty="0">
                <a:latin typeface="微软雅黑" panose="020B0503020204020204" pitchFamily="34" charset="-122"/>
                <a:ea typeface="微软雅黑" panose="020B0503020204020204" pitchFamily="34" charset="-122"/>
              </a:rPr>
              <a:t>   </a:t>
            </a:r>
            <a:r>
              <a:rPr lang="en-US" altLang="zh-CN" b="0" dirty="0" smtClean="0">
                <a:latin typeface="微软雅黑" panose="020B0503020204020204" pitchFamily="34" charset="-122"/>
                <a:ea typeface="微软雅黑" panose="020B0503020204020204" pitchFamily="34" charset="-122"/>
              </a:rPr>
              <a:t>i=1;              </a:t>
            </a:r>
            <a:endParaRPr lang="en-US" altLang="zh-CN" b="0" dirty="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endParaRPr lang="en-US" altLang="zh-CN" sz="2000" b="0" dirty="0" smtClean="0">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640924874"/>
              </p:ext>
            </p:extLst>
          </p:nvPr>
        </p:nvGraphicFramePr>
        <p:xfrm>
          <a:off x="5238222" y="4426543"/>
          <a:ext cx="5107566" cy="365760"/>
        </p:xfrm>
        <a:graphic>
          <a:graphicData uri="http://schemas.openxmlformats.org/drawingml/2006/table">
            <a:tbl>
              <a:tblPr firstRow="1" bandRow="1">
                <a:tableStyleId>{BC89EF96-8CEA-46FF-86C4-4CE0E7609802}</a:tableStyleId>
              </a:tblPr>
              <a:tblGrid>
                <a:gridCol w="1254482">
                  <a:extLst>
                    <a:ext uri="{9D8B030D-6E8A-4147-A177-3AD203B41FA5}">
                      <a16:colId xmlns:a16="http://schemas.microsoft.com/office/drawing/2014/main" val="20000"/>
                    </a:ext>
                  </a:extLst>
                </a:gridCol>
                <a:gridCol w="1267293">
                  <a:extLst>
                    <a:ext uri="{9D8B030D-6E8A-4147-A177-3AD203B41FA5}">
                      <a16:colId xmlns:a16="http://schemas.microsoft.com/office/drawing/2014/main" val="20001"/>
                    </a:ext>
                  </a:extLst>
                </a:gridCol>
                <a:gridCol w="1267293">
                  <a:extLst>
                    <a:ext uri="{9D8B030D-6E8A-4147-A177-3AD203B41FA5}">
                      <a16:colId xmlns:a16="http://schemas.microsoft.com/office/drawing/2014/main" val="20002"/>
                    </a:ext>
                  </a:extLst>
                </a:gridCol>
                <a:gridCol w="1318498">
                  <a:extLst>
                    <a:ext uri="{9D8B030D-6E8A-4147-A177-3AD203B41FA5}">
                      <a16:colId xmlns:a16="http://schemas.microsoft.com/office/drawing/2014/main" val="20003"/>
                    </a:ext>
                  </a:extLst>
                </a:gridCol>
              </a:tblGrid>
              <a:tr h="274320">
                <a:tc>
                  <a:txBody>
                    <a:bodyPr/>
                    <a:lstStyle/>
                    <a:p>
                      <a:r>
                        <a:rPr lang="en-US" altLang="zh-CN" dirty="0" smtClean="0"/>
                        <a:t>00000000</a:t>
                      </a:r>
                      <a:endParaRPr lang="zh-CN" altLang="en-US" dirty="0"/>
                    </a:p>
                  </a:txBody>
                  <a:tcPr/>
                </a:tc>
                <a:tc>
                  <a:txBody>
                    <a:bodyPr/>
                    <a:lstStyle/>
                    <a:p>
                      <a:r>
                        <a:rPr lang="en-US" altLang="zh-CN" dirty="0" smtClean="0"/>
                        <a:t>00000000</a:t>
                      </a:r>
                      <a:endParaRPr lang="zh-CN" alt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dirty="0" smtClean="0"/>
                        <a:t>00000000</a:t>
                      </a:r>
                      <a:endParaRPr lang="zh-CN" altLang="en-US" dirty="0" smtClean="0"/>
                    </a:p>
                  </a:txBody>
                  <a:tcPr/>
                </a:tc>
                <a:tc>
                  <a:txBody>
                    <a:bodyPr/>
                    <a:lstStyle/>
                    <a:p>
                      <a:r>
                        <a:rPr lang="en-US" altLang="zh-CN" dirty="0" smtClean="0"/>
                        <a:t>00000001</a:t>
                      </a:r>
                      <a:endParaRPr lang="zh-CN" altLang="en-US" dirty="0"/>
                    </a:p>
                  </a:txBody>
                  <a:tcPr/>
                </a:tc>
                <a:extLst>
                  <a:ext uri="{0D108BD9-81ED-4DB2-BD59-A6C34878D82A}">
                    <a16:rowId xmlns:a16="http://schemas.microsoft.com/office/drawing/2014/main" val="10000"/>
                  </a:ext>
                </a:extLst>
              </a:tr>
            </a:tbl>
          </a:graphicData>
        </a:graphic>
      </p:graphicFrame>
      <p:graphicFrame>
        <p:nvGraphicFramePr>
          <p:cNvPr id="13" name="表格 12"/>
          <p:cNvGraphicFramePr>
            <a:graphicFrameLocks noGrp="1"/>
          </p:cNvGraphicFramePr>
          <p:nvPr>
            <p:extLst>
              <p:ext uri="{D42A27DB-BD31-4B8C-83A1-F6EECF244321}">
                <p14:modId xmlns:p14="http://schemas.microsoft.com/office/powerpoint/2010/main" val="4216390151"/>
              </p:ext>
            </p:extLst>
          </p:nvPr>
        </p:nvGraphicFramePr>
        <p:xfrm>
          <a:off x="5238221" y="3865203"/>
          <a:ext cx="1267087" cy="365760"/>
        </p:xfrm>
        <a:graphic>
          <a:graphicData uri="http://schemas.openxmlformats.org/drawingml/2006/table">
            <a:tbl>
              <a:tblPr firstRow="1" bandRow="1">
                <a:tableStyleId>{BC89EF96-8CEA-46FF-86C4-4CE0E7609802}</a:tableStyleId>
              </a:tblPr>
              <a:tblGrid>
                <a:gridCol w="1267087">
                  <a:extLst>
                    <a:ext uri="{9D8B030D-6E8A-4147-A177-3AD203B41FA5}">
                      <a16:colId xmlns:a16="http://schemas.microsoft.com/office/drawing/2014/main" val="20000"/>
                    </a:ext>
                  </a:extLst>
                </a:gridCol>
              </a:tblGrid>
              <a:tr h="274320">
                <a:tc>
                  <a:txBody>
                    <a:bodyPr/>
                    <a:lstStyle/>
                    <a:p>
                      <a:r>
                        <a:rPr lang="en-US" altLang="zh-CN" dirty="0" smtClean="0"/>
                        <a:t>00110001</a:t>
                      </a:r>
                      <a:endParaRPr lang="zh-CN" altLang="en-US" dirty="0"/>
                    </a:p>
                  </a:txBody>
                  <a:tcPr/>
                </a:tc>
                <a:extLst>
                  <a:ext uri="{0D108BD9-81ED-4DB2-BD59-A6C34878D82A}">
                    <a16:rowId xmlns:a16="http://schemas.microsoft.com/office/drawing/2014/main" val="10000"/>
                  </a:ext>
                </a:extLst>
              </a:tr>
            </a:tbl>
          </a:graphicData>
        </a:graphic>
      </p:graphicFrame>
      <p:cxnSp>
        <p:nvCxnSpPr>
          <p:cNvPr id="6" name="直接箭头连接符 5"/>
          <p:cNvCxnSpPr/>
          <p:nvPr/>
        </p:nvCxnSpPr>
        <p:spPr>
          <a:xfrm>
            <a:off x="4676509" y="4049499"/>
            <a:ext cx="431074" cy="0"/>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6" name="直接箭头连接符 15"/>
          <p:cNvCxnSpPr/>
          <p:nvPr/>
        </p:nvCxnSpPr>
        <p:spPr>
          <a:xfrm>
            <a:off x="4676509" y="4611201"/>
            <a:ext cx="431074" cy="0"/>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7" name="TextBox 2"/>
          <p:cNvSpPr txBox="1">
            <a:spLocks noChangeArrowheads="1"/>
          </p:cNvSpPr>
          <p:nvPr/>
        </p:nvSpPr>
        <p:spPr bwMode="auto">
          <a:xfrm>
            <a:off x="4173587" y="3574771"/>
            <a:ext cx="7445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334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indent="0" eaLnBrk="1" hangingPunct="1">
              <a:spcBef>
                <a:spcPct val="0"/>
              </a:spcBef>
              <a:buClr>
                <a:schemeClr val="accent2"/>
              </a:buClr>
              <a:buNone/>
            </a:pPr>
            <a:endParaRPr lang="en-US" altLang="zh-CN" sz="2000" dirty="0" smtClean="0"/>
          </a:p>
          <a:p>
            <a:pPr indent="0" eaLnBrk="1" hangingPunct="1">
              <a:spcBef>
                <a:spcPct val="0"/>
              </a:spcBef>
              <a:buClr>
                <a:schemeClr val="accent2"/>
              </a:buClr>
              <a:buNone/>
            </a:pPr>
            <a:r>
              <a:rPr lang="en-US" altLang="zh-CN" sz="2000" dirty="0" err="1" smtClean="0"/>
              <a:t>ch</a:t>
            </a:r>
            <a:endParaRPr lang="en-US" altLang="zh-CN" sz="2000" dirty="0" smtClean="0"/>
          </a:p>
          <a:p>
            <a:pPr indent="0" eaLnBrk="1" hangingPunct="1">
              <a:spcBef>
                <a:spcPct val="0"/>
              </a:spcBef>
              <a:buClr>
                <a:schemeClr val="accent2"/>
              </a:buClr>
              <a:buNone/>
            </a:pPr>
            <a:r>
              <a:rPr lang="en-US" altLang="zh-CN" sz="2000" dirty="0" smtClean="0"/>
              <a:t>      </a:t>
            </a:r>
          </a:p>
        </p:txBody>
      </p:sp>
      <p:sp>
        <p:nvSpPr>
          <p:cNvPr id="18" name="TextBox 2"/>
          <p:cNvSpPr txBox="1">
            <a:spLocks noChangeArrowheads="1"/>
          </p:cNvSpPr>
          <p:nvPr/>
        </p:nvSpPr>
        <p:spPr bwMode="auto">
          <a:xfrm>
            <a:off x="4173587" y="4093350"/>
            <a:ext cx="7445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334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indent="0" eaLnBrk="1" hangingPunct="1">
              <a:spcBef>
                <a:spcPct val="0"/>
              </a:spcBef>
              <a:buClr>
                <a:schemeClr val="accent2"/>
              </a:buClr>
              <a:buNone/>
            </a:pPr>
            <a:endParaRPr lang="en-US" altLang="zh-CN" sz="2000" dirty="0" smtClean="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r>
              <a:rPr lang="en-US" altLang="zh-CN" sz="2000" dirty="0" smtClean="0">
                <a:latin typeface="微软雅黑" panose="020B0503020204020204" pitchFamily="34" charset="-122"/>
                <a:ea typeface="微软雅黑" panose="020B0503020204020204" pitchFamily="34" charset="-122"/>
              </a:rPr>
              <a:t> </a:t>
            </a:r>
            <a:r>
              <a:rPr lang="en-US" altLang="zh-CN" sz="2000" dirty="0" err="1" smtClean="0">
                <a:latin typeface="微软雅黑" panose="020B0503020204020204" pitchFamily="34" charset="-122"/>
                <a:ea typeface="微软雅黑" panose="020B0503020204020204" pitchFamily="34" charset="-122"/>
              </a:rPr>
              <a:t>i</a:t>
            </a:r>
            <a:endParaRPr lang="en-US" altLang="zh-CN" sz="2000" dirty="0" smtClean="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r>
              <a:rPr lang="en-US" altLang="zh-CN" sz="2000" dirty="0" smtClean="0">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884299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fade">
                                      <p:cBhvr>
                                        <p:cTn id="7" dur="500"/>
                                        <p:tgtEl>
                                          <p:spTgt spid="2150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P spid="9" grpId="0"/>
      <p:bldP spid="17" grpId="0"/>
      <p:bldP spid="1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p:txBody>
          <a:bodyPr/>
          <a:lstStyle/>
          <a:p>
            <a:pPr>
              <a:defRPr/>
            </a:pPr>
            <a:fld id="{C5418BBE-7519-47A2-9453-B22BD5CA7B03}" type="slidenum">
              <a:rPr lang="zh-CN" altLang="en-US"/>
              <a:pPr>
                <a:defRPr/>
              </a:pPr>
              <a:t>73</a:t>
            </a:fld>
            <a:endParaRPr lang="en-US" altLang="zh-CN" dirty="0"/>
          </a:p>
        </p:txBody>
      </p:sp>
      <p:sp>
        <p:nvSpPr>
          <p:cNvPr id="21508" name="Rectangle 2"/>
          <p:cNvSpPr>
            <a:spLocks noGrp="1" noChangeArrowheads="1"/>
          </p:cNvSpPr>
          <p:nvPr>
            <p:ph type="title"/>
          </p:nvPr>
        </p:nvSpPr>
        <p:spPr/>
        <p:txBody>
          <a:bodyPr>
            <a:normAutofit/>
          </a:bodyPr>
          <a:lstStyle/>
          <a:p>
            <a:pPr eaLnBrk="1" hangingPunct="1"/>
            <a:r>
              <a:rPr lang="en-US" altLang="zh-CN" dirty="0" smtClean="0"/>
              <a:t>3</a:t>
            </a:r>
            <a:r>
              <a:rPr altLang="en-US" dirty="0" smtClean="0"/>
              <a:t>、</a:t>
            </a:r>
            <a:r>
              <a:rPr lang="zh-CN" altLang="en-US" dirty="0" smtClean="0"/>
              <a:t>变量的定义</a:t>
            </a:r>
          </a:p>
        </p:txBody>
      </p:sp>
      <p:sp>
        <p:nvSpPr>
          <p:cNvPr id="7" name="TextBox 2"/>
          <p:cNvSpPr txBox="1">
            <a:spLocks noChangeArrowheads="1"/>
          </p:cNvSpPr>
          <p:nvPr/>
        </p:nvSpPr>
        <p:spPr bwMode="auto">
          <a:xfrm>
            <a:off x="536305" y="1706296"/>
            <a:ext cx="9522096"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334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indent="0" eaLnBrk="1" hangingPunct="1">
              <a:spcBef>
                <a:spcPct val="0"/>
              </a:spcBef>
              <a:buClr>
                <a:schemeClr val="accent2"/>
              </a:buClr>
              <a:buNone/>
            </a:pPr>
            <a:r>
              <a:rPr lang="zh-CN" altLang="zh-CN" sz="2800" b="0" dirty="0" smtClean="0">
                <a:latin typeface="微软雅黑" panose="020B0503020204020204" pitchFamily="34" charset="-122"/>
                <a:ea typeface="微软雅黑" panose="020B0503020204020204" pitchFamily="34" charset="-122"/>
              </a:rPr>
              <a:t>变量</a:t>
            </a:r>
            <a:r>
              <a:rPr lang="zh-CN" altLang="zh-CN" sz="2800" b="0" dirty="0">
                <a:latin typeface="微软雅黑" panose="020B0503020204020204" pitchFamily="34" charset="-122"/>
                <a:ea typeface="微软雅黑" panose="020B0503020204020204" pitchFamily="34" charset="-122"/>
              </a:rPr>
              <a:t>必须“先定义后使用”。这样做的目的是</a:t>
            </a:r>
            <a:r>
              <a:rPr lang="zh-CN" altLang="zh-CN" sz="2800" b="0" dirty="0" smtClean="0">
                <a:latin typeface="微软雅黑" panose="020B0503020204020204" pitchFamily="34" charset="-122"/>
                <a:ea typeface="微软雅黑" panose="020B0503020204020204" pitchFamily="34" charset="-122"/>
              </a:rPr>
              <a:t>：</a:t>
            </a:r>
            <a:endParaRPr lang="en-US" altLang="zh-CN" sz="2800" b="0" dirty="0" smtClean="0">
              <a:latin typeface="微软雅黑" panose="020B0503020204020204" pitchFamily="34" charset="-122"/>
              <a:ea typeface="微软雅黑" panose="020B0503020204020204" pitchFamily="34" charset="-122"/>
            </a:endParaRPr>
          </a:p>
          <a:p>
            <a:pPr eaLnBrk="1" hangingPunct="1">
              <a:spcBef>
                <a:spcPct val="0"/>
              </a:spcBef>
              <a:buClr>
                <a:schemeClr val="accent2"/>
              </a:buClr>
              <a:buFont typeface="Wingdings" panose="05000000000000000000" pitchFamily="2" charset="2"/>
              <a:buChar char="Ø"/>
            </a:pPr>
            <a:endParaRPr lang="en-US" altLang="zh-CN" sz="2800" b="0" dirty="0" smtClean="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r>
              <a:rPr lang="en-US" altLang="zh-CN" sz="2800" b="0" dirty="0" smtClean="0">
                <a:latin typeface="微软雅黑" panose="020B0503020204020204" pitchFamily="34" charset="-122"/>
                <a:ea typeface="微软雅黑" panose="020B0503020204020204" pitchFamily="34" charset="-122"/>
              </a:rPr>
              <a:t>1.</a:t>
            </a:r>
            <a:r>
              <a:rPr lang="zh-CN" altLang="en-US" sz="2800" b="0" dirty="0" smtClean="0">
                <a:latin typeface="微软雅黑" panose="020B0503020204020204" pitchFamily="34" charset="-122"/>
                <a:ea typeface="微软雅黑" panose="020B0503020204020204" pitchFamily="34" charset="-122"/>
              </a:rPr>
              <a:t>便于</a:t>
            </a:r>
            <a:r>
              <a:rPr lang="zh-CN" altLang="zh-CN" sz="2800" b="0" dirty="0" smtClean="0">
                <a:latin typeface="微软雅黑" panose="020B0503020204020204" pitchFamily="34" charset="-122"/>
                <a:ea typeface="微软雅黑" panose="020B0503020204020204" pitchFamily="34" charset="-122"/>
              </a:rPr>
              <a:t>编译程序检查</a:t>
            </a:r>
            <a:r>
              <a:rPr lang="zh-CN" altLang="zh-CN" sz="2800" b="0" dirty="0">
                <a:latin typeface="微软雅黑" panose="020B0503020204020204" pitchFamily="34" charset="-122"/>
                <a:ea typeface="微软雅黑" panose="020B0503020204020204" pitchFamily="34" charset="-122"/>
              </a:rPr>
              <a:t>对该变量的运算是否合法</a:t>
            </a:r>
            <a:r>
              <a:rPr lang="zh-CN" altLang="zh-CN" sz="2800" b="0" dirty="0" smtClean="0">
                <a:latin typeface="微软雅黑" panose="020B0503020204020204" pitchFamily="34" charset="-122"/>
                <a:ea typeface="微软雅黑" panose="020B0503020204020204" pitchFamily="34" charset="-122"/>
              </a:rPr>
              <a:t>。</a:t>
            </a:r>
            <a:endParaRPr lang="en-US" altLang="zh-CN" sz="2800" b="0" dirty="0" smtClean="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endParaRPr lang="en-US" altLang="zh-CN" sz="2800" b="0" dirty="0" smtClean="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r>
              <a:rPr lang="zh-CN" altLang="zh-CN" sz="2800" b="0" dirty="0">
                <a:latin typeface="微软雅黑" panose="020B0503020204020204" pitchFamily="34" charset="-122"/>
                <a:ea typeface="微软雅黑" panose="020B0503020204020204" pitchFamily="34" charset="-122"/>
              </a:rPr>
              <a:t>例如，</a:t>
            </a:r>
            <a:r>
              <a:rPr lang="zh-CN" altLang="en-US" sz="2800" b="0" dirty="0">
                <a:latin typeface="微软雅黑" panose="020B0503020204020204" pitchFamily="34" charset="-122"/>
                <a:ea typeface="微软雅黑" panose="020B0503020204020204" pitchFamily="34" charset="-122"/>
              </a:rPr>
              <a:t>整型变量</a:t>
            </a:r>
            <a:r>
              <a:rPr lang="zh-CN" altLang="zh-CN" sz="2800" b="0" dirty="0">
                <a:latin typeface="微软雅黑" panose="020B0503020204020204" pitchFamily="34" charset="-122"/>
                <a:ea typeface="微软雅黑" panose="020B0503020204020204" pitchFamily="34" charset="-122"/>
              </a:rPr>
              <a:t>可以进行求模（余数）运算，</a:t>
            </a:r>
            <a:r>
              <a:rPr lang="zh-CN" altLang="en-US" sz="2800" b="0" dirty="0">
                <a:latin typeface="微软雅黑" panose="020B0503020204020204" pitchFamily="34" charset="-122"/>
                <a:ea typeface="微软雅黑" panose="020B0503020204020204" pitchFamily="34" charset="-122"/>
              </a:rPr>
              <a:t>实型变量</a:t>
            </a:r>
            <a:r>
              <a:rPr lang="zh-CN" altLang="zh-CN" sz="2800" b="0" dirty="0">
                <a:latin typeface="微软雅黑" panose="020B0503020204020204" pitchFamily="34" charset="-122"/>
                <a:ea typeface="微软雅黑" panose="020B0503020204020204" pitchFamily="34" charset="-122"/>
              </a:rPr>
              <a:t>不可以进行求模</a:t>
            </a:r>
            <a:r>
              <a:rPr lang="zh-CN" altLang="zh-CN" sz="2800" b="0" dirty="0" smtClean="0">
                <a:latin typeface="微软雅黑" panose="020B0503020204020204" pitchFamily="34" charset="-122"/>
                <a:ea typeface="微软雅黑" panose="020B0503020204020204" pitchFamily="34" charset="-122"/>
              </a:rPr>
              <a:t>运算</a:t>
            </a:r>
            <a:endParaRPr lang="en-US" altLang="zh-CN" sz="2800" b="0" dirty="0" smtClean="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endParaRPr lang="en-US" altLang="zh-CN" sz="2800" b="0" dirty="0" smtClean="0">
              <a:latin typeface="微软雅黑" panose="020B0503020204020204" pitchFamily="34" charset="-122"/>
              <a:ea typeface="微软雅黑" panose="020B0503020204020204" pitchFamily="34" charset="-122"/>
            </a:endParaRPr>
          </a:p>
          <a:p>
            <a:pPr indent="0" eaLnBrk="1" hangingPunct="1">
              <a:spcBef>
                <a:spcPct val="0"/>
              </a:spcBef>
              <a:buClr>
                <a:schemeClr val="accent2"/>
              </a:buClr>
              <a:buNone/>
            </a:pPr>
            <a:r>
              <a:rPr lang="en-US" altLang="zh-CN" sz="2800" b="0" dirty="0">
                <a:latin typeface="微软雅黑" panose="020B0503020204020204" pitchFamily="34" charset="-122"/>
                <a:ea typeface="微软雅黑" panose="020B0503020204020204" pitchFamily="34" charset="-122"/>
              </a:rPr>
              <a:t> 2.</a:t>
            </a:r>
            <a:r>
              <a:rPr lang="zh-CN" altLang="zh-CN" sz="2800" b="0" dirty="0">
                <a:latin typeface="微软雅黑" panose="020B0503020204020204" pitchFamily="34" charset="-122"/>
                <a:ea typeface="微软雅黑" panose="020B0503020204020204" pitchFamily="34" charset="-122"/>
              </a:rPr>
              <a:t>保证程序中变量名的正确使用。</a:t>
            </a:r>
          </a:p>
        </p:txBody>
      </p:sp>
      <p:sp>
        <p:nvSpPr>
          <p:cNvPr id="21" name="TextBox 2"/>
          <p:cNvSpPr txBox="1">
            <a:spLocks noChangeArrowheads="1"/>
          </p:cNvSpPr>
          <p:nvPr/>
        </p:nvSpPr>
        <p:spPr bwMode="auto">
          <a:xfrm>
            <a:off x="5870304" y="2445241"/>
            <a:ext cx="5916748" cy="3582519"/>
          </a:xfrm>
          <a:prstGeom prst="rect">
            <a:avLst/>
          </a:prstGeom>
          <a:solidFill>
            <a:schemeClr val="accent2">
              <a:lumMod val="40000"/>
              <a:lumOff val="60000"/>
            </a:schemeClr>
          </a:solidFill>
          <a:ln>
            <a:noFill/>
          </a:ln>
          <a:extLst/>
        </p:spPr>
        <p:txBody>
          <a:bodyPr wrap="square">
            <a:spAutoFit/>
          </a:bodyPr>
          <a:lstStyle>
            <a:lvl1pPr indent="5334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indent="0">
              <a:buNone/>
            </a:pPr>
            <a:r>
              <a:rPr lang="zh-CN" altLang="zh-CN" sz="1800" dirty="0" smtClean="0"/>
              <a:t>例如：</a:t>
            </a:r>
          </a:p>
          <a:p>
            <a:pPr indent="0">
              <a:buNone/>
            </a:pPr>
            <a:r>
              <a:rPr lang="en-US" altLang="zh-CN" sz="1800" dirty="0" smtClean="0"/>
              <a:t>#include&lt;</a:t>
            </a:r>
            <a:r>
              <a:rPr lang="en-US" altLang="zh-CN" sz="1800" dirty="0" err="1" smtClean="0"/>
              <a:t>stdio.h</a:t>
            </a:r>
            <a:r>
              <a:rPr lang="en-US" altLang="zh-CN" sz="1800" dirty="0" smtClean="0"/>
              <a:t>&gt;</a:t>
            </a:r>
            <a:endParaRPr lang="zh-CN" altLang="zh-CN" sz="1800" dirty="0" smtClean="0"/>
          </a:p>
          <a:p>
            <a:pPr indent="0">
              <a:buNone/>
            </a:pPr>
            <a:r>
              <a:rPr lang="en-US" altLang="zh-CN" sz="1800" dirty="0" err="1" smtClean="0"/>
              <a:t>int</a:t>
            </a:r>
            <a:r>
              <a:rPr lang="en-US" altLang="zh-CN" sz="1800" dirty="0" smtClean="0"/>
              <a:t> main() </a:t>
            </a:r>
            <a:endParaRPr lang="zh-CN" altLang="zh-CN" sz="1800" dirty="0" smtClean="0"/>
          </a:p>
          <a:p>
            <a:pPr indent="0">
              <a:buNone/>
            </a:pPr>
            <a:r>
              <a:rPr lang="en-US" altLang="zh-CN" sz="1800" dirty="0" smtClean="0"/>
              <a:t>{</a:t>
            </a:r>
            <a:endParaRPr lang="zh-CN" altLang="zh-CN" sz="1800" dirty="0" smtClean="0"/>
          </a:p>
          <a:p>
            <a:pPr indent="0">
              <a:buNone/>
            </a:pPr>
            <a:r>
              <a:rPr lang="en-US" altLang="zh-CN" sz="1800" dirty="0" smtClean="0"/>
              <a:t>	</a:t>
            </a:r>
            <a:r>
              <a:rPr lang="en-US" altLang="zh-CN" sz="1800" dirty="0" err="1" smtClean="0"/>
              <a:t>int</a:t>
            </a:r>
            <a:r>
              <a:rPr lang="en-US" altLang="zh-CN" sz="1800" dirty="0" smtClean="0"/>
              <a:t> a=5,b=6,sum=0;</a:t>
            </a:r>
            <a:endParaRPr lang="zh-CN" altLang="zh-CN" sz="1800" dirty="0" smtClean="0"/>
          </a:p>
          <a:p>
            <a:pPr indent="0">
              <a:buNone/>
            </a:pPr>
            <a:r>
              <a:rPr lang="en-US" altLang="zh-CN" sz="1800" dirty="0" smtClean="0"/>
              <a:t>	</a:t>
            </a:r>
            <a:r>
              <a:rPr lang="en-US" altLang="zh-CN" sz="1800" dirty="0" err="1" smtClean="0"/>
              <a:t>svm</a:t>
            </a:r>
            <a:r>
              <a:rPr lang="en-US" altLang="zh-CN" sz="1800" dirty="0" smtClean="0"/>
              <a:t>=</a:t>
            </a:r>
            <a:r>
              <a:rPr lang="en-US" altLang="zh-CN" sz="1800" dirty="0" err="1" smtClean="0"/>
              <a:t>a+b</a:t>
            </a:r>
            <a:r>
              <a:rPr lang="en-US" altLang="zh-CN" sz="1800" dirty="0" smtClean="0"/>
              <a:t>;</a:t>
            </a:r>
            <a:endParaRPr lang="zh-CN" altLang="zh-CN" sz="1800" dirty="0" smtClean="0"/>
          </a:p>
          <a:p>
            <a:pPr indent="0">
              <a:buNone/>
            </a:pPr>
            <a:r>
              <a:rPr lang="en-US" altLang="zh-CN" sz="1800" dirty="0" smtClean="0"/>
              <a:t>    return 0;          </a:t>
            </a:r>
            <a:endParaRPr lang="zh-CN" altLang="zh-CN" sz="1800" dirty="0" smtClean="0"/>
          </a:p>
          <a:p>
            <a:pPr indent="0">
              <a:buNone/>
            </a:pPr>
            <a:r>
              <a:rPr lang="en-US" altLang="zh-CN" sz="1800" dirty="0" smtClean="0"/>
              <a:t>}</a:t>
            </a:r>
            <a:endParaRPr lang="zh-CN" altLang="zh-CN" sz="1800" dirty="0" smtClean="0"/>
          </a:p>
          <a:p>
            <a:pPr indent="0">
              <a:buNone/>
            </a:pPr>
            <a:r>
              <a:rPr lang="zh-CN" altLang="zh-CN" sz="1800" dirty="0" smtClean="0"/>
              <a:t>程序第</a:t>
            </a:r>
            <a:r>
              <a:rPr lang="en-US" altLang="zh-CN" sz="1800" dirty="0" smtClean="0"/>
              <a:t>5</a:t>
            </a:r>
            <a:r>
              <a:rPr lang="zh-CN" altLang="zh-CN" sz="1800" dirty="0" smtClean="0"/>
              <a:t>行错将</a:t>
            </a:r>
            <a:r>
              <a:rPr lang="en-US" altLang="zh-CN" sz="1800" dirty="0" smtClean="0"/>
              <a:t>sum</a:t>
            </a:r>
            <a:r>
              <a:rPr lang="zh-CN" altLang="zh-CN" sz="1800" dirty="0" smtClean="0"/>
              <a:t>写为</a:t>
            </a:r>
            <a:r>
              <a:rPr lang="en-US" altLang="zh-CN" sz="1800" dirty="0" err="1" smtClean="0"/>
              <a:t>svm</a:t>
            </a:r>
            <a:r>
              <a:rPr lang="zh-CN" altLang="zh-CN" sz="1800" dirty="0" smtClean="0"/>
              <a:t>，编译时，系统会报告</a:t>
            </a:r>
            <a:r>
              <a:rPr lang="en-US" altLang="zh-CN" sz="1800" dirty="0" err="1" smtClean="0"/>
              <a:t>svm</a:t>
            </a:r>
            <a:r>
              <a:rPr lang="zh-CN" altLang="zh-CN" sz="1800" dirty="0" smtClean="0"/>
              <a:t>没定义，并给出错误提示“</a:t>
            </a:r>
            <a:r>
              <a:rPr lang="en-US" altLang="zh-CN" sz="1800" dirty="0" smtClean="0"/>
              <a:t>undeclared identifier</a:t>
            </a:r>
            <a:r>
              <a:rPr lang="zh-CN" altLang="zh-CN" sz="1800" dirty="0" smtClean="0"/>
              <a:t>”。</a:t>
            </a:r>
          </a:p>
          <a:p>
            <a:pPr eaLnBrk="1" hangingPunct="1">
              <a:spcBef>
                <a:spcPct val="0"/>
              </a:spcBef>
              <a:buClr>
                <a:schemeClr val="accent2"/>
              </a:buClr>
              <a:buFont typeface="Wingdings" panose="05000000000000000000" pitchFamily="2" charset="2"/>
              <a:buChar char="Ø"/>
            </a:pPr>
            <a:endParaRPr lang="zh-CN" altLang="en-US" sz="1800" b="0" dirty="0">
              <a:solidFill>
                <a:srgbClr val="4A31DF"/>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847669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TextBox 1"/>
          <p:cNvSpPr txBox="1">
            <a:spLocks noChangeArrowheads="1"/>
          </p:cNvSpPr>
          <p:nvPr/>
        </p:nvSpPr>
        <p:spPr bwMode="auto">
          <a:xfrm>
            <a:off x="431801" y="1735769"/>
            <a:ext cx="10799233" cy="457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zh-CN" sz="2800" b="0" dirty="0" smtClean="0">
                <a:latin typeface="Microsoft YaHei UI" pitchFamily="34" charset="-122"/>
                <a:ea typeface="Microsoft YaHei UI" pitchFamily="34" charset="-122"/>
              </a:rPr>
              <a:t>定义变量</a:t>
            </a:r>
            <a:r>
              <a:rPr lang="zh-CN" altLang="en-US" sz="2800" b="0" dirty="0" smtClean="0">
                <a:latin typeface="Microsoft YaHei UI" pitchFamily="34" charset="-122"/>
                <a:ea typeface="Microsoft YaHei UI" pitchFamily="34" charset="-122"/>
              </a:rPr>
              <a:t>的</a:t>
            </a:r>
            <a:r>
              <a:rPr lang="zh-CN" altLang="zh-CN" sz="2800" b="0" dirty="0" smtClean="0">
                <a:latin typeface="Microsoft YaHei UI" pitchFamily="34" charset="-122"/>
                <a:ea typeface="Microsoft YaHei UI" pitchFamily="34" charset="-122"/>
              </a:rPr>
              <a:t>一般形式为：</a:t>
            </a:r>
          </a:p>
          <a:p>
            <a:pPr>
              <a:buNone/>
            </a:pPr>
            <a:r>
              <a:rPr lang="en-US" altLang="zh-CN" sz="2800" b="0" dirty="0" smtClean="0">
                <a:latin typeface="Microsoft YaHei UI" pitchFamily="34" charset="-122"/>
                <a:ea typeface="Microsoft YaHei UI" pitchFamily="34" charset="-122"/>
              </a:rPr>
              <a:t>         </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存储类型</a:t>
            </a:r>
            <a:r>
              <a:rPr lang="en-US" sz="2800" dirty="0" smtClean="0">
                <a:latin typeface="Microsoft YaHei UI" pitchFamily="34" charset="-122"/>
                <a:ea typeface="Microsoft YaHei UI" pitchFamily="34" charset="-122"/>
              </a:rPr>
              <a:t>]  </a:t>
            </a:r>
            <a:r>
              <a:rPr lang="zh-CN" altLang="en-US" sz="2800" dirty="0" smtClean="0">
                <a:latin typeface="Microsoft YaHei UI" pitchFamily="34" charset="-122"/>
                <a:ea typeface="Microsoft YaHei UI" pitchFamily="34" charset="-122"/>
              </a:rPr>
              <a:t>数据类型  变量名</a:t>
            </a:r>
            <a:r>
              <a:rPr lang="en-US" sz="2800" dirty="0" smtClean="0">
                <a:latin typeface="Microsoft YaHei UI" pitchFamily="34" charset="-122"/>
                <a:ea typeface="Microsoft YaHei UI" pitchFamily="34" charset="-122"/>
              </a:rPr>
              <a:t>1[,</a:t>
            </a:r>
            <a:r>
              <a:rPr lang="zh-CN" altLang="en-US" sz="2800" dirty="0" smtClean="0">
                <a:latin typeface="Microsoft YaHei UI" pitchFamily="34" charset="-122"/>
                <a:ea typeface="Microsoft YaHei UI" pitchFamily="34" charset="-122"/>
              </a:rPr>
              <a:t>变量名</a:t>
            </a:r>
            <a:r>
              <a:rPr lang="en-US" sz="2800" dirty="0" smtClean="0">
                <a:latin typeface="Microsoft YaHei UI" pitchFamily="34" charset="-122"/>
                <a:ea typeface="Microsoft YaHei UI" pitchFamily="34" charset="-122"/>
              </a:rPr>
              <a:t>2</a:t>
            </a:r>
            <a:r>
              <a:rPr lang="zh-CN" altLang="en-US" sz="2800" dirty="0" smtClean="0">
                <a:latin typeface="Microsoft YaHei UI" pitchFamily="34" charset="-122"/>
                <a:ea typeface="Microsoft YaHei UI" pitchFamily="34" charset="-122"/>
              </a:rPr>
              <a:t>，</a:t>
            </a:r>
            <a:r>
              <a:rPr lang="en-US" sz="2800" dirty="0" smtClean="0">
                <a:latin typeface="Microsoft YaHei UI" pitchFamily="34" charset="-122"/>
                <a:ea typeface="Microsoft YaHei UI" pitchFamily="34" charset="-122"/>
              </a:rPr>
              <a:t>…]</a:t>
            </a:r>
            <a:r>
              <a:rPr lang="zh-CN" altLang="en-US" sz="2800" dirty="0" smtClean="0">
                <a:latin typeface="Microsoft YaHei UI" pitchFamily="34" charset="-122"/>
                <a:ea typeface="Microsoft YaHei UI" pitchFamily="34" charset="-122"/>
              </a:rPr>
              <a:t>；</a:t>
            </a:r>
          </a:p>
          <a:p>
            <a:pPr>
              <a:buNone/>
            </a:pPr>
            <a:endParaRPr lang="en-US" altLang="zh-CN"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例如：</a:t>
            </a:r>
            <a:endParaRPr lang="en-US" altLang="zh-CN" sz="2800" b="0" dirty="0" smtClean="0">
              <a:latin typeface="Microsoft YaHei UI" pitchFamily="34" charset="-122"/>
              <a:ea typeface="Microsoft YaHei UI" pitchFamily="34" charset="-122"/>
            </a:endParaRPr>
          </a:p>
          <a:p>
            <a:pPr>
              <a:buNone/>
            </a:pPr>
            <a:r>
              <a:rPr lang="en-US" altLang="zh-CN" sz="2800" b="0" dirty="0" err="1" smtClean="0">
                <a:latin typeface="Microsoft YaHei UI" pitchFamily="34" charset="-122"/>
                <a:ea typeface="Microsoft YaHei UI" pitchFamily="34" charset="-122"/>
              </a:rPr>
              <a:t>i</a:t>
            </a:r>
            <a:r>
              <a:rPr lang="en-US" sz="2800" b="0" dirty="0" err="1" smtClean="0">
                <a:latin typeface="Microsoft YaHei UI" pitchFamily="34" charset="-122"/>
                <a:ea typeface="Microsoft YaHei UI" pitchFamily="34" charset="-122"/>
              </a:rPr>
              <a:t>nt</a:t>
            </a:r>
            <a:r>
              <a:rPr lang="en-US" sz="2800" b="0" dirty="0" smtClean="0">
                <a:latin typeface="Microsoft YaHei UI" pitchFamily="34" charset="-122"/>
                <a:ea typeface="Microsoft YaHei UI" pitchFamily="34" charset="-122"/>
              </a:rPr>
              <a:t>  a ,</a:t>
            </a:r>
            <a:r>
              <a:rPr lang="en-US" sz="2800" b="0" dirty="0" err="1" smtClean="0">
                <a:latin typeface="Microsoft YaHei UI" pitchFamily="34" charset="-122"/>
                <a:ea typeface="Microsoft YaHei UI" pitchFamily="34" charset="-122"/>
              </a:rPr>
              <a:t>b,c</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定义了</a:t>
            </a:r>
            <a:r>
              <a:rPr lang="en-US" sz="2800" b="0" dirty="0" smtClean="0">
                <a:latin typeface="Microsoft YaHei UI" pitchFamily="34" charset="-122"/>
                <a:ea typeface="Microsoft YaHei UI" pitchFamily="34" charset="-122"/>
              </a:rPr>
              <a:t>3</a:t>
            </a:r>
            <a:r>
              <a:rPr lang="zh-CN" altLang="en-US" sz="2800" b="0" dirty="0" smtClean="0">
                <a:latin typeface="Microsoft YaHei UI" pitchFamily="34" charset="-122"/>
                <a:ea typeface="Microsoft YaHei UI" pitchFamily="34" charset="-122"/>
              </a:rPr>
              <a:t>个整型变量</a:t>
            </a:r>
          </a:p>
          <a:p>
            <a:pPr>
              <a:buNone/>
            </a:pPr>
            <a:r>
              <a:rPr lang="en-US" sz="2800" b="0" dirty="0" smtClean="0">
                <a:latin typeface="Microsoft YaHei UI" pitchFamily="34" charset="-122"/>
                <a:ea typeface="Microsoft YaHei UI" pitchFamily="34" charset="-122"/>
              </a:rPr>
              <a:t>float  x;        //</a:t>
            </a:r>
            <a:r>
              <a:rPr lang="zh-CN" altLang="en-US" sz="2800" b="0" dirty="0" smtClean="0">
                <a:latin typeface="Microsoft YaHei UI" pitchFamily="34" charset="-122"/>
                <a:ea typeface="Microsoft YaHei UI" pitchFamily="34" charset="-122"/>
              </a:rPr>
              <a:t>定义了单精度实型变量</a:t>
            </a:r>
            <a:r>
              <a:rPr lang="en-US" sz="2800" b="0" dirty="0" smtClean="0">
                <a:latin typeface="Microsoft YaHei UI" pitchFamily="34" charset="-122"/>
                <a:ea typeface="Microsoft YaHei UI" pitchFamily="34" charset="-122"/>
              </a:rPr>
              <a:t>x</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double  c;       //</a:t>
            </a:r>
            <a:r>
              <a:rPr lang="zh-CN" altLang="en-US" sz="2800" b="0" dirty="0" smtClean="0">
                <a:latin typeface="Microsoft YaHei UI" pitchFamily="34" charset="-122"/>
                <a:ea typeface="Microsoft YaHei UI" pitchFamily="34" charset="-122"/>
              </a:rPr>
              <a:t>定义了双精度实型变量</a:t>
            </a:r>
            <a:r>
              <a:rPr lang="en-US" sz="2800" b="0" dirty="0" smtClean="0">
                <a:latin typeface="Microsoft YaHei UI" pitchFamily="34" charset="-122"/>
                <a:ea typeface="Microsoft YaHei UI" pitchFamily="34" charset="-122"/>
              </a:rPr>
              <a:t>c</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char  </a:t>
            </a:r>
            <a:r>
              <a:rPr lang="en-US" sz="2800" b="0" dirty="0" err="1" smtClean="0">
                <a:latin typeface="Microsoft YaHei UI" pitchFamily="34" charset="-122"/>
                <a:ea typeface="Microsoft YaHei UI" pitchFamily="34" charset="-122"/>
              </a:rPr>
              <a:t>ch</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定义了字符型变量</a:t>
            </a:r>
            <a:r>
              <a:rPr lang="en-US" sz="2800" b="0" dirty="0" err="1" smtClean="0">
                <a:latin typeface="Microsoft YaHei UI" pitchFamily="34" charset="-122"/>
                <a:ea typeface="Microsoft YaHei UI" pitchFamily="34" charset="-122"/>
              </a:rPr>
              <a:t>ch</a:t>
            </a:r>
            <a:endParaRPr lang="zh-CN" altLang="en-US" sz="2800" b="0" dirty="0" smtClean="0">
              <a:latin typeface="Microsoft YaHei UI" pitchFamily="34" charset="-122"/>
              <a:ea typeface="Microsoft YaHei UI" pitchFamily="34" charset="-122"/>
            </a:endParaRPr>
          </a:p>
          <a:p>
            <a:pPr eaLnBrk="1" hangingPunct="1">
              <a:spcBef>
                <a:spcPct val="0"/>
              </a:spcBef>
              <a:buClrTx/>
              <a:buFontTx/>
              <a:buNone/>
            </a:pPr>
            <a:endParaRPr lang="zh-CN" altLang="zh-CN" sz="2800" b="0" dirty="0">
              <a:solidFill>
                <a:srgbClr val="4A31DF"/>
              </a:solidFill>
              <a:latin typeface="Microsoft YaHei UI" pitchFamily="34" charset="-122"/>
              <a:ea typeface="Microsoft YaHei UI" pitchFamily="34" charset="-122"/>
            </a:endParaRPr>
          </a:p>
        </p:txBody>
      </p:sp>
      <p:sp>
        <p:nvSpPr>
          <p:cNvPr id="8" name="Rectangle 2"/>
          <p:cNvSpPr>
            <a:spLocks noGrp="1" noChangeArrowheads="1"/>
          </p:cNvSpPr>
          <p:nvPr>
            <p:ph type="title"/>
          </p:nvPr>
        </p:nvSpPr>
        <p:spPr>
          <a:xfrm>
            <a:off x="677511" y="609600"/>
            <a:ext cx="8598907" cy="1320800"/>
          </a:xfrm>
        </p:spPr>
        <p:txBody>
          <a:bodyPr>
            <a:normAutofit/>
          </a:bodyPr>
          <a:lstStyle/>
          <a:p>
            <a:pPr eaLnBrk="1" hangingPunct="1"/>
            <a:r>
              <a:rPr lang="en-US" altLang="zh-CN" dirty="0" smtClean="0"/>
              <a:t>3</a:t>
            </a:r>
            <a:r>
              <a:rPr altLang="en-US" dirty="0" smtClean="0"/>
              <a:t>、</a:t>
            </a:r>
            <a:r>
              <a:rPr lang="zh-CN" altLang="en-US" dirty="0" smtClean="0"/>
              <a:t>变量的定义</a:t>
            </a:r>
          </a:p>
        </p:txBody>
      </p:sp>
      <p:sp>
        <p:nvSpPr>
          <p:cNvPr id="4" name="矩形标注 3"/>
          <p:cNvSpPr/>
          <p:nvPr/>
        </p:nvSpPr>
        <p:spPr>
          <a:xfrm>
            <a:off x="4387362" y="1037492"/>
            <a:ext cx="1134207" cy="1107829"/>
          </a:xfrm>
          <a:prstGeom prst="wedgeRectCallout">
            <a:avLst>
              <a:gd name="adj1" fmla="val -157423"/>
              <a:gd name="adj2" fmla="val 7060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smtClean="0">
                <a:solidFill>
                  <a:schemeClr val="accent2">
                    <a:lumMod val="75000"/>
                  </a:schemeClr>
                </a:solidFill>
              </a:rPr>
              <a:t>auto</a:t>
            </a:r>
          </a:p>
          <a:p>
            <a:r>
              <a:rPr lang="en-US" altLang="zh-CN" dirty="0" smtClean="0">
                <a:solidFill>
                  <a:schemeClr val="accent2">
                    <a:lumMod val="75000"/>
                  </a:schemeClr>
                </a:solidFill>
              </a:rPr>
              <a:t>register</a:t>
            </a:r>
          </a:p>
          <a:p>
            <a:r>
              <a:rPr lang="en-US" altLang="zh-CN" dirty="0" smtClean="0">
                <a:solidFill>
                  <a:schemeClr val="accent2">
                    <a:lumMod val="75000"/>
                  </a:schemeClr>
                </a:solidFill>
              </a:rPr>
              <a:t>extern</a:t>
            </a:r>
          </a:p>
          <a:p>
            <a:r>
              <a:rPr lang="en-US" altLang="zh-CN" dirty="0" smtClean="0">
                <a:solidFill>
                  <a:schemeClr val="accent2">
                    <a:lumMod val="75000"/>
                  </a:schemeClr>
                </a:solidFill>
              </a:rPr>
              <a:t>static</a:t>
            </a:r>
            <a:endParaRPr lang="zh-CN" altLang="en-US" dirty="0">
              <a:solidFill>
                <a:schemeClr val="accent2">
                  <a:lumMod val="75000"/>
                </a:schemeClr>
              </a:solidFill>
            </a:endParaRPr>
          </a:p>
        </p:txBody>
      </p:sp>
    </p:spTree>
    <p:extLst>
      <p:ext uri="{BB962C8B-B14F-4D97-AF65-F5344CB8AC3E}">
        <p14:creationId xmlns:p14="http://schemas.microsoft.com/office/powerpoint/2010/main" val="31900445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82"/>
                                        </p:tgtEl>
                                        <p:attrNameLst>
                                          <p:attrName>style.visibility</p:attrName>
                                        </p:attrNameLst>
                                      </p:cBhvr>
                                      <p:to>
                                        <p:strVal val="visible"/>
                                      </p:to>
                                    </p:set>
                                    <p:animEffect transition="in" filter="fade">
                                      <p:cBhvr>
                                        <p:cTn id="7" dur="500"/>
                                        <p:tgtEl>
                                          <p:spTgt spid="2458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a:xfrm>
            <a:off x="431801" y="609600"/>
            <a:ext cx="8598907" cy="1320800"/>
          </a:xfrm>
        </p:spPr>
        <p:txBody>
          <a:bodyPr>
            <a:normAutofit/>
          </a:bodyPr>
          <a:lstStyle/>
          <a:p>
            <a:pPr eaLnBrk="1" hangingPunct="1"/>
            <a:r>
              <a:rPr lang="en-US" altLang="zh-CN" dirty="0" smtClean="0"/>
              <a:t>3</a:t>
            </a:r>
            <a:r>
              <a:rPr altLang="en-US" dirty="0" smtClean="0"/>
              <a:t>、变量的定义</a:t>
            </a:r>
            <a:endParaRPr lang="zh-CN" altLang="en-US" dirty="0" smtClean="0"/>
          </a:p>
        </p:txBody>
      </p:sp>
      <p:sp>
        <p:nvSpPr>
          <p:cNvPr id="25605" name="TextBox 2"/>
          <p:cNvSpPr txBox="1">
            <a:spLocks noChangeArrowheads="1"/>
          </p:cNvSpPr>
          <p:nvPr/>
        </p:nvSpPr>
        <p:spPr bwMode="auto">
          <a:xfrm>
            <a:off x="431801" y="1674136"/>
            <a:ext cx="114257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en-US" sz="3200" b="0" dirty="0">
                <a:latin typeface="Microsoft YaHei UI" panose="020B0503020204020204" pitchFamily="34" charset="-122"/>
                <a:ea typeface="Microsoft YaHei UI" panose="020B0503020204020204" pitchFamily="34" charset="-122"/>
              </a:rPr>
              <a:t>注意：</a:t>
            </a:r>
            <a:endParaRPr lang="zh-CN" altLang="zh-CN" sz="3200" b="0" dirty="0">
              <a:latin typeface="Microsoft YaHei UI" panose="020B0503020204020204" pitchFamily="34" charset="-122"/>
              <a:ea typeface="Microsoft YaHei UI" panose="020B0503020204020204" pitchFamily="34" charset="-122"/>
            </a:endParaRPr>
          </a:p>
        </p:txBody>
      </p:sp>
      <p:sp>
        <p:nvSpPr>
          <p:cNvPr id="25606" name="TextBox 1"/>
          <p:cNvSpPr txBox="1">
            <a:spLocks noChangeArrowheads="1"/>
          </p:cNvSpPr>
          <p:nvPr/>
        </p:nvSpPr>
        <p:spPr bwMode="auto">
          <a:xfrm>
            <a:off x="431802" y="2209124"/>
            <a:ext cx="980947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zh-CN" b="0" dirty="0">
                <a:latin typeface="Microsoft YaHei UI" panose="020B0503020204020204" pitchFamily="34" charset="-122"/>
                <a:ea typeface="Microsoft YaHei UI" panose="020B0503020204020204" pitchFamily="34" charset="-122"/>
              </a:rPr>
              <a:t>①允许在一个类型说明符后，定义多个相同类型变量。类型说明符与变量名之间至少用一个空格间隔，各变量名之间用逗号间隔。</a:t>
            </a:r>
            <a:endParaRPr lang="en-US"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endParaRPr lang="zh-CN"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zh-CN" altLang="zh-CN" b="0" dirty="0">
                <a:latin typeface="Microsoft YaHei UI" panose="020B0503020204020204" pitchFamily="34" charset="-122"/>
                <a:ea typeface="Microsoft YaHei UI" panose="020B0503020204020204" pitchFamily="34" charset="-122"/>
              </a:rPr>
              <a:t>②最后一个变量名后面用“；”号结尾。</a:t>
            </a:r>
            <a:endParaRPr lang="en-US"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endParaRPr lang="zh-CN"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zh-CN" altLang="zh-CN" b="0" dirty="0">
                <a:latin typeface="Microsoft YaHei UI" panose="020B0503020204020204" pitchFamily="34" charset="-122"/>
                <a:ea typeface="Microsoft YaHei UI" panose="020B0503020204020204" pitchFamily="34" charset="-122"/>
              </a:rPr>
              <a:t>③变量定义必须放在变量使用之前，一般放在函数体开头部分。</a:t>
            </a:r>
            <a:endParaRPr lang="en-US"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endParaRPr lang="zh-CN" altLang="zh-CN"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zh-CN" altLang="zh-CN" b="0" dirty="0">
                <a:latin typeface="Microsoft YaHei UI" panose="020B0503020204020204" pitchFamily="34" charset="-122"/>
                <a:ea typeface="Microsoft YaHei UI" panose="020B0503020204020204" pitchFamily="34" charset="-122"/>
              </a:rPr>
              <a:t>④没有给变量赋初值，并不意味着该变量中没有数值，只表明该变量中没有确定的值，因此直接使用这种变量的话可能产生莫名其妙的结果，有可能导致运算错误。</a:t>
            </a:r>
          </a:p>
        </p:txBody>
      </p:sp>
      <p:sp>
        <p:nvSpPr>
          <p:cNvPr id="6" name="圆角矩形标注 5"/>
          <p:cNvSpPr/>
          <p:nvPr/>
        </p:nvSpPr>
        <p:spPr>
          <a:xfrm>
            <a:off x="4754181" y="4428309"/>
            <a:ext cx="5283927" cy="1672045"/>
          </a:xfrm>
          <a:prstGeom prst="wedgeRoundRectCallout">
            <a:avLst>
              <a:gd name="adj1" fmla="val -67001"/>
              <a:gd name="adj2" fmla="val 1411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zh-CN" altLang="en-US" sz="3200" dirty="0" smtClean="0">
                <a:latin typeface="Microsoft YaHei UI" panose="020B0503020204020204" pitchFamily="34" charset="-122"/>
                <a:ea typeface="Microsoft YaHei UI" panose="020B0503020204020204" pitchFamily="34" charset="-122"/>
              </a:rPr>
              <a:t>例如</a:t>
            </a:r>
            <a:r>
              <a:rPr lang="en-US" altLang="zh-CN" sz="3200" dirty="0" smtClean="0">
                <a:latin typeface="Microsoft YaHei UI" panose="020B0503020204020204" pitchFamily="34" charset="-122"/>
                <a:ea typeface="Microsoft YaHei UI" panose="020B0503020204020204" pitchFamily="34" charset="-122"/>
              </a:rPr>
              <a:t>:</a:t>
            </a:r>
          </a:p>
          <a:p>
            <a:r>
              <a:rPr lang="en-US" altLang="zh-CN" sz="3200" dirty="0" err="1" smtClean="0">
                <a:latin typeface="Microsoft YaHei UI" panose="020B0503020204020204" pitchFamily="34" charset="-122"/>
                <a:ea typeface="Microsoft YaHei UI" panose="020B0503020204020204" pitchFamily="34" charset="-122"/>
              </a:rPr>
              <a:t>int</a:t>
            </a:r>
            <a:r>
              <a:rPr lang="en-US" altLang="zh-CN" sz="3200" dirty="0" smtClean="0">
                <a:latin typeface="Microsoft YaHei UI" panose="020B0503020204020204" pitchFamily="34" charset="-122"/>
                <a:ea typeface="Microsoft YaHei UI" panose="020B0503020204020204" pitchFamily="34" charset="-122"/>
              </a:rPr>
              <a:t>  </a:t>
            </a:r>
            <a:r>
              <a:rPr lang="en-US" altLang="zh-CN" sz="3200" dirty="0" err="1" smtClean="0">
                <a:latin typeface="Microsoft YaHei UI" panose="020B0503020204020204" pitchFamily="34" charset="-122"/>
                <a:ea typeface="Microsoft YaHei UI" panose="020B0503020204020204" pitchFamily="34" charset="-122"/>
              </a:rPr>
              <a:t>a,b,sum</a:t>
            </a:r>
            <a:r>
              <a:rPr lang="en-US" altLang="zh-CN" sz="3200" dirty="0" smtClean="0">
                <a:latin typeface="Microsoft YaHei UI" panose="020B0503020204020204" pitchFamily="34" charset="-122"/>
                <a:ea typeface="Microsoft YaHei UI" panose="020B0503020204020204" pitchFamily="34" charset="-122"/>
              </a:rPr>
              <a:t>;</a:t>
            </a:r>
          </a:p>
          <a:p>
            <a:r>
              <a:rPr lang="en-US" altLang="zh-CN" sz="3200" dirty="0" smtClean="0">
                <a:latin typeface="Microsoft YaHei UI" panose="020B0503020204020204" pitchFamily="34" charset="-122"/>
                <a:ea typeface="Microsoft YaHei UI" panose="020B0503020204020204" pitchFamily="34" charset="-122"/>
              </a:rPr>
              <a:t>sum=</a:t>
            </a:r>
            <a:r>
              <a:rPr lang="en-US" altLang="zh-CN" sz="3200" dirty="0" err="1" smtClean="0">
                <a:latin typeface="Microsoft YaHei UI" panose="020B0503020204020204" pitchFamily="34" charset="-122"/>
                <a:ea typeface="Microsoft YaHei UI" panose="020B0503020204020204" pitchFamily="34" charset="-122"/>
              </a:rPr>
              <a:t>a+b</a:t>
            </a:r>
            <a:r>
              <a:rPr lang="en-US" altLang="zh-CN" sz="3200" dirty="0" smtClean="0">
                <a:latin typeface="Microsoft YaHei UI" panose="020B0503020204020204" pitchFamily="34" charset="-122"/>
                <a:ea typeface="Microsoft YaHei UI" panose="020B0503020204020204" pitchFamily="34" charset="-122"/>
              </a:rPr>
              <a:t>;</a:t>
            </a:r>
            <a:r>
              <a:rPr lang="zh-CN" altLang="en-US" sz="3200" dirty="0" smtClean="0">
                <a:latin typeface="Microsoft YaHei UI" panose="020B0503020204020204" pitchFamily="34" charset="-122"/>
                <a:ea typeface="Microsoft YaHei UI" panose="020B0503020204020204" pitchFamily="34" charset="-122"/>
              </a:rPr>
              <a:t>（结果毫无意义）</a:t>
            </a:r>
            <a:endParaRPr lang="zh-CN" altLang="en-US"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312552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wipe(up)">
                                      <p:cBhvr>
                                        <p:cTn id="7" dur="500"/>
                                        <p:tgtEl>
                                          <p:spTgt spid="2560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5606">
                                            <p:txEl>
                                              <p:pRg st="0" end="0"/>
                                            </p:txEl>
                                          </p:spTgt>
                                        </p:tgtEl>
                                        <p:attrNameLst>
                                          <p:attrName>style.visibility</p:attrName>
                                        </p:attrNameLst>
                                      </p:cBhvr>
                                      <p:to>
                                        <p:strVal val="visible"/>
                                      </p:to>
                                    </p:set>
                                    <p:animEffect transition="in" filter="wipe(up)">
                                      <p:cBhvr>
                                        <p:cTn id="12" dur="500"/>
                                        <p:tgtEl>
                                          <p:spTgt spid="2560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5606">
                                            <p:txEl>
                                              <p:pRg st="2" end="2"/>
                                            </p:txEl>
                                          </p:spTgt>
                                        </p:tgtEl>
                                        <p:attrNameLst>
                                          <p:attrName>style.visibility</p:attrName>
                                        </p:attrNameLst>
                                      </p:cBhvr>
                                      <p:to>
                                        <p:strVal val="visible"/>
                                      </p:to>
                                    </p:set>
                                    <p:animEffect transition="in" filter="wipe(up)">
                                      <p:cBhvr>
                                        <p:cTn id="17" dur="500"/>
                                        <p:tgtEl>
                                          <p:spTgt spid="256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5606">
                                            <p:txEl>
                                              <p:pRg st="4" end="4"/>
                                            </p:txEl>
                                          </p:spTgt>
                                        </p:tgtEl>
                                        <p:attrNameLst>
                                          <p:attrName>style.visibility</p:attrName>
                                        </p:attrNameLst>
                                      </p:cBhvr>
                                      <p:to>
                                        <p:strVal val="visible"/>
                                      </p:to>
                                    </p:set>
                                    <p:animEffect transition="in" filter="wipe(up)">
                                      <p:cBhvr>
                                        <p:cTn id="22" dur="500"/>
                                        <p:tgtEl>
                                          <p:spTgt spid="2560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5606">
                                            <p:txEl>
                                              <p:pRg st="6" end="6"/>
                                            </p:txEl>
                                          </p:spTgt>
                                        </p:tgtEl>
                                        <p:attrNameLst>
                                          <p:attrName>style.visibility</p:attrName>
                                        </p:attrNameLst>
                                      </p:cBhvr>
                                      <p:to>
                                        <p:strVal val="visible"/>
                                      </p:to>
                                    </p:set>
                                    <p:animEffect transition="in" filter="wipe(up)">
                                      <p:cBhvr>
                                        <p:cTn id="27" dur="500"/>
                                        <p:tgtEl>
                                          <p:spTgt spid="2560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P spid="25606" grpId="0" build="p"/>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TextBox 1"/>
          <p:cNvSpPr txBox="1">
            <a:spLocks noChangeArrowheads="1"/>
          </p:cNvSpPr>
          <p:nvPr/>
        </p:nvSpPr>
        <p:spPr bwMode="auto">
          <a:xfrm>
            <a:off x="431801" y="1735769"/>
            <a:ext cx="11760199" cy="362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给变量赋初值的过程称为变量的初始化。</a:t>
            </a:r>
            <a:endParaRPr lang="en-US" altLang="zh-CN" sz="2800" b="0" dirty="0" smtClean="0">
              <a:latin typeface="Microsoft YaHei UI" pitchFamily="34" charset="-122"/>
              <a:ea typeface="Microsoft YaHei UI" pitchFamily="34" charset="-122"/>
            </a:endParaRPr>
          </a:p>
          <a:p>
            <a:pPr>
              <a:buNone/>
            </a:pPr>
            <a:endParaRPr lang="en-US" altLang="zh-CN"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例如：</a:t>
            </a:r>
          </a:p>
          <a:p>
            <a:pPr>
              <a:buNone/>
            </a:pPr>
            <a:r>
              <a:rPr lang="en-US" sz="2800" b="0" dirty="0" err="1" smtClean="0">
                <a:latin typeface="Microsoft YaHei UI" pitchFamily="34" charset="-122"/>
                <a:ea typeface="Microsoft YaHei UI" pitchFamily="34" charset="-122"/>
              </a:rPr>
              <a:t>int</a:t>
            </a:r>
            <a:r>
              <a:rPr lang="en-US" sz="2800" b="0" dirty="0" smtClean="0">
                <a:latin typeface="Microsoft YaHei UI" pitchFamily="34" charset="-122"/>
                <a:ea typeface="Microsoft YaHei UI" pitchFamily="34" charset="-122"/>
              </a:rPr>
              <a:t> a=256,b=-2;      //</a:t>
            </a:r>
            <a:r>
              <a:rPr lang="zh-CN" altLang="en-US" sz="2800" b="0" dirty="0" smtClean="0">
                <a:latin typeface="Microsoft YaHei UI" pitchFamily="34" charset="-122"/>
                <a:ea typeface="Microsoft YaHei UI" pitchFamily="34" charset="-122"/>
              </a:rPr>
              <a:t>定义了</a:t>
            </a:r>
            <a:r>
              <a:rPr lang="en-US" sz="2800" b="0" dirty="0" smtClean="0">
                <a:latin typeface="Microsoft YaHei UI" pitchFamily="34" charset="-122"/>
                <a:ea typeface="Microsoft YaHei UI" pitchFamily="34" charset="-122"/>
              </a:rPr>
              <a:t>a</a:t>
            </a:r>
            <a:r>
              <a:rPr lang="zh-CN" altLang="en-US" sz="2800" b="0" dirty="0" smtClean="0">
                <a:latin typeface="Microsoft YaHei UI" pitchFamily="34" charset="-122"/>
                <a:ea typeface="Microsoft YaHei UI" pitchFamily="34" charset="-122"/>
              </a:rPr>
              <a:t>和</a:t>
            </a:r>
            <a:r>
              <a:rPr lang="en-US" sz="2800" b="0" dirty="0" smtClean="0">
                <a:latin typeface="Microsoft YaHei UI" pitchFamily="34" charset="-122"/>
                <a:ea typeface="Microsoft YaHei UI" pitchFamily="34" charset="-122"/>
              </a:rPr>
              <a:t>b</a:t>
            </a:r>
            <a:r>
              <a:rPr lang="zh-CN" altLang="en-US" sz="2800" b="0" dirty="0" smtClean="0">
                <a:latin typeface="Microsoft YaHei UI" pitchFamily="34" charset="-122"/>
                <a:ea typeface="Microsoft YaHei UI" pitchFamily="34" charset="-122"/>
              </a:rPr>
              <a:t>两个整型变量，初值分别为</a:t>
            </a:r>
            <a:r>
              <a:rPr lang="en-US" sz="2800" b="0" dirty="0" smtClean="0">
                <a:latin typeface="Microsoft YaHei UI" pitchFamily="34" charset="-122"/>
                <a:ea typeface="Microsoft YaHei UI" pitchFamily="34" charset="-122"/>
              </a:rPr>
              <a:t>256</a:t>
            </a:r>
            <a:r>
              <a:rPr lang="zh-CN" altLang="en-US" sz="2800" b="0" dirty="0" smtClean="0">
                <a:latin typeface="Microsoft YaHei UI" pitchFamily="34" charset="-122"/>
                <a:ea typeface="Microsoft YaHei UI" pitchFamily="34" charset="-122"/>
              </a:rPr>
              <a:t>和</a:t>
            </a:r>
            <a:r>
              <a:rPr lang="en-US" sz="2800" b="0" dirty="0" smtClean="0">
                <a:latin typeface="Microsoft YaHei UI" pitchFamily="34" charset="-122"/>
                <a:ea typeface="Microsoft YaHei UI" pitchFamily="34" charset="-122"/>
              </a:rPr>
              <a:t>-2</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float x=5.26;        //</a:t>
            </a:r>
            <a:r>
              <a:rPr lang="zh-CN" altLang="en-US" sz="2800" b="0" dirty="0" smtClean="0">
                <a:latin typeface="Microsoft YaHei UI" pitchFamily="34" charset="-122"/>
                <a:ea typeface="Microsoft YaHei UI" pitchFamily="34" charset="-122"/>
              </a:rPr>
              <a:t>定义了单精度实型变量</a:t>
            </a:r>
            <a:r>
              <a:rPr lang="en-US" sz="2800" b="0" dirty="0" smtClean="0">
                <a:latin typeface="Microsoft YaHei UI" pitchFamily="34" charset="-122"/>
                <a:ea typeface="Microsoft YaHei UI" pitchFamily="34" charset="-122"/>
              </a:rPr>
              <a:t>x</a:t>
            </a:r>
            <a:r>
              <a:rPr lang="zh-CN" altLang="en-US" sz="2800" b="0" dirty="0" smtClean="0">
                <a:latin typeface="Microsoft YaHei UI" pitchFamily="34" charset="-122"/>
                <a:ea typeface="Microsoft YaHei UI" pitchFamily="34" charset="-122"/>
              </a:rPr>
              <a:t>，初值为</a:t>
            </a:r>
            <a:r>
              <a:rPr lang="en-US" sz="2800" b="0" dirty="0" smtClean="0">
                <a:latin typeface="Microsoft YaHei UI" pitchFamily="34" charset="-122"/>
                <a:ea typeface="Microsoft YaHei UI" pitchFamily="34" charset="-122"/>
              </a:rPr>
              <a:t>5.26</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double c</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d=2.5;       //</a:t>
            </a:r>
            <a:r>
              <a:rPr lang="zh-CN" altLang="en-US" sz="2800" b="0" dirty="0" smtClean="0">
                <a:latin typeface="Microsoft YaHei UI" pitchFamily="34" charset="-122"/>
                <a:ea typeface="Microsoft YaHei UI" pitchFamily="34" charset="-122"/>
              </a:rPr>
              <a:t>定义了双精度实型变量</a:t>
            </a:r>
            <a:r>
              <a:rPr lang="en-US" sz="2800" b="0" dirty="0" smtClean="0">
                <a:latin typeface="Microsoft YaHei UI" pitchFamily="34" charset="-122"/>
                <a:ea typeface="Microsoft YaHei UI" pitchFamily="34" charset="-122"/>
              </a:rPr>
              <a:t>c</a:t>
            </a:r>
            <a:r>
              <a:rPr lang="zh-CN" altLang="en-US" sz="2800" b="0" dirty="0" smtClean="0">
                <a:latin typeface="Microsoft YaHei UI" pitchFamily="34" charset="-122"/>
                <a:ea typeface="Microsoft YaHei UI" pitchFamily="34" charset="-122"/>
              </a:rPr>
              <a:t>和</a:t>
            </a:r>
            <a:r>
              <a:rPr lang="en-US" sz="2800" b="0" dirty="0" smtClean="0">
                <a:latin typeface="Microsoft YaHei UI" pitchFamily="34" charset="-122"/>
                <a:ea typeface="Microsoft YaHei UI" pitchFamily="34" charset="-122"/>
              </a:rPr>
              <a:t>d</a:t>
            </a:r>
            <a:r>
              <a:rPr lang="zh-CN" altLang="en-US" sz="2800" b="0" dirty="0" smtClean="0">
                <a:latin typeface="Microsoft YaHei UI" pitchFamily="34" charset="-122"/>
                <a:ea typeface="Microsoft YaHei UI" pitchFamily="34" charset="-122"/>
              </a:rPr>
              <a:t>，并给</a:t>
            </a:r>
            <a:r>
              <a:rPr lang="en-US" sz="2800" b="0" dirty="0" smtClean="0">
                <a:latin typeface="Microsoft YaHei UI" pitchFamily="34" charset="-122"/>
                <a:ea typeface="Microsoft YaHei UI" pitchFamily="34" charset="-122"/>
              </a:rPr>
              <a:t>d</a:t>
            </a:r>
            <a:r>
              <a:rPr lang="zh-CN" altLang="en-US" sz="2800" b="0" dirty="0" smtClean="0">
                <a:latin typeface="Microsoft YaHei UI" pitchFamily="34" charset="-122"/>
                <a:ea typeface="Microsoft YaHei UI" pitchFamily="34" charset="-122"/>
              </a:rPr>
              <a:t>赋初值</a:t>
            </a:r>
          </a:p>
          <a:p>
            <a:pPr>
              <a:buNone/>
            </a:pPr>
            <a:r>
              <a:rPr lang="en-US" sz="2800" b="0" dirty="0" smtClean="0">
                <a:latin typeface="Microsoft YaHei UI" pitchFamily="34" charset="-122"/>
                <a:ea typeface="Microsoft YaHei UI" pitchFamily="34" charset="-122"/>
              </a:rPr>
              <a:t>char </a:t>
            </a:r>
            <a:r>
              <a:rPr lang="en-US" sz="2800" b="0" dirty="0" err="1" smtClean="0">
                <a:latin typeface="Microsoft YaHei UI" pitchFamily="34" charset="-122"/>
                <a:ea typeface="Microsoft YaHei UI" pitchFamily="34" charset="-122"/>
              </a:rPr>
              <a:t>ch</a:t>
            </a:r>
            <a:r>
              <a:rPr lang="en-US"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a</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定义了字符型变量</a:t>
            </a:r>
            <a:r>
              <a:rPr lang="en-US" sz="2800" b="0" dirty="0" err="1" smtClean="0">
                <a:latin typeface="Microsoft YaHei UI" pitchFamily="34" charset="-122"/>
                <a:ea typeface="Microsoft YaHei UI" pitchFamily="34" charset="-122"/>
              </a:rPr>
              <a:t>ch</a:t>
            </a:r>
            <a:r>
              <a:rPr lang="en-US"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其值为字符</a:t>
            </a:r>
            <a:r>
              <a:rPr lang="en-US" sz="2800" b="0" dirty="0" smtClean="0">
                <a:latin typeface="Microsoft YaHei UI" pitchFamily="34" charset="-122"/>
                <a:ea typeface="Microsoft YaHei UI" pitchFamily="34" charset="-122"/>
              </a:rPr>
              <a:t>a</a:t>
            </a:r>
            <a:endParaRPr lang="zh-CN" altLang="en-US" sz="2800" b="0" dirty="0">
              <a:latin typeface="Microsoft YaHei UI" pitchFamily="34" charset="-122"/>
              <a:ea typeface="Microsoft YaHei UI" pitchFamily="34" charset="-122"/>
            </a:endParaRPr>
          </a:p>
        </p:txBody>
      </p:sp>
      <p:sp>
        <p:nvSpPr>
          <p:cNvPr id="8" name="Rectangle 2"/>
          <p:cNvSpPr>
            <a:spLocks noGrp="1" noChangeArrowheads="1"/>
          </p:cNvSpPr>
          <p:nvPr>
            <p:ph type="title"/>
          </p:nvPr>
        </p:nvSpPr>
        <p:spPr>
          <a:xfrm>
            <a:off x="677511" y="609600"/>
            <a:ext cx="8598907" cy="1320800"/>
          </a:xfrm>
        </p:spPr>
        <p:txBody>
          <a:bodyPr>
            <a:normAutofit/>
          </a:bodyPr>
          <a:lstStyle/>
          <a:p>
            <a:pPr eaLnBrk="1" hangingPunct="1"/>
            <a:r>
              <a:rPr lang="en-US" altLang="zh-CN" dirty="0" smtClean="0"/>
              <a:t>4</a:t>
            </a:r>
            <a:r>
              <a:rPr altLang="en-US" dirty="0" smtClean="0"/>
              <a:t>、</a:t>
            </a:r>
            <a:r>
              <a:rPr lang="zh-CN" altLang="en-US" dirty="0" smtClean="0"/>
              <a:t>变量的</a:t>
            </a:r>
            <a:r>
              <a:rPr altLang="en-US" dirty="0" smtClean="0"/>
              <a:t>初始化</a:t>
            </a:r>
            <a:endParaRPr lang="zh-CN" altLang="en-US" dirty="0" smtClean="0"/>
          </a:p>
        </p:txBody>
      </p:sp>
    </p:spTree>
    <p:extLst>
      <p:ext uri="{BB962C8B-B14F-4D97-AF65-F5344CB8AC3E}">
        <p14:creationId xmlns:p14="http://schemas.microsoft.com/office/powerpoint/2010/main" val="31900445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82"/>
                                        </p:tgtEl>
                                        <p:attrNameLst>
                                          <p:attrName>style.visibility</p:attrName>
                                        </p:attrNameLst>
                                      </p:cBhvr>
                                      <p:to>
                                        <p:strVal val="visible"/>
                                      </p:to>
                                    </p:set>
                                    <p:animEffect transition="in" filter="fade">
                                      <p:cBhvr>
                                        <p:cTn id="7" dur="5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p:txBody>
          <a:bodyPr/>
          <a:lstStyle/>
          <a:p>
            <a:pPr>
              <a:defRPr/>
            </a:pPr>
            <a:fld id="{34496064-E636-4E16-9CA5-68F1A5569ED5}" type="slidenum">
              <a:rPr lang="zh-CN" altLang="en-US"/>
              <a:pPr>
                <a:defRPr/>
              </a:pPr>
              <a:t>77</a:t>
            </a:fld>
            <a:endParaRPr lang="en-US" altLang="zh-CN"/>
          </a:p>
        </p:txBody>
      </p:sp>
      <p:sp>
        <p:nvSpPr>
          <p:cNvPr id="26629" name="TextBox 2"/>
          <p:cNvSpPr txBox="1">
            <a:spLocks noChangeArrowheads="1"/>
          </p:cNvSpPr>
          <p:nvPr/>
        </p:nvSpPr>
        <p:spPr bwMode="auto">
          <a:xfrm>
            <a:off x="431801" y="1621884"/>
            <a:ext cx="91302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zh-CN" sz="3200" b="0" dirty="0">
                <a:latin typeface="Microsoft YaHei UI" panose="020B0503020204020204" pitchFamily="34" charset="-122"/>
                <a:ea typeface="Microsoft YaHei UI" panose="020B0503020204020204" pitchFamily="34" charset="-122"/>
              </a:rPr>
              <a:t>【例</a:t>
            </a:r>
            <a:r>
              <a:rPr lang="en-US" altLang="zh-CN" sz="3200" b="0" dirty="0" smtClean="0">
                <a:latin typeface="Microsoft YaHei UI" panose="020B0503020204020204" pitchFamily="34" charset="-122"/>
                <a:ea typeface="Microsoft YaHei UI" panose="020B0503020204020204" pitchFamily="34" charset="-122"/>
              </a:rPr>
              <a:t>2.3</a:t>
            </a:r>
            <a:r>
              <a:rPr lang="zh-CN" altLang="zh-CN" sz="3200" b="0" dirty="0" smtClean="0">
                <a:latin typeface="Microsoft YaHei UI" panose="020B0503020204020204" pitchFamily="34" charset="-122"/>
                <a:ea typeface="Microsoft YaHei UI" panose="020B0503020204020204" pitchFamily="34" charset="-122"/>
              </a:rPr>
              <a:t>】</a:t>
            </a:r>
            <a:r>
              <a:rPr lang="zh-CN" altLang="zh-CN" sz="3200" b="0" dirty="0">
                <a:latin typeface="Microsoft YaHei UI" panose="020B0503020204020204" pitchFamily="34" charset="-122"/>
                <a:ea typeface="Microsoft YaHei UI" panose="020B0503020204020204" pitchFamily="34" charset="-122"/>
              </a:rPr>
              <a:t>整型变量的定义与使用</a:t>
            </a:r>
          </a:p>
        </p:txBody>
      </p:sp>
      <p:sp>
        <p:nvSpPr>
          <p:cNvPr id="26630" name="TextBox 1"/>
          <p:cNvSpPr txBox="1">
            <a:spLocks noChangeArrowheads="1"/>
          </p:cNvSpPr>
          <p:nvPr/>
        </p:nvSpPr>
        <p:spPr bwMode="auto">
          <a:xfrm>
            <a:off x="431801" y="2156871"/>
            <a:ext cx="9789159"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en-US" altLang="zh-CN" sz="3200" b="0" dirty="0">
                <a:latin typeface="Microsoft YaHei UI" panose="020B0503020204020204" pitchFamily="34" charset="-122"/>
                <a:ea typeface="Microsoft YaHei UI" panose="020B0503020204020204" pitchFamily="34" charset="-122"/>
              </a:rPr>
              <a:t>#include&lt;</a:t>
            </a:r>
            <a:r>
              <a:rPr lang="en-US" altLang="zh-CN" sz="3200" b="0" dirty="0" err="1">
                <a:latin typeface="Microsoft YaHei UI" panose="020B0503020204020204" pitchFamily="34" charset="-122"/>
                <a:ea typeface="Microsoft YaHei UI" panose="020B0503020204020204" pitchFamily="34" charset="-122"/>
              </a:rPr>
              <a:t>stdio.h</a:t>
            </a:r>
            <a:r>
              <a:rPr lang="en-US" altLang="zh-CN" sz="3200" b="0" dirty="0">
                <a:latin typeface="Microsoft YaHei UI" panose="020B0503020204020204" pitchFamily="34" charset="-122"/>
                <a:ea typeface="Microsoft YaHei UI" panose="020B0503020204020204" pitchFamily="34" charset="-122"/>
              </a:rPr>
              <a:t>&gt;</a:t>
            </a:r>
            <a:endParaRPr lang="zh-CN" altLang="zh-CN" sz="32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3200" b="0" dirty="0">
                <a:latin typeface="Microsoft YaHei UI" panose="020B0503020204020204" pitchFamily="34" charset="-122"/>
                <a:ea typeface="Microsoft YaHei UI" panose="020B0503020204020204" pitchFamily="34" charset="-122"/>
              </a:rPr>
              <a:t>main() </a:t>
            </a:r>
            <a:endParaRPr lang="zh-CN" altLang="zh-CN" sz="32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3200" b="0" dirty="0" smtClean="0">
                <a:latin typeface="Microsoft YaHei UI" panose="020B0503020204020204" pitchFamily="34" charset="-122"/>
                <a:ea typeface="Microsoft YaHei UI" panose="020B0503020204020204" pitchFamily="34" charset="-122"/>
              </a:rPr>
              <a:t>{       </a:t>
            </a:r>
            <a:r>
              <a:rPr lang="en-US" altLang="zh-CN" sz="3200" b="0" dirty="0" err="1" smtClean="0">
                <a:latin typeface="Microsoft YaHei UI" panose="020B0503020204020204" pitchFamily="34" charset="-122"/>
                <a:ea typeface="Microsoft YaHei UI" panose="020B0503020204020204" pitchFamily="34" charset="-122"/>
              </a:rPr>
              <a:t>int</a:t>
            </a:r>
            <a:r>
              <a:rPr lang="en-US" altLang="zh-CN" sz="3200" b="0" dirty="0" smtClean="0">
                <a:latin typeface="Microsoft YaHei UI" panose="020B0503020204020204" pitchFamily="34" charset="-122"/>
                <a:ea typeface="Microsoft YaHei UI" panose="020B0503020204020204" pitchFamily="34" charset="-122"/>
              </a:rPr>
              <a:t> a=3,b=5,c,d</a:t>
            </a:r>
            <a:r>
              <a:rPr lang="zh-CN" altLang="en-US" sz="3200" b="0" dirty="0" smtClean="0">
                <a:latin typeface="Microsoft YaHei UI" panose="020B0503020204020204" pitchFamily="34" charset="-122"/>
                <a:ea typeface="Microsoft YaHei UI" panose="020B0503020204020204" pitchFamily="34" charset="-122"/>
              </a:rPr>
              <a:t>；</a:t>
            </a:r>
            <a:endParaRPr lang="en-US" altLang="zh-CN" sz="3200" b="0" dirty="0" smtClean="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3200" b="0" dirty="0">
                <a:latin typeface="Microsoft YaHei UI" panose="020B0503020204020204" pitchFamily="34" charset="-122"/>
                <a:ea typeface="Microsoft YaHei UI" panose="020B0503020204020204" pitchFamily="34" charset="-122"/>
              </a:rPr>
              <a:t>	c=</a:t>
            </a:r>
            <a:r>
              <a:rPr lang="en-US" altLang="zh-CN" sz="3200" b="0" dirty="0" err="1">
                <a:latin typeface="Microsoft YaHei UI" panose="020B0503020204020204" pitchFamily="34" charset="-122"/>
                <a:ea typeface="Microsoft YaHei UI" panose="020B0503020204020204" pitchFamily="34" charset="-122"/>
              </a:rPr>
              <a:t>a+b</a:t>
            </a:r>
            <a:r>
              <a:rPr lang="en-US" altLang="zh-CN" sz="3200" b="0" dirty="0">
                <a:latin typeface="Microsoft YaHei UI" panose="020B0503020204020204" pitchFamily="34" charset="-122"/>
                <a:ea typeface="Microsoft YaHei UI" panose="020B0503020204020204" pitchFamily="34" charset="-122"/>
              </a:rPr>
              <a:t>;</a:t>
            </a:r>
            <a:endParaRPr lang="zh-CN" altLang="zh-CN" sz="32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3200" b="0" dirty="0">
                <a:latin typeface="Microsoft YaHei UI" panose="020B0503020204020204" pitchFamily="34" charset="-122"/>
                <a:ea typeface="Microsoft YaHei UI" panose="020B0503020204020204" pitchFamily="34" charset="-122"/>
              </a:rPr>
              <a:t>	d=a-b;</a:t>
            </a:r>
            <a:endParaRPr lang="zh-CN" altLang="zh-CN" sz="32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3200" b="0" dirty="0">
                <a:latin typeface="Microsoft YaHei UI" panose="020B0503020204020204" pitchFamily="34" charset="-122"/>
                <a:ea typeface="Microsoft YaHei UI" panose="020B0503020204020204" pitchFamily="34" charset="-122"/>
              </a:rPr>
              <a:t>	</a:t>
            </a:r>
            <a:r>
              <a:rPr lang="en-US" altLang="zh-CN" sz="3200" b="0" dirty="0" err="1">
                <a:latin typeface="Microsoft YaHei UI" panose="020B0503020204020204" pitchFamily="34" charset="-122"/>
                <a:ea typeface="Microsoft YaHei UI" panose="020B0503020204020204" pitchFamily="34" charset="-122"/>
              </a:rPr>
              <a:t>printf</a:t>
            </a:r>
            <a:r>
              <a:rPr lang="en-US" altLang="zh-CN" sz="3200" b="0" dirty="0">
                <a:latin typeface="Microsoft YaHei UI" panose="020B0503020204020204" pitchFamily="34" charset="-122"/>
                <a:ea typeface="Microsoft YaHei UI" panose="020B0503020204020204" pitchFamily="34" charset="-122"/>
              </a:rPr>
              <a:t>("</a:t>
            </a:r>
            <a:r>
              <a:rPr lang="en-US" altLang="zh-CN" sz="3200" b="0" dirty="0" err="1">
                <a:latin typeface="Microsoft YaHei UI" panose="020B0503020204020204" pitchFamily="34" charset="-122"/>
                <a:ea typeface="Microsoft YaHei UI" panose="020B0503020204020204" pitchFamily="34" charset="-122"/>
              </a:rPr>
              <a:t>a+b</a:t>
            </a:r>
            <a:r>
              <a:rPr lang="en-US" altLang="zh-CN" sz="3200" b="0" dirty="0">
                <a:latin typeface="Microsoft YaHei UI" panose="020B0503020204020204" pitchFamily="34" charset="-122"/>
                <a:ea typeface="Microsoft YaHei UI" panose="020B0503020204020204" pitchFamily="34" charset="-122"/>
              </a:rPr>
              <a:t>=%</a:t>
            </a:r>
            <a:r>
              <a:rPr lang="en-US" altLang="zh-CN" sz="3200" b="0" dirty="0" err="1">
                <a:latin typeface="Microsoft YaHei UI" panose="020B0503020204020204" pitchFamily="34" charset="-122"/>
                <a:ea typeface="Microsoft YaHei UI" panose="020B0503020204020204" pitchFamily="34" charset="-122"/>
              </a:rPr>
              <a:t>d,a</a:t>
            </a:r>
            <a:r>
              <a:rPr lang="en-US" altLang="zh-CN" sz="3200" b="0" dirty="0">
                <a:latin typeface="Microsoft YaHei UI" panose="020B0503020204020204" pitchFamily="34" charset="-122"/>
                <a:ea typeface="Microsoft YaHei UI" panose="020B0503020204020204" pitchFamily="34" charset="-122"/>
              </a:rPr>
              <a:t>-b=%d\n",</a:t>
            </a:r>
            <a:r>
              <a:rPr lang="en-US" altLang="zh-CN" sz="3200" b="0" dirty="0" err="1">
                <a:latin typeface="Microsoft YaHei UI" panose="020B0503020204020204" pitchFamily="34" charset="-122"/>
                <a:ea typeface="Microsoft YaHei UI" panose="020B0503020204020204" pitchFamily="34" charset="-122"/>
              </a:rPr>
              <a:t>c,d</a:t>
            </a:r>
            <a:r>
              <a:rPr lang="en-US" altLang="zh-CN" sz="3200" b="0" dirty="0">
                <a:latin typeface="Microsoft YaHei UI" panose="020B0503020204020204" pitchFamily="34" charset="-122"/>
                <a:ea typeface="Microsoft YaHei UI" panose="020B0503020204020204" pitchFamily="34" charset="-122"/>
              </a:rPr>
              <a:t>);  //</a:t>
            </a:r>
            <a:r>
              <a:rPr lang="zh-CN" altLang="zh-CN" sz="3200" b="0" dirty="0">
                <a:latin typeface="Microsoft YaHei UI" panose="020B0503020204020204" pitchFamily="34" charset="-122"/>
                <a:ea typeface="Microsoft YaHei UI" panose="020B0503020204020204" pitchFamily="34" charset="-122"/>
              </a:rPr>
              <a:t>输出</a:t>
            </a:r>
            <a:r>
              <a:rPr lang="en-US" altLang="zh-CN" sz="3200" b="0" dirty="0" smtClean="0">
                <a:latin typeface="Microsoft YaHei UI" panose="020B0503020204020204" pitchFamily="34" charset="-122"/>
                <a:ea typeface="Microsoft YaHei UI" panose="020B0503020204020204" pitchFamily="34" charset="-122"/>
              </a:rPr>
              <a:t>a</a:t>
            </a:r>
            <a:r>
              <a:rPr lang="zh-CN" altLang="zh-CN" sz="3200" b="0" dirty="0" smtClean="0">
                <a:latin typeface="Microsoft YaHei UI" panose="020B0503020204020204" pitchFamily="34" charset="-122"/>
                <a:ea typeface="Microsoft YaHei UI" panose="020B0503020204020204" pitchFamily="34" charset="-122"/>
              </a:rPr>
              <a:t>与</a:t>
            </a:r>
            <a:r>
              <a:rPr lang="en-US" altLang="zh-CN" sz="3200" b="0" dirty="0">
                <a:latin typeface="Microsoft YaHei UI" panose="020B0503020204020204" pitchFamily="34" charset="-122"/>
                <a:ea typeface="Microsoft YaHei UI" panose="020B0503020204020204" pitchFamily="34" charset="-122"/>
              </a:rPr>
              <a:t>b</a:t>
            </a:r>
            <a:r>
              <a:rPr lang="zh-CN" altLang="zh-CN" sz="3200" b="0" dirty="0">
                <a:latin typeface="Microsoft YaHei UI" panose="020B0503020204020204" pitchFamily="34" charset="-122"/>
                <a:ea typeface="Microsoft YaHei UI" panose="020B0503020204020204" pitchFamily="34" charset="-122"/>
              </a:rPr>
              <a:t>的和与差</a:t>
            </a:r>
          </a:p>
          <a:p>
            <a:pPr eaLnBrk="1" hangingPunct="1">
              <a:spcBef>
                <a:spcPct val="0"/>
              </a:spcBef>
              <a:buClrTx/>
              <a:buFontTx/>
              <a:buNone/>
            </a:pPr>
            <a:r>
              <a:rPr lang="en-US" altLang="zh-CN" sz="3200" b="0" dirty="0">
                <a:latin typeface="Microsoft YaHei UI" panose="020B0503020204020204" pitchFamily="34" charset="-122"/>
                <a:ea typeface="Microsoft YaHei UI" panose="020B0503020204020204" pitchFamily="34" charset="-122"/>
              </a:rPr>
              <a:t>}</a:t>
            </a:r>
            <a:endParaRPr lang="zh-CN" altLang="zh-CN" sz="3200" b="0" dirty="0">
              <a:latin typeface="Microsoft YaHei UI" panose="020B0503020204020204" pitchFamily="34" charset="-122"/>
              <a:ea typeface="Microsoft YaHei UI" panose="020B0503020204020204" pitchFamily="34" charset="-122"/>
            </a:endParaRPr>
          </a:p>
        </p:txBody>
      </p:sp>
      <p:pic>
        <p:nvPicPr>
          <p:cNvPr id="26631" name="图片 6"/>
          <p:cNvPicPr>
            <a:picLocks noChangeAspect="1" noChangeArrowheads="1"/>
          </p:cNvPicPr>
          <p:nvPr/>
        </p:nvPicPr>
        <p:blipFill rotWithShape="1">
          <a:blip r:embed="rId2">
            <a:extLst>
              <a:ext uri="{28A0092B-C50C-407E-A947-70E740481C1C}">
                <a14:useLocalDpi xmlns:a14="http://schemas.microsoft.com/office/drawing/2010/main" val="0"/>
              </a:ext>
            </a:extLst>
          </a:blip>
          <a:srcRect t="23340" r="81993" b="63041"/>
          <a:stretch/>
        </p:blipFill>
        <p:spPr bwMode="auto">
          <a:xfrm>
            <a:off x="4996906" y="5760511"/>
            <a:ext cx="2757749" cy="561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839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fade">
                                      <p:cBhvr>
                                        <p:cTn id="7" dur="500"/>
                                        <p:tgtEl>
                                          <p:spTgt spid="266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30"/>
                                        </p:tgtEl>
                                        <p:attrNameLst>
                                          <p:attrName>style.visibility</p:attrName>
                                        </p:attrNameLst>
                                      </p:cBhvr>
                                      <p:to>
                                        <p:strVal val="visible"/>
                                      </p:to>
                                    </p:set>
                                    <p:animEffect transition="in" filter="fade">
                                      <p:cBhvr>
                                        <p:cTn id="12" dur="500"/>
                                        <p:tgtEl>
                                          <p:spTgt spid="266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631"/>
                                        </p:tgtEl>
                                        <p:attrNameLst>
                                          <p:attrName>style.visibility</p:attrName>
                                        </p:attrNameLst>
                                      </p:cBhvr>
                                      <p:to>
                                        <p:strVal val="visible"/>
                                      </p:to>
                                    </p:set>
                                    <p:animEffect transition="in" filter="fade">
                                      <p:cBhvr>
                                        <p:cTn id="17" dur="500"/>
                                        <p:tgtEl>
                                          <p:spTgt spid="26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P spid="2663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431801" y="6276497"/>
            <a:ext cx="683517" cy="365125"/>
          </a:xfrm>
        </p:spPr>
        <p:txBody>
          <a:bodyPr/>
          <a:lstStyle/>
          <a:p>
            <a:pPr>
              <a:defRPr/>
            </a:pPr>
            <a:fld id="{B60BE982-703F-495D-9234-5B4072AE49BF}" type="slidenum">
              <a:rPr lang="zh-CN" altLang="en-US"/>
              <a:pPr>
                <a:defRPr/>
              </a:pPr>
              <a:t>78</a:t>
            </a:fld>
            <a:endParaRPr lang="en-US" altLang="zh-CN"/>
          </a:p>
        </p:txBody>
      </p:sp>
      <p:sp>
        <p:nvSpPr>
          <p:cNvPr id="32773" name="TextBox 10"/>
          <p:cNvSpPr txBox="1">
            <a:spLocks noChangeArrowheads="1"/>
          </p:cNvSpPr>
          <p:nvPr/>
        </p:nvSpPr>
        <p:spPr bwMode="auto">
          <a:xfrm>
            <a:off x="413140" y="882900"/>
            <a:ext cx="114257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defTabSz="457200" eaLnBrk="1" hangingPunct="1">
              <a:spcBef>
                <a:spcPct val="0"/>
              </a:spcBef>
              <a:buClrTx/>
              <a:buNone/>
            </a:pPr>
            <a:r>
              <a:rPr lang="en-US" altLang="zh-CN" sz="3600" b="0" dirty="0" smtClean="0">
                <a:solidFill>
                  <a:schemeClr val="accent1"/>
                </a:solidFill>
                <a:latin typeface="Microsoft YaHei UI" panose="020B0503020204020204" pitchFamily="34" charset="-122"/>
                <a:ea typeface="Microsoft YaHei UI" panose="020B0503020204020204" pitchFamily="34" charset="-122"/>
                <a:cs typeface="+mj-cs"/>
              </a:rPr>
              <a:t>5.</a:t>
            </a:r>
            <a:r>
              <a:rPr lang="zh-CN" altLang="zh-CN" sz="3600" b="0" dirty="0">
                <a:solidFill>
                  <a:schemeClr val="accent1"/>
                </a:solidFill>
                <a:latin typeface="Microsoft YaHei UI" panose="020B0503020204020204" pitchFamily="34" charset="-122"/>
                <a:ea typeface="Microsoft YaHei UI" panose="020B0503020204020204" pitchFamily="34" charset="-122"/>
                <a:cs typeface="+mj-cs"/>
              </a:rPr>
              <a:t>实型数据的舍入误差</a:t>
            </a:r>
          </a:p>
        </p:txBody>
      </p:sp>
      <p:sp>
        <p:nvSpPr>
          <p:cNvPr id="32774" name="TextBox 12"/>
          <p:cNvSpPr txBox="1">
            <a:spLocks noChangeArrowheads="1"/>
          </p:cNvSpPr>
          <p:nvPr/>
        </p:nvSpPr>
        <p:spPr bwMode="auto">
          <a:xfrm>
            <a:off x="431802" y="2276659"/>
            <a:ext cx="913021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【例</a:t>
            </a:r>
            <a:r>
              <a:rPr lang="en-US" altLang="zh-CN" sz="2800" b="0" dirty="0" smtClean="0">
                <a:latin typeface="Microsoft YaHei UI" panose="020B0503020204020204" pitchFamily="34" charset="-122"/>
                <a:ea typeface="Microsoft YaHei UI" panose="020B0503020204020204" pitchFamily="34" charset="-122"/>
              </a:rPr>
              <a:t>2.4</a:t>
            </a:r>
            <a:r>
              <a:rPr lang="zh-CN" altLang="zh-CN" sz="2800" b="0" dirty="0" smtClean="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实型数据的舍入误差</a:t>
            </a: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main()</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float a=1.234567E10,b;</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b=a+20;</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("a=%f\</a:t>
            </a:r>
            <a:r>
              <a:rPr lang="en-US" altLang="zh-CN" sz="2800" b="0" dirty="0" err="1">
                <a:latin typeface="Microsoft YaHei UI" panose="020B0503020204020204" pitchFamily="34" charset="-122"/>
                <a:ea typeface="Microsoft YaHei UI" panose="020B0503020204020204" pitchFamily="34" charset="-122"/>
              </a:rPr>
              <a:t>n",a</a:t>
            </a: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("b=%f\</a:t>
            </a:r>
            <a:r>
              <a:rPr lang="en-US" altLang="zh-CN" sz="2800" b="0" dirty="0" err="1">
                <a:latin typeface="Microsoft YaHei UI" panose="020B0503020204020204" pitchFamily="34" charset="-122"/>
                <a:ea typeface="Microsoft YaHei UI" panose="020B0503020204020204" pitchFamily="34" charset="-122"/>
              </a:rPr>
              <a:t>n",b</a:t>
            </a: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a:t>
            </a:r>
          </a:p>
          <a:p>
            <a:pPr eaLnBrk="1" hangingPunct="1">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运行程序，输出结果为：</a:t>
            </a:r>
          </a:p>
        </p:txBody>
      </p:sp>
      <p:pic>
        <p:nvPicPr>
          <p:cNvPr id="8" name="图片 7"/>
          <p:cNvPicPr>
            <a:picLocks noChangeAspect="1" noChangeArrowheads="1"/>
          </p:cNvPicPr>
          <p:nvPr/>
        </p:nvPicPr>
        <p:blipFill rotWithShape="1">
          <a:blip r:embed="rId2">
            <a:extLst>
              <a:ext uri="{28A0092B-C50C-407E-A947-70E740481C1C}">
                <a14:useLocalDpi xmlns:a14="http://schemas.microsoft.com/office/drawing/2010/main" val="0"/>
              </a:ext>
            </a:extLst>
          </a:blip>
          <a:srcRect r="69379" b="63477"/>
          <a:stretch/>
        </p:blipFill>
        <p:spPr bwMode="auto">
          <a:xfrm>
            <a:off x="4740789" y="5700383"/>
            <a:ext cx="3156301" cy="87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标注 1"/>
          <p:cNvSpPr/>
          <p:nvPr/>
        </p:nvSpPr>
        <p:spPr>
          <a:xfrm>
            <a:off x="4740789" y="2916379"/>
            <a:ext cx="6058829" cy="1122219"/>
          </a:xfrm>
          <a:prstGeom prst="wedgeRectCallout">
            <a:avLst>
              <a:gd name="adj1" fmla="val -36899"/>
              <a:gd name="adj2" fmla="val 75932"/>
            </a:avLst>
          </a:prstGeom>
          <a:solidFill>
            <a:schemeClr val="accent2">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r>
              <a:rPr lang="en-US" altLang="zh-CN" sz="2400" dirty="0" smtClean="0">
                <a:latin typeface="Microsoft YaHei UI" panose="020B0503020204020204" pitchFamily="34" charset="-122"/>
                <a:ea typeface="Microsoft YaHei UI" panose="020B0503020204020204" pitchFamily="34" charset="-122"/>
              </a:rPr>
              <a:t>1.</a:t>
            </a:r>
            <a:r>
              <a:rPr lang="zh-CN" altLang="zh-CN" sz="2400" dirty="0" smtClean="0">
                <a:latin typeface="Microsoft YaHei UI" panose="020B0503020204020204" pitchFamily="34" charset="-122"/>
                <a:ea typeface="Microsoft YaHei UI" panose="020B0503020204020204" pitchFamily="34" charset="-122"/>
              </a:rPr>
              <a:t>要</a:t>
            </a:r>
            <a:r>
              <a:rPr lang="zh-CN" altLang="zh-CN" sz="2400" dirty="0">
                <a:latin typeface="Microsoft YaHei UI" panose="020B0503020204020204" pitchFamily="34" charset="-122"/>
                <a:ea typeface="Microsoft YaHei UI" panose="020B0503020204020204" pitchFamily="34" charset="-122"/>
              </a:rPr>
              <a:t>避免一个大数和一个小数直接相加、减。</a:t>
            </a:r>
          </a:p>
          <a:p>
            <a:r>
              <a:rPr lang="en-US" altLang="zh-CN" sz="2400" dirty="0" smtClean="0">
                <a:latin typeface="Microsoft YaHei UI" panose="020B0503020204020204" pitchFamily="34" charset="-122"/>
                <a:ea typeface="Microsoft YaHei UI" panose="020B0503020204020204" pitchFamily="34" charset="-122"/>
              </a:rPr>
              <a:t>2.</a:t>
            </a:r>
            <a:r>
              <a:rPr lang="zh-CN" altLang="en-US" sz="2400" dirty="0" smtClean="0">
                <a:latin typeface="Microsoft YaHei UI" panose="020B0503020204020204" pitchFamily="34" charset="-122"/>
                <a:ea typeface="Microsoft YaHei UI" panose="020B0503020204020204" pitchFamily="34" charset="-122"/>
              </a:rPr>
              <a:t>可以将</a:t>
            </a:r>
            <a:r>
              <a:rPr lang="en-US" altLang="zh-CN" sz="2400" dirty="0" smtClean="0">
                <a:latin typeface="Microsoft YaHei UI" panose="020B0503020204020204" pitchFamily="34" charset="-122"/>
                <a:ea typeface="Microsoft YaHei UI" panose="020B0503020204020204" pitchFamily="34" charset="-122"/>
              </a:rPr>
              <a:t>float</a:t>
            </a:r>
            <a:r>
              <a:rPr lang="zh-CN" altLang="zh-CN" sz="2400" dirty="0">
                <a:latin typeface="Microsoft YaHei UI" panose="020B0503020204020204" pitchFamily="34" charset="-122"/>
                <a:ea typeface="Microsoft YaHei UI" panose="020B0503020204020204" pitchFamily="34" charset="-122"/>
              </a:rPr>
              <a:t>类型改为</a:t>
            </a:r>
            <a:r>
              <a:rPr lang="en-US" altLang="zh-CN" sz="2400" dirty="0">
                <a:latin typeface="Microsoft YaHei UI" panose="020B0503020204020204" pitchFamily="34" charset="-122"/>
                <a:ea typeface="Microsoft YaHei UI" panose="020B0503020204020204" pitchFamily="34" charset="-122"/>
              </a:rPr>
              <a:t>double</a:t>
            </a:r>
            <a:r>
              <a:rPr lang="zh-CN" altLang="zh-CN" sz="2400" dirty="0" smtClean="0">
                <a:latin typeface="Microsoft YaHei UI" panose="020B0503020204020204" pitchFamily="34" charset="-122"/>
                <a:ea typeface="Microsoft YaHei UI" panose="020B0503020204020204" pitchFamily="34" charset="-122"/>
              </a:rPr>
              <a:t>类型</a:t>
            </a:r>
            <a:endParaRPr lang="zh-CN" altLang="en-US" sz="24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4110840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P spid="32774" grpId="0"/>
      <p:bldP spid="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a:xfrm>
            <a:off x="431800" y="609600"/>
            <a:ext cx="7441492" cy="1320800"/>
          </a:xfrm>
        </p:spPr>
        <p:txBody>
          <a:bodyPr>
            <a:normAutofit/>
          </a:bodyPr>
          <a:lstStyle/>
          <a:p>
            <a:pPr eaLnBrk="1" hangingPunct="1"/>
            <a:r>
              <a:rPr lang="en-US" altLang="zh-CN" dirty="0" smtClean="0"/>
              <a:t>6</a:t>
            </a:r>
            <a:r>
              <a:rPr altLang="en-US" dirty="0" smtClean="0"/>
              <a:t>、字符型数据与整型数据的关系</a:t>
            </a:r>
            <a:endParaRPr lang="zh-CN" altLang="en-US" dirty="0" smtClean="0"/>
          </a:p>
        </p:txBody>
      </p:sp>
      <p:sp>
        <p:nvSpPr>
          <p:cNvPr id="37893" name="TextBox 10"/>
          <p:cNvSpPr txBox="1">
            <a:spLocks noChangeArrowheads="1"/>
          </p:cNvSpPr>
          <p:nvPr/>
        </p:nvSpPr>
        <p:spPr bwMode="auto">
          <a:xfrm>
            <a:off x="431800" y="2289834"/>
            <a:ext cx="95874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
                <a:schemeClr val="accent1"/>
              </a:buClr>
              <a:buFont typeface="Wingdings" panose="05000000000000000000" pitchFamily="2" charset="2"/>
              <a:buChar char="Ø"/>
            </a:pPr>
            <a:r>
              <a:rPr lang="zh-CN" altLang="zh-CN" sz="3200" b="0" dirty="0">
                <a:latin typeface="Microsoft YaHei UI" panose="020B0503020204020204" pitchFamily="34" charset="-122"/>
                <a:ea typeface="Microsoft YaHei UI" panose="020B0503020204020204" pitchFamily="34" charset="-122"/>
              </a:rPr>
              <a:t>字符型变量在内存中占用</a:t>
            </a:r>
            <a:r>
              <a:rPr lang="en-US" altLang="zh-CN" sz="3200" b="0" dirty="0">
                <a:latin typeface="Microsoft YaHei UI" panose="020B0503020204020204" pitchFamily="34" charset="-122"/>
                <a:ea typeface="Microsoft YaHei UI" panose="020B0503020204020204" pitchFamily="34" charset="-122"/>
              </a:rPr>
              <a:t>1</a:t>
            </a:r>
            <a:r>
              <a:rPr lang="zh-CN" altLang="zh-CN" sz="3200" b="0" dirty="0">
                <a:latin typeface="Microsoft YaHei UI" panose="020B0503020204020204" pitchFamily="34" charset="-122"/>
                <a:ea typeface="Microsoft YaHei UI" panose="020B0503020204020204" pitchFamily="34" charset="-122"/>
              </a:rPr>
              <a:t>个字节</a:t>
            </a:r>
            <a:r>
              <a:rPr lang="en-US" altLang="zh-CN" sz="3200" b="0" dirty="0">
                <a:latin typeface="Microsoft YaHei UI" panose="020B0503020204020204" pitchFamily="34" charset="-122"/>
                <a:ea typeface="Microsoft YaHei UI" panose="020B0503020204020204" pitchFamily="34" charset="-122"/>
              </a:rPr>
              <a:t>,</a:t>
            </a:r>
            <a:r>
              <a:rPr lang="zh-CN" altLang="zh-CN" sz="3200" b="0" dirty="0">
                <a:latin typeface="Microsoft YaHei UI" panose="020B0503020204020204" pitchFamily="34" charset="-122"/>
                <a:ea typeface="Microsoft YaHei UI" panose="020B0503020204020204" pitchFamily="34" charset="-122"/>
              </a:rPr>
              <a:t>只能存放一个字符，并以该字符的</a:t>
            </a:r>
            <a:r>
              <a:rPr lang="en-US" altLang="zh-CN" sz="3200" b="0" dirty="0">
                <a:latin typeface="Microsoft YaHei UI" panose="020B0503020204020204" pitchFamily="34" charset="-122"/>
                <a:ea typeface="Microsoft YaHei UI" panose="020B0503020204020204" pitchFamily="34" charset="-122"/>
              </a:rPr>
              <a:t>ASCII</a:t>
            </a:r>
            <a:r>
              <a:rPr lang="zh-CN" altLang="zh-CN" sz="3200" b="0" dirty="0">
                <a:latin typeface="Microsoft YaHei UI" panose="020B0503020204020204" pitchFamily="34" charset="-122"/>
                <a:ea typeface="Microsoft YaHei UI" panose="020B0503020204020204" pitchFamily="34" charset="-122"/>
              </a:rPr>
              <a:t>码的值的形式存放。</a:t>
            </a:r>
          </a:p>
        </p:txBody>
      </p:sp>
      <p:sp>
        <p:nvSpPr>
          <p:cNvPr id="37896" name="TextBox 8"/>
          <p:cNvSpPr txBox="1">
            <a:spLocks noChangeArrowheads="1"/>
          </p:cNvSpPr>
          <p:nvPr/>
        </p:nvSpPr>
        <p:spPr bwMode="auto">
          <a:xfrm>
            <a:off x="431800" y="4095111"/>
            <a:ext cx="938045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
                <a:schemeClr val="accent1"/>
              </a:buClr>
              <a:buFont typeface="Wingdings" panose="05000000000000000000" pitchFamily="2" charset="2"/>
              <a:buChar char="Ø"/>
            </a:pPr>
            <a:r>
              <a:rPr lang="zh-CN" altLang="zh-CN" sz="3200" b="0" dirty="0">
                <a:latin typeface="Microsoft YaHei UI" panose="020B0503020204020204" pitchFamily="34" charset="-122"/>
                <a:ea typeface="Microsoft YaHei UI" panose="020B0503020204020204" pitchFamily="34" charset="-122"/>
              </a:rPr>
              <a:t>在</a:t>
            </a:r>
            <a:r>
              <a:rPr lang="en-US" altLang="zh-CN" sz="3200" b="0" dirty="0">
                <a:latin typeface="Microsoft YaHei UI" panose="020B0503020204020204" pitchFamily="34" charset="-122"/>
                <a:ea typeface="Microsoft YaHei UI" panose="020B0503020204020204" pitchFamily="34" charset="-122"/>
              </a:rPr>
              <a:t>C</a:t>
            </a:r>
            <a:r>
              <a:rPr lang="zh-CN" altLang="zh-CN" sz="3200" b="0" dirty="0">
                <a:latin typeface="Microsoft YaHei UI" panose="020B0503020204020204" pitchFamily="34" charset="-122"/>
                <a:ea typeface="Microsoft YaHei UI" panose="020B0503020204020204" pitchFamily="34" charset="-122"/>
              </a:rPr>
              <a:t>语言中，一个字符型数据可以</a:t>
            </a:r>
            <a:r>
              <a:rPr lang="zh-CN" altLang="zh-CN" sz="3200" b="0" dirty="0" smtClean="0">
                <a:latin typeface="Microsoft YaHei UI" panose="020B0503020204020204" pitchFamily="34" charset="-122"/>
                <a:ea typeface="Microsoft YaHei UI" panose="020B0503020204020204" pitchFamily="34" charset="-122"/>
              </a:rPr>
              <a:t>按照</a:t>
            </a:r>
            <a:r>
              <a:rPr lang="zh-CN" altLang="en-US" sz="3200" b="0" dirty="0" smtClean="0">
                <a:latin typeface="Microsoft YaHei UI" panose="020B0503020204020204" pitchFamily="34" charset="-122"/>
                <a:ea typeface="Microsoft YaHei UI" panose="020B0503020204020204" pitchFamily="34" charset="-122"/>
              </a:rPr>
              <a:t>它的</a:t>
            </a:r>
            <a:r>
              <a:rPr lang="en-US" altLang="zh-CN" sz="3200" b="0" dirty="0" smtClean="0">
                <a:latin typeface="Microsoft YaHei UI" panose="020B0503020204020204" pitchFamily="34" charset="-122"/>
                <a:ea typeface="Microsoft YaHei UI" panose="020B0503020204020204" pitchFamily="34" charset="-122"/>
              </a:rPr>
              <a:t>ASCII</a:t>
            </a:r>
            <a:r>
              <a:rPr lang="zh-CN" altLang="zh-CN" sz="3200" b="0" dirty="0">
                <a:latin typeface="Microsoft YaHei UI" panose="020B0503020204020204" pitchFamily="34" charset="-122"/>
                <a:ea typeface="Microsoft YaHei UI" panose="020B0503020204020204" pitchFamily="34" charset="-122"/>
              </a:rPr>
              <a:t>码整数值进行算数运算。</a:t>
            </a:r>
          </a:p>
        </p:txBody>
      </p:sp>
      <p:sp>
        <p:nvSpPr>
          <p:cNvPr id="37897" name="TextBox 12"/>
          <p:cNvSpPr txBox="1">
            <a:spLocks noChangeArrowheads="1"/>
          </p:cNvSpPr>
          <p:nvPr/>
        </p:nvSpPr>
        <p:spPr bwMode="auto">
          <a:xfrm>
            <a:off x="431800" y="1614943"/>
            <a:ext cx="9378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
                <a:schemeClr val="accent1"/>
              </a:buClr>
              <a:buNone/>
            </a:pPr>
            <a:r>
              <a:rPr lang="zh-CN" altLang="en-US" sz="3200" b="0" dirty="0">
                <a:latin typeface="Microsoft YaHei UI" panose="020B0503020204020204" pitchFamily="34" charset="-122"/>
                <a:ea typeface="Microsoft YaHei UI" panose="020B0503020204020204" pitchFamily="34" charset="-122"/>
              </a:rPr>
              <a:t>说明：</a:t>
            </a:r>
            <a:endParaRPr lang="zh-CN" altLang="zh-CN" sz="32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012840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fade">
                                      <p:cBhvr>
                                        <p:cTn id="7" dur="500"/>
                                        <p:tgtEl>
                                          <p:spTgt spid="3789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896"/>
                                        </p:tgtEl>
                                        <p:attrNameLst>
                                          <p:attrName>style.visibility</p:attrName>
                                        </p:attrNameLst>
                                      </p:cBhvr>
                                      <p:to>
                                        <p:strVal val="visible"/>
                                      </p:to>
                                    </p:set>
                                    <p:animEffect transition="in" filter="fade">
                                      <p:cBhvr>
                                        <p:cTn id="10" dur="500"/>
                                        <p:tgtEl>
                                          <p:spTgt spid="37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TextBox 12"/>
          <p:cNvSpPr txBox="1">
            <a:spLocks noChangeArrowheads="1"/>
          </p:cNvSpPr>
          <p:nvPr/>
        </p:nvSpPr>
        <p:spPr bwMode="auto">
          <a:xfrm>
            <a:off x="527052" y="1680258"/>
            <a:ext cx="644851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【例</a:t>
            </a:r>
            <a:r>
              <a:rPr lang="en-US" altLang="zh-CN" sz="2800" b="0" dirty="0">
                <a:latin typeface="Microsoft YaHei UI" panose="020B0503020204020204" pitchFamily="34" charset="-122"/>
                <a:ea typeface="Microsoft YaHei UI" panose="020B0503020204020204" pitchFamily="34" charset="-122"/>
              </a:rPr>
              <a:t>2.5</a:t>
            </a:r>
            <a:r>
              <a:rPr lang="zh-CN" altLang="zh-CN" sz="2800" b="0" dirty="0">
                <a:latin typeface="Microsoft YaHei UI" panose="020B0503020204020204" pitchFamily="34" charset="-122"/>
                <a:ea typeface="Microsoft YaHei UI" panose="020B0503020204020204" pitchFamily="34" charset="-122"/>
              </a:rPr>
              <a:t>】给字符变量赋整数值</a:t>
            </a: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main()</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char ch1=65,ch2=66;</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c,%c</a:t>
            </a:r>
            <a:r>
              <a:rPr lang="en-US" altLang="zh-CN" sz="2800" b="0" dirty="0">
                <a:latin typeface="Microsoft YaHei UI" panose="020B0503020204020204" pitchFamily="34" charset="-122"/>
                <a:ea typeface="Microsoft YaHei UI" panose="020B0503020204020204" pitchFamily="34" charset="-122"/>
              </a:rPr>
              <a:t>\n",ch1,ch2);</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d,%d</a:t>
            </a:r>
            <a:r>
              <a:rPr lang="en-US" altLang="zh-CN" sz="2800" b="0" dirty="0">
                <a:latin typeface="Microsoft YaHei UI" panose="020B0503020204020204" pitchFamily="34" charset="-122"/>
                <a:ea typeface="Microsoft YaHei UI" panose="020B0503020204020204" pitchFamily="34" charset="-122"/>
              </a:rPr>
              <a:t>\n",ch1,ch2);</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运行程序，输出结果为：</a:t>
            </a:r>
          </a:p>
        </p:txBody>
      </p:sp>
      <p:pic>
        <p:nvPicPr>
          <p:cNvPr id="38918" name="图片 9"/>
          <p:cNvPicPr>
            <a:picLocks noChangeAspect="1" noChangeArrowheads="1"/>
          </p:cNvPicPr>
          <p:nvPr/>
        </p:nvPicPr>
        <p:blipFill rotWithShape="1">
          <a:blip r:embed="rId2">
            <a:extLst>
              <a:ext uri="{28A0092B-C50C-407E-A947-70E740481C1C}">
                <a14:useLocalDpi xmlns:a14="http://schemas.microsoft.com/office/drawing/2010/main" val="0"/>
              </a:ext>
            </a:extLst>
          </a:blip>
          <a:srcRect t="22193" r="89198" b="51565"/>
          <a:stretch/>
        </p:blipFill>
        <p:spPr bwMode="auto">
          <a:xfrm>
            <a:off x="4559206" y="4835263"/>
            <a:ext cx="1697901" cy="899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nvPr>
        </p:nvSpPr>
        <p:spPr>
          <a:xfrm>
            <a:off x="431800" y="609600"/>
            <a:ext cx="7441492" cy="1320800"/>
          </a:xfrm>
        </p:spPr>
        <p:txBody>
          <a:bodyPr>
            <a:normAutofit/>
          </a:bodyPr>
          <a:lstStyle/>
          <a:p>
            <a:pPr eaLnBrk="1" hangingPunct="1"/>
            <a:r>
              <a:rPr lang="en-US" altLang="zh-CN" dirty="0" smtClean="0"/>
              <a:t>6</a:t>
            </a:r>
            <a:r>
              <a:rPr altLang="en-US" dirty="0" smtClean="0"/>
              <a:t>、字符型数据与整型数据的关系</a:t>
            </a:r>
            <a:endParaRPr lang="zh-CN" altLang="en-US" dirty="0" smtClean="0"/>
          </a:p>
        </p:txBody>
      </p:sp>
    </p:spTree>
    <p:extLst>
      <p:ext uri="{BB962C8B-B14F-4D97-AF65-F5344CB8AC3E}">
        <p14:creationId xmlns:p14="http://schemas.microsoft.com/office/powerpoint/2010/main" val="1113588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918"/>
                                        </p:tgtEl>
                                        <p:attrNameLst>
                                          <p:attrName>style.visibility</p:attrName>
                                        </p:attrNameLst>
                                      </p:cBhvr>
                                      <p:to>
                                        <p:strVal val="visible"/>
                                      </p:to>
                                    </p:set>
                                    <p:animEffect transition="in" filter="fade">
                                      <p:cBhvr>
                                        <p:cTn id="7" dur="500"/>
                                        <p:tgtEl>
                                          <p:spTgt spid="38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Box 12"/>
          <p:cNvSpPr txBox="1">
            <a:spLocks noChangeArrowheads="1"/>
          </p:cNvSpPr>
          <p:nvPr/>
        </p:nvSpPr>
        <p:spPr bwMode="auto">
          <a:xfrm>
            <a:off x="709932" y="1545548"/>
            <a:ext cx="851244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zh-CN" b="0" dirty="0">
                <a:latin typeface="Microsoft YaHei UI" panose="020B0503020204020204" pitchFamily="34" charset="-122"/>
                <a:ea typeface="Microsoft YaHei UI" panose="020B0503020204020204" pitchFamily="34" charset="-122"/>
              </a:rPr>
              <a:t>【例</a:t>
            </a:r>
            <a:r>
              <a:rPr lang="en-US" altLang="zh-CN" b="0" dirty="0">
                <a:latin typeface="Microsoft YaHei UI" panose="020B0503020204020204" pitchFamily="34" charset="-122"/>
                <a:ea typeface="Microsoft YaHei UI" panose="020B0503020204020204" pitchFamily="34" charset="-122"/>
              </a:rPr>
              <a:t>2.6</a:t>
            </a:r>
            <a:r>
              <a:rPr lang="zh-CN" altLang="zh-CN" b="0" dirty="0">
                <a:latin typeface="Microsoft YaHei UI" panose="020B0503020204020204" pitchFamily="34" charset="-122"/>
                <a:ea typeface="Microsoft YaHei UI" panose="020B0503020204020204" pitchFamily="34" charset="-122"/>
              </a:rPr>
              <a:t>】大小写字母的转换</a:t>
            </a: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#include &lt;</a:t>
            </a:r>
            <a:r>
              <a:rPr lang="en-US" altLang="zh-CN" b="0" dirty="0" err="1">
                <a:latin typeface="Microsoft YaHei UI" panose="020B0503020204020204" pitchFamily="34" charset="-122"/>
                <a:ea typeface="Microsoft YaHei UI" panose="020B0503020204020204" pitchFamily="34" charset="-122"/>
              </a:rPr>
              <a:t>stdio.h</a:t>
            </a:r>
            <a:r>
              <a:rPr lang="en-US" altLang="zh-CN" b="0" dirty="0">
                <a:latin typeface="Microsoft YaHei UI" panose="020B0503020204020204" pitchFamily="34" charset="-122"/>
                <a:ea typeface="Microsoft YaHei UI" panose="020B0503020204020204" pitchFamily="34" charset="-122"/>
              </a:rPr>
              <a:t>&gt;</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smtClean="0">
                <a:latin typeface="Microsoft YaHei UI" panose="020B0503020204020204" pitchFamily="34" charset="-122"/>
                <a:ea typeface="Microsoft YaHei UI" panose="020B0503020204020204" pitchFamily="34" charset="-122"/>
              </a:rPr>
              <a:t>main</a:t>
            </a:r>
            <a:r>
              <a:rPr lang="en-US" altLang="zh-CN" b="0" dirty="0">
                <a:latin typeface="Microsoft YaHei UI" panose="020B0503020204020204" pitchFamily="34" charset="-122"/>
                <a:ea typeface="Microsoft YaHei UI" panose="020B0503020204020204" pitchFamily="34" charset="-122"/>
              </a:rPr>
              <a:t>()</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	char ch1,ch2;</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	ch1='a';</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	ch2='Q';</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	ch1=ch1-32;</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	ch2=ch2+32;</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	</a:t>
            </a:r>
            <a:r>
              <a:rPr lang="en-US" altLang="zh-CN" b="0" dirty="0" err="1">
                <a:latin typeface="Microsoft YaHei UI" panose="020B0503020204020204" pitchFamily="34" charset="-122"/>
                <a:ea typeface="Microsoft YaHei UI" panose="020B0503020204020204" pitchFamily="34" charset="-122"/>
              </a:rPr>
              <a:t>printf</a:t>
            </a:r>
            <a:r>
              <a:rPr lang="en-US" altLang="zh-CN" b="0" dirty="0">
                <a:latin typeface="Microsoft YaHei UI" panose="020B0503020204020204" pitchFamily="34" charset="-122"/>
                <a:ea typeface="Microsoft YaHei UI" panose="020B0503020204020204" pitchFamily="34" charset="-122"/>
              </a:rPr>
              <a:t>("%</a:t>
            </a:r>
            <a:r>
              <a:rPr lang="en-US" altLang="zh-CN" b="0" dirty="0" err="1">
                <a:latin typeface="Microsoft YaHei UI" panose="020B0503020204020204" pitchFamily="34" charset="-122"/>
                <a:ea typeface="Microsoft YaHei UI" panose="020B0503020204020204" pitchFamily="34" charset="-122"/>
              </a:rPr>
              <a:t>c,%c</a:t>
            </a:r>
            <a:r>
              <a:rPr lang="en-US" altLang="zh-CN" b="0" dirty="0">
                <a:latin typeface="Microsoft YaHei UI" panose="020B0503020204020204" pitchFamily="34" charset="-122"/>
                <a:ea typeface="Microsoft YaHei UI" panose="020B0503020204020204" pitchFamily="34" charset="-122"/>
              </a:rPr>
              <a:t>\</a:t>
            </a:r>
            <a:r>
              <a:rPr lang="en-US" altLang="zh-CN" b="0" dirty="0" err="1">
                <a:latin typeface="Microsoft YaHei UI" panose="020B0503020204020204" pitchFamily="34" charset="-122"/>
                <a:ea typeface="Microsoft YaHei UI" panose="020B0503020204020204" pitchFamily="34" charset="-122"/>
              </a:rPr>
              <a:t>n%d</a:t>
            </a:r>
            <a:r>
              <a:rPr lang="en-US" altLang="zh-CN" b="0" dirty="0">
                <a:latin typeface="Microsoft YaHei UI" panose="020B0503020204020204" pitchFamily="34" charset="-122"/>
                <a:ea typeface="Microsoft YaHei UI" panose="020B0503020204020204" pitchFamily="34" charset="-122"/>
              </a:rPr>
              <a:t>,%d\n",ch1,ch2,ch1,ch2);</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b="0" dirty="0">
                <a:latin typeface="Microsoft YaHei UI" panose="020B0503020204020204" pitchFamily="34" charset="-122"/>
                <a:ea typeface="Microsoft YaHei UI" panose="020B0503020204020204" pitchFamily="34" charset="-122"/>
              </a:rPr>
              <a:t> }</a:t>
            </a:r>
            <a:endParaRPr lang="zh-CN" altLang="zh-CN" b="0" dirty="0">
              <a:latin typeface="Microsoft YaHei UI" panose="020B0503020204020204" pitchFamily="34" charset="-122"/>
              <a:ea typeface="Microsoft YaHei UI" panose="020B0503020204020204" pitchFamily="34" charset="-122"/>
            </a:endParaRPr>
          </a:p>
          <a:p>
            <a:pPr>
              <a:spcBef>
                <a:spcPct val="0"/>
              </a:spcBef>
              <a:buClrTx/>
              <a:buFontTx/>
              <a:buNone/>
            </a:pPr>
            <a:r>
              <a:rPr lang="zh-CN" altLang="zh-CN" b="0" dirty="0">
                <a:latin typeface="Microsoft YaHei UI" panose="020B0503020204020204" pitchFamily="34" charset="-122"/>
                <a:ea typeface="Microsoft YaHei UI" panose="020B0503020204020204" pitchFamily="34" charset="-122"/>
              </a:rPr>
              <a:t>程序运行结果：</a:t>
            </a:r>
          </a:p>
        </p:txBody>
      </p:sp>
      <p:pic>
        <p:nvPicPr>
          <p:cNvPr id="39942" name="图片 6"/>
          <p:cNvPicPr>
            <a:picLocks noChangeAspect="1" noChangeArrowheads="1"/>
          </p:cNvPicPr>
          <p:nvPr/>
        </p:nvPicPr>
        <p:blipFill rotWithShape="1">
          <a:blip r:embed="rId2">
            <a:extLst>
              <a:ext uri="{28A0092B-C50C-407E-A947-70E740481C1C}">
                <a14:useLocalDpi xmlns:a14="http://schemas.microsoft.com/office/drawing/2010/main" val="0"/>
              </a:ext>
            </a:extLst>
          </a:blip>
          <a:srcRect t="22053" r="86750" b="54384"/>
          <a:stretch/>
        </p:blipFill>
        <p:spPr bwMode="auto">
          <a:xfrm>
            <a:off x="2967536" y="5734594"/>
            <a:ext cx="1735093" cy="102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a:xfrm>
            <a:off x="431800" y="609600"/>
            <a:ext cx="7441492" cy="1320800"/>
          </a:xfrm>
        </p:spPr>
        <p:txBody>
          <a:bodyPr>
            <a:normAutofit/>
          </a:bodyPr>
          <a:lstStyle/>
          <a:p>
            <a:pPr eaLnBrk="1" hangingPunct="1"/>
            <a:r>
              <a:rPr lang="en-US" altLang="zh-CN" dirty="0" smtClean="0"/>
              <a:t>6</a:t>
            </a:r>
            <a:r>
              <a:rPr altLang="en-US" dirty="0" smtClean="0"/>
              <a:t>、字符型数据与整型数据的关系</a:t>
            </a:r>
            <a:endParaRPr lang="zh-CN" altLang="en-US" dirty="0" smtClean="0"/>
          </a:p>
        </p:txBody>
      </p:sp>
    </p:spTree>
    <p:extLst>
      <p:ext uri="{BB962C8B-B14F-4D97-AF65-F5344CB8AC3E}">
        <p14:creationId xmlns:p14="http://schemas.microsoft.com/office/powerpoint/2010/main" val="3208528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42"/>
                                        </p:tgtEl>
                                        <p:attrNameLst>
                                          <p:attrName>style.visibility</p:attrName>
                                        </p:attrNameLst>
                                      </p:cBhvr>
                                      <p:to>
                                        <p:strVal val="visible"/>
                                      </p:to>
                                    </p:set>
                                    <p:animEffect transition="in" filter="fade">
                                      <p:cBhvr>
                                        <p:cTn id="7" dur="500"/>
                                        <p:tgtEl>
                                          <p:spTgt spid="39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TextBox 12"/>
          <p:cNvSpPr txBox="1">
            <a:spLocks noChangeArrowheads="1"/>
          </p:cNvSpPr>
          <p:nvPr/>
        </p:nvSpPr>
        <p:spPr bwMode="auto">
          <a:xfrm>
            <a:off x="527052" y="1745574"/>
            <a:ext cx="881591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【例</a:t>
            </a:r>
            <a:r>
              <a:rPr lang="en-US" altLang="zh-CN" sz="2800" b="0" dirty="0">
                <a:latin typeface="Microsoft YaHei UI" panose="020B0503020204020204" pitchFamily="34" charset="-122"/>
                <a:ea typeface="Microsoft YaHei UI" panose="020B0503020204020204" pitchFamily="34" charset="-122"/>
              </a:rPr>
              <a:t>2.7</a:t>
            </a:r>
            <a:r>
              <a:rPr lang="zh-CN" altLang="zh-CN" sz="2800" b="0" dirty="0" smtClean="0">
                <a:latin typeface="Microsoft YaHei UI" panose="020B0503020204020204" pitchFamily="34" charset="-122"/>
                <a:ea typeface="Microsoft YaHei UI" panose="020B0503020204020204" pitchFamily="34" charset="-122"/>
              </a:rPr>
              <a:t>】字符型变量</a:t>
            </a:r>
            <a:r>
              <a:rPr lang="zh-CN" altLang="en-US" sz="2800" b="0" dirty="0" smtClean="0">
                <a:latin typeface="Microsoft YaHei UI" panose="020B0503020204020204" pitchFamily="34" charset="-122"/>
                <a:ea typeface="Microsoft YaHei UI" panose="020B0503020204020204" pitchFamily="34" charset="-122"/>
              </a:rPr>
              <a:t>赋值给整型变量</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main()</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char x='\256';</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int</a:t>
            </a:r>
            <a:r>
              <a:rPr lang="en-US" altLang="zh-CN" sz="2800" b="0" dirty="0">
                <a:latin typeface="Microsoft YaHei UI" panose="020B0503020204020204" pitchFamily="34" charset="-122"/>
                <a:ea typeface="Microsoft YaHei UI" panose="020B0503020204020204" pitchFamily="34" charset="-122"/>
              </a:rPr>
              <a:t> y;</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y=x;</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("y=%d\</a:t>
            </a:r>
            <a:r>
              <a:rPr lang="en-US" altLang="zh-CN" sz="2800" b="0" dirty="0" err="1">
                <a:latin typeface="Microsoft YaHei UI" panose="020B0503020204020204" pitchFamily="34" charset="-122"/>
                <a:ea typeface="Microsoft YaHei UI" panose="020B0503020204020204" pitchFamily="34" charset="-122"/>
              </a:rPr>
              <a:t>n",y</a:t>
            </a: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运行程序结果为：</a:t>
            </a:r>
          </a:p>
        </p:txBody>
      </p:sp>
      <p:pic>
        <p:nvPicPr>
          <p:cNvPr id="40966" name="图片 6"/>
          <p:cNvPicPr>
            <a:picLocks noChangeAspect="1" noChangeArrowheads="1"/>
          </p:cNvPicPr>
          <p:nvPr/>
        </p:nvPicPr>
        <p:blipFill rotWithShape="1">
          <a:blip r:embed="rId2">
            <a:extLst>
              <a:ext uri="{28A0092B-C50C-407E-A947-70E740481C1C}">
                <a14:useLocalDpi xmlns:a14="http://schemas.microsoft.com/office/drawing/2010/main" val="0"/>
              </a:ext>
            </a:extLst>
          </a:blip>
          <a:srcRect t="24543" r="88086" b="61348"/>
          <a:stretch/>
        </p:blipFill>
        <p:spPr bwMode="auto">
          <a:xfrm>
            <a:off x="3396344" y="5635561"/>
            <a:ext cx="1188719" cy="47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899869" y="3245250"/>
            <a:ext cx="3153427" cy="461665"/>
          </a:xfrm>
          <a:prstGeom prst="rect">
            <a:avLst/>
          </a:prstGeom>
          <a:noFill/>
        </p:spPr>
        <p:txBody>
          <a:bodyPr wrap="none" rtlCol="0">
            <a:spAutoFit/>
          </a:bodyPr>
          <a:lstStyle/>
          <a:p>
            <a:r>
              <a:rPr lang="en-US" altLang="zh-CN" sz="2400" dirty="0">
                <a:latin typeface="Microsoft YaHei UI" panose="020B0503020204020204" pitchFamily="34" charset="-122"/>
                <a:ea typeface="Microsoft YaHei UI" panose="020B0503020204020204" pitchFamily="34" charset="-122"/>
              </a:rPr>
              <a:t>X</a:t>
            </a:r>
            <a:r>
              <a:rPr lang="zh-CN" altLang="en-US" sz="2400" dirty="0">
                <a:latin typeface="Microsoft YaHei UI" panose="020B0503020204020204" pitchFamily="34" charset="-122"/>
                <a:ea typeface="Microsoft YaHei UI" panose="020B0503020204020204" pitchFamily="34" charset="-122"/>
              </a:rPr>
              <a:t>的二进制数据存放：</a:t>
            </a:r>
          </a:p>
        </p:txBody>
      </p:sp>
      <p:graphicFrame>
        <p:nvGraphicFramePr>
          <p:cNvPr id="4" name="表格 3"/>
          <p:cNvGraphicFramePr>
            <a:graphicFrameLocks noGrp="1"/>
          </p:cNvGraphicFramePr>
          <p:nvPr>
            <p:extLst>
              <p:ext uri="{D42A27DB-BD31-4B8C-83A1-F6EECF244321}">
                <p14:modId xmlns:p14="http://schemas.microsoft.com/office/powerpoint/2010/main" val="109066916"/>
              </p:ext>
            </p:extLst>
          </p:nvPr>
        </p:nvGraphicFramePr>
        <p:xfrm>
          <a:off x="9131808" y="3340090"/>
          <a:ext cx="1706880" cy="304800"/>
        </p:xfrm>
        <a:graphic>
          <a:graphicData uri="http://schemas.openxmlformats.org/drawingml/2006/table">
            <a:tbl>
              <a:tblPr firstRow="1" firstCol="1" bandRow="1">
                <a:tableStyleId>{BC89EF96-8CEA-46FF-86C4-4CE0E7609802}</a:tableStyleId>
              </a:tblPr>
              <a:tblGrid>
                <a:gridCol w="213310">
                  <a:extLst>
                    <a:ext uri="{9D8B030D-6E8A-4147-A177-3AD203B41FA5}">
                      <a16:colId xmlns:a16="http://schemas.microsoft.com/office/drawing/2014/main" val="20000"/>
                    </a:ext>
                  </a:extLst>
                </a:gridCol>
                <a:gridCol w="213310">
                  <a:extLst>
                    <a:ext uri="{9D8B030D-6E8A-4147-A177-3AD203B41FA5}">
                      <a16:colId xmlns:a16="http://schemas.microsoft.com/office/drawing/2014/main" val="20001"/>
                    </a:ext>
                  </a:extLst>
                </a:gridCol>
                <a:gridCol w="213310">
                  <a:extLst>
                    <a:ext uri="{9D8B030D-6E8A-4147-A177-3AD203B41FA5}">
                      <a16:colId xmlns:a16="http://schemas.microsoft.com/office/drawing/2014/main" val="20002"/>
                    </a:ext>
                  </a:extLst>
                </a:gridCol>
                <a:gridCol w="213310">
                  <a:extLst>
                    <a:ext uri="{9D8B030D-6E8A-4147-A177-3AD203B41FA5}">
                      <a16:colId xmlns:a16="http://schemas.microsoft.com/office/drawing/2014/main" val="20003"/>
                    </a:ext>
                  </a:extLst>
                </a:gridCol>
                <a:gridCol w="213310">
                  <a:extLst>
                    <a:ext uri="{9D8B030D-6E8A-4147-A177-3AD203B41FA5}">
                      <a16:colId xmlns:a16="http://schemas.microsoft.com/office/drawing/2014/main" val="20004"/>
                    </a:ext>
                  </a:extLst>
                </a:gridCol>
                <a:gridCol w="213310">
                  <a:extLst>
                    <a:ext uri="{9D8B030D-6E8A-4147-A177-3AD203B41FA5}">
                      <a16:colId xmlns:a16="http://schemas.microsoft.com/office/drawing/2014/main" val="20005"/>
                    </a:ext>
                  </a:extLst>
                </a:gridCol>
                <a:gridCol w="213510">
                  <a:extLst>
                    <a:ext uri="{9D8B030D-6E8A-4147-A177-3AD203B41FA5}">
                      <a16:colId xmlns:a16="http://schemas.microsoft.com/office/drawing/2014/main" val="20006"/>
                    </a:ext>
                  </a:extLst>
                </a:gridCol>
                <a:gridCol w="213510">
                  <a:extLst>
                    <a:ext uri="{9D8B030D-6E8A-4147-A177-3AD203B41FA5}">
                      <a16:colId xmlns:a16="http://schemas.microsoft.com/office/drawing/2014/main" val="20007"/>
                    </a:ext>
                  </a:extLst>
                </a:gridCol>
              </a:tblGrid>
              <a:tr h="0">
                <a:tc>
                  <a:txBody>
                    <a:bodyPr/>
                    <a:lstStyle/>
                    <a:p>
                      <a:pPr algn="l">
                        <a:spcAft>
                          <a:spcPts val="0"/>
                        </a:spcAft>
                      </a:pPr>
                      <a:r>
                        <a:rPr lang="en-US" sz="2000" kern="100" dirty="0">
                          <a:effectLst/>
                        </a:rPr>
                        <a:t>1</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0</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0</a:t>
                      </a:r>
                      <a:endParaRPr lang="zh-CN" sz="20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8" name="TextBox 7"/>
          <p:cNvSpPr txBox="1"/>
          <p:nvPr/>
        </p:nvSpPr>
        <p:spPr>
          <a:xfrm>
            <a:off x="5921026" y="3678041"/>
            <a:ext cx="3118161" cy="461665"/>
          </a:xfrm>
          <a:prstGeom prst="rect">
            <a:avLst/>
          </a:prstGeom>
          <a:noFill/>
        </p:spPr>
        <p:txBody>
          <a:bodyPr wrap="none" rtlCol="0">
            <a:spAutoFit/>
          </a:bodyPr>
          <a:lstStyle/>
          <a:p>
            <a:r>
              <a:rPr lang="en-US" altLang="zh-CN" sz="2400" dirty="0" smtClean="0">
                <a:latin typeface="Microsoft YaHei UI" panose="020B0503020204020204" pitchFamily="34" charset="-122"/>
                <a:ea typeface="Microsoft YaHei UI" panose="020B0503020204020204" pitchFamily="34" charset="-122"/>
              </a:rPr>
              <a:t>y</a:t>
            </a:r>
            <a:r>
              <a:rPr lang="zh-CN" altLang="en-US" sz="2400" dirty="0" smtClean="0">
                <a:latin typeface="Microsoft YaHei UI" panose="020B0503020204020204" pitchFamily="34" charset="-122"/>
                <a:ea typeface="Microsoft YaHei UI" panose="020B0503020204020204" pitchFamily="34" charset="-122"/>
              </a:rPr>
              <a:t>的</a:t>
            </a:r>
            <a:r>
              <a:rPr lang="zh-CN" altLang="en-US" sz="2400" dirty="0">
                <a:latin typeface="Microsoft YaHei UI" panose="020B0503020204020204" pitchFamily="34" charset="-122"/>
                <a:ea typeface="Microsoft YaHei UI" panose="020B0503020204020204" pitchFamily="34" charset="-122"/>
              </a:rPr>
              <a:t>二进制数据存放：</a:t>
            </a:r>
          </a:p>
        </p:txBody>
      </p:sp>
      <p:graphicFrame>
        <p:nvGraphicFramePr>
          <p:cNvPr id="5" name="表格 4"/>
          <p:cNvGraphicFramePr>
            <a:graphicFrameLocks noGrp="1"/>
          </p:cNvGraphicFramePr>
          <p:nvPr>
            <p:extLst>
              <p:ext uri="{D42A27DB-BD31-4B8C-83A1-F6EECF244321}">
                <p14:modId xmlns:p14="http://schemas.microsoft.com/office/powerpoint/2010/main" val="566774580"/>
              </p:ext>
            </p:extLst>
          </p:nvPr>
        </p:nvGraphicFramePr>
        <p:xfrm>
          <a:off x="3889246" y="4139093"/>
          <a:ext cx="6973822" cy="304800"/>
        </p:xfrm>
        <a:graphic>
          <a:graphicData uri="http://schemas.openxmlformats.org/drawingml/2006/table">
            <a:tbl>
              <a:tblPr firstRow="1" firstCol="1" bandRow="1">
                <a:tableStyleId>{BC89EF96-8CEA-46FF-86C4-4CE0E7609802}</a:tableStyleId>
              </a:tblPr>
              <a:tblGrid>
                <a:gridCol w="218495">
                  <a:extLst>
                    <a:ext uri="{9D8B030D-6E8A-4147-A177-3AD203B41FA5}">
                      <a16:colId xmlns:a16="http://schemas.microsoft.com/office/drawing/2014/main" val="20000"/>
                    </a:ext>
                  </a:extLst>
                </a:gridCol>
                <a:gridCol w="218495">
                  <a:extLst>
                    <a:ext uri="{9D8B030D-6E8A-4147-A177-3AD203B41FA5}">
                      <a16:colId xmlns:a16="http://schemas.microsoft.com/office/drawing/2014/main" val="20001"/>
                    </a:ext>
                  </a:extLst>
                </a:gridCol>
                <a:gridCol w="218495">
                  <a:extLst>
                    <a:ext uri="{9D8B030D-6E8A-4147-A177-3AD203B41FA5}">
                      <a16:colId xmlns:a16="http://schemas.microsoft.com/office/drawing/2014/main" val="20002"/>
                    </a:ext>
                  </a:extLst>
                </a:gridCol>
                <a:gridCol w="218495">
                  <a:extLst>
                    <a:ext uri="{9D8B030D-6E8A-4147-A177-3AD203B41FA5}">
                      <a16:colId xmlns:a16="http://schemas.microsoft.com/office/drawing/2014/main" val="20003"/>
                    </a:ext>
                  </a:extLst>
                </a:gridCol>
                <a:gridCol w="218495">
                  <a:extLst>
                    <a:ext uri="{9D8B030D-6E8A-4147-A177-3AD203B41FA5}">
                      <a16:colId xmlns:a16="http://schemas.microsoft.com/office/drawing/2014/main" val="20004"/>
                    </a:ext>
                  </a:extLst>
                </a:gridCol>
                <a:gridCol w="218495">
                  <a:extLst>
                    <a:ext uri="{9D8B030D-6E8A-4147-A177-3AD203B41FA5}">
                      <a16:colId xmlns:a16="http://schemas.microsoft.com/office/drawing/2014/main" val="20005"/>
                    </a:ext>
                  </a:extLst>
                </a:gridCol>
                <a:gridCol w="218495">
                  <a:extLst>
                    <a:ext uri="{9D8B030D-6E8A-4147-A177-3AD203B41FA5}">
                      <a16:colId xmlns:a16="http://schemas.microsoft.com/office/drawing/2014/main" val="20006"/>
                    </a:ext>
                  </a:extLst>
                </a:gridCol>
                <a:gridCol w="218495">
                  <a:extLst>
                    <a:ext uri="{9D8B030D-6E8A-4147-A177-3AD203B41FA5}">
                      <a16:colId xmlns:a16="http://schemas.microsoft.com/office/drawing/2014/main" val="20007"/>
                    </a:ext>
                  </a:extLst>
                </a:gridCol>
                <a:gridCol w="218495">
                  <a:extLst>
                    <a:ext uri="{9D8B030D-6E8A-4147-A177-3AD203B41FA5}">
                      <a16:colId xmlns:a16="http://schemas.microsoft.com/office/drawing/2014/main" val="20008"/>
                    </a:ext>
                  </a:extLst>
                </a:gridCol>
                <a:gridCol w="218495">
                  <a:extLst>
                    <a:ext uri="{9D8B030D-6E8A-4147-A177-3AD203B41FA5}">
                      <a16:colId xmlns:a16="http://schemas.microsoft.com/office/drawing/2014/main" val="20009"/>
                    </a:ext>
                  </a:extLst>
                </a:gridCol>
                <a:gridCol w="217676">
                  <a:extLst>
                    <a:ext uri="{9D8B030D-6E8A-4147-A177-3AD203B41FA5}">
                      <a16:colId xmlns:a16="http://schemas.microsoft.com/office/drawing/2014/main" val="20010"/>
                    </a:ext>
                  </a:extLst>
                </a:gridCol>
                <a:gridCol w="217676">
                  <a:extLst>
                    <a:ext uri="{9D8B030D-6E8A-4147-A177-3AD203B41FA5}">
                      <a16:colId xmlns:a16="http://schemas.microsoft.com/office/drawing/2014/main" val="20011"/>
                    </a:ext>
                  </a:extLst>
                </a:gridCol>
                <a:gridCol w="217676">
                  <a:extLst>
                    <a:ext uri="{9D8B030D-6E8A-4147-A177-3AD203B41FA5}">
                      <a16:colId xmlns:a16="http://schemas.microsoft.com/office/drawing/2014/main" val="20012"/>
                    </a:ext>
                  </a:extLst>
                </a:gridCol>
                <a:gridCol w="217676">
                  <a:extLst>
                    <a:ext uri="{9D8B030D-6E8A-4147-A177-3AD203B41FA5}">
                      <a16:colId xmlns:a16="http://schemas.microsoft.com/office/drawing/2014/main" val="20013"/>
                    </a:ext>
                  </a:extLst>
                </a:gridCol>
                <a:gridCol w="217676">
                  <a:extLst>
                    <a:ext uri="{9D8B030D-6E8A-4147-A177-3AD203B41FA5}">
                      <a16:colId xmlns:a16="http://schemas.microsoft.com/office/drawing/2014/main" val="20014"/>
                    </a:ext>
                  </a:extLst>
                </a:gridCol>
                <a:gridCol w="217676">
                  <a:extLst>
                    <a:ext uri="{9D8B030D-6E8A-4147-A177-3AD203B41FA5}">
                      <a16:colId xmlns:a16="http://schemas.microsoft.com/office/drawing/2014/main" val="20015"/>
                    </a:ext>
                  </a:extLst>
                </a:gridCol>
                <a:gridCol w="217676">
                  <a:extLst>
                    <a:ext uri="{9D8B030D-6E8A-4147-A177-3AD203B41FA5}">
                      <a16:colId xmlns:a16="http://schemas.microsoft.com/office/drawing/2014/main" val="20016"/>
                    </a:ext>
                  </a:extLst>
                </a:gridCol>
                <a:gridCol w="217676">
                  <a:extLst>
                    <a:ext uri="{9D8B030D-6E8A-4147-A177-3AD203B41FA5}">
                      <a16:colId xmlns:a16="http://schemas.microsoft.com/office/drawing/2014/main" val="20017"/>
                    </a:ext>
                  </a:extLst>
                </a:gridCol>
                <a:gridCol w="217676">
                  <a:extLst>
                    <a:ext uri="{9D8B030D-6E8A-4147-A177-3AD203B41FA5}">
                      <a16:colId xmlns:a16="http://schemas.microsoft.com/office/drawing/2014/main" val="20018"/>
                    </a:ext>
                  </a:extLst>
                </a:gridCol>
                <a:gridCol w="217676">
                  <a:extLst>
                    <a:ext uri="{9D8B030D-6E8A-4147-A177-3AD203B41FA5}">
                      <a16:colId xmlns:a16="http://schemas.microsoft.com/office/drawing/2014/main" val="20019"/>
                    </a:ext>
                  </a:extLst>
                </a:gridCol>
                <a:gridCol w="217676">
                  <a:extLst>
                    <a:ext uri="{9D8B030D-6E8A-4147-A177-3AD203B41FA5}">
                      <a16:colId xmlns:a16="http://schemas.microsoft.com/office/drawing/2014/main" val="20020"/>
                    </a:ext>
                  </a:extLst>
                </a:gridCol>
                <a:gridCol w="217676">
                  <a:extLst>
                    <a:ext uri="{9D8B030D-6E8A-4147-A177-3AD203B41FA5}">
                      <a16:colId xmlns:a16="http://schemas.microsoft.com/office/drawing/2014/main" val="20021"/>
                    </a:ext>
                  </a:extLst>
                </a:gridCol>
                <a:gridCol w="217676">
                  <a:extLst>
                    <a:ext uri="{9D8B030D-6E8A-4147-A177-3AD203B41FA5}">
                      <a16:colId xmlns:a16="http://schemas.microsoft.com/office/drawing/2014/main" val="20022"/>
                    </a:ext>
                  </a:extLst>
                </a:gridCol>
                <a:gridCol w="217676">
                  <a:extLst>
                    <a:ext uri="{9D8B030D-6E8A-4147-A177-3AD203B41FA5}">
                      <a16:colId xmlns:a16="http://schemas.microsoft.com/office/drawing/2014/main" val="20023"/>
                    </a:ext>
                  </a:extLst>
                </a:gridCol>
                <a:gridCol w="217676">
                  <a:extLst>
                    <a:ext uri="{9D8B030D-6E8A-4147-A177-3AD203B41FA5}">
                      <a16:colId xmlns:a16="http://schemas.microsoft.com/office/drawing/2014/main" val="20024"/>
                    </a:ext>
                  </a:extLst>
                </a:gridCol>
                <a:gridCol w="217676">
                  <a:extLst>
                    <a:ext uri="{9D8B030D-6E8A-4147-A177-3AD203B41FA5}">
                      <a16:colId xmlns:a16="http://schemas.microsoft.com/office/drawing/2014/main" val="20025"/>
                    </a:ext>
                  </a:extLst>
                </a:gridCol>
                <a:gridCol w="217676">
                  <a:extLst>
                    <a:ext uri="{9D8B030D-6E8A-4147-A177-3AD203B41FA5}">
                      <a16:colId xmlns:a16="http://schemas.microsoft.com/office/drawing/2014/main" val="20026"/>
                    </a:ext>
                  </a:extLst>
                </a:gridCol>
                <a:gridCol w="217676">
                  <a:extLst>
                    <a:ext uri="{9D8B030D-6E8A-4147-A177-3AD203B41FA5}">
                      <a16:colId xmlns:a16="http://schemas.microsoft.com/office/drawing/2014/main" val="20027"/>
                    </a:ext>
                  </a:extLst>
                </a:gridCol>
                <a:gridCol w="217676">
                  <a:extLst>
                    <a:ext uri="{9D8B030D-6E8A-4147-A177-3AD203B41FA5}">
                      <a16:colId xmlns:a16="http://schemas.microsoft.com/office/drawing/2014/main" val="20028"/>
                    </a:ext>
                  </a:extLst>
                </a:gridCol>
                <a:gridCol w="217676">
                  <a:extLst>
                    <a:ext uri="{9D8B030D-6E8A-4147-A177-3AD203B41FA5}">
                      <a16:colId xmlns:a16="http://schemas.microsoft.com/office/drawing/2014/main" val="20029"/>
                    </a:ext>
                  </a:extLst>
                </a:gridCol>
                <a:gridCol w="217676">
                  <a:extLst>
                    <a:ext uri="{9D8B030D-6E8A-4147-A177-3AD203B41FA5}">
                      <a16:colId xmlns:a16="http://schemas.microsoft.com/office/drawing/2014/main" val="20030"/>
                    </a:ext>
                  </a:extLst>
                </a:gridCol>
                <a:gridCol w="217676">
                  <a:extLst>
                    <a:ext uri="{9D8B030D-6E8A-4147-A177-3AD203B41FA5}">
                      <a16:colId xmlns:a16="http://schemas.microsoft.com/office/drawing/2014/main" val="20031"/>
                    </a:ext>
                  </a:extLst>
                </a:gridCol>
              </a:tblGrid>
              <a:tr h="0">
                <a:tc>
                  <a:txBody>
                    <a:bodyPr/>
                    <a:lstStyle/>
                    <a:p>
                      <a:pPr algn="l">
                        <a:spcAft>
                          <a:spcPts val="0"/>
                        </a:spcAft>
                      </a:pPr>
                      <a:r>
                        <a:rPr lang="en-US" sz="2000" kern="100" dirty="0">
                          <a:effectLst/>
                        </a:rPr>
                        <a:t>1</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1</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1</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1</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a:effectLst/>
                        </a:rPr>
                        <a:t>0</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0</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0</a:t>
                      </a:r>
                      <a:endParaRPr lang="zh-CN" sz="20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0"/>
                  </a:ext>
                </a:extLst>
              </a:tr>
            </a:tbl>
          </a:graphicData>
        </a:graphic>
      </p:graphicFrame>
      <p:cxnSp>
        <p:nvCxnSpPr>
          <p:cNvPr id="7" name="直接连接符 6"/>
          <p:cNvCxnSpPr/>
          <p:nvPr/>
        </p:nvCxnSpPr>
        <p:spPr>
          <a:xfrm>
            <a:off x="9117106" y="4155142"/>
            <a:ext cx="0" cy="252000"/>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4" name="直接连接符 13"/>
          <p:cNvCxnSpPr/>
          <p:nvPr/>
        </p:nvCxnSpPr>
        <p:spPr>
          <a:xfrm>
            <a:off x="7377954" y="4155142"/>
            <a:ext cx="0" cy="252000"/>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5" name="直接连接符 14"/>
          <p:cNvCxnSpPr/>
          <p:nvPr/>
        </p:nvCxnSpPr>
        <p:spPr>
          <a:xfrm>
            <a:off x="5629836" y="4155142"/>
            <a:ext cx="0" cy="25200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3" name="Rectangle 2"/>
          <p:cNvSpPr>
            <a:spLocks noGrp="1" noChangeArrowheads="1"/>
          </p:cNvSpPr>
          <p:nvPr>
            <p:ph type="title"/>
          </p:nvPr>
        </p:nvSpPr>
        <p:spPr>
          <a:xfrm>
            <a:off x="431800" y="609600"/>
            <a:ext cx="7441492" cy="1320800"/>
          </a:xfrm>
        </p:spPr>
        <p:txBody>
          <a:bodyPr>
            <a:normAutofit/>
          </a:bodyPr>
          <a:lstStyle/>
          <a:p>
            <a:pPr eaLnBrk="1" hangingPunct="1"/>
            <a:r>
              <a:rPr lang="en-US" altLang="zh-CN" dirty="0" smtClean="0"/>
              <a:t>6</a:t>
            </a:r>
            <a:r>
              <a:rPr altLang="en-US" dirty="0" smtClean="0"/>
              <a:t>、字符型数据与整型数据的关系</a:t>
            </a:r>
            <a:endParaRPr lang="zh-CN" altLang="en-US" dirty="0" smtClean="0"/>
          </a:p>
        </p:txBody>
      </p:sp>
    </p:spTree>
    <p:extLst>
      <p:ext uri="{BB962C8B-B14F-4D97-AF65-F5344CB8AC3E}">
        <p14:creationId xmlns:p14="http://schemas.microsoft.com/office/powerpoint/2010/main" val="2084331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66"/>
                                        </p:tgtEl>
                                        <p:attrNameLst>
                                          <p:attrName>style.visibility</p:attrName>
                                        </p:attrNameLst>
                                      </p:cBhvr>
                                      <p:to>
                                        <p:strVal val="visible"/>
                                      </p:to>
                                    </p:set>
                                    <p:animEffect transition="in" filter="fade">
                                      <p:cBhvr>
                                        <p:cTn id="7" dur="500"/>
                                        <p:tgtEl>
                                          <p:spTgt spid="409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527051" y="609600"/>
            <a:ext cx="8598907" cy="1320800"/>
          </a:xfrm>
        </p:spPr>
        <p:txBody>
          <a:bodyPr>
            <a:normAutofit/>
          </a:bodyPr>
          <a:lstStyle/>
          <a:p>
            <a:r>
              <a:rPr lang="zh-CN" altLang="en-US" dirty="0"/>
              <a:t>字符变量赋值给整型变量</a:t>
            </a:r>
            <a:endParaRPr lang="zh-CN" altLang="en-US" dirty="0" smtClean="0"/>
          </a:p>
        </p:txBody>
      </p:sp>
      <p:sp>
        <p:nvSpPr>
          <p:cNvPr id="41989" name="TextBox 12"/>
          <p:cNvSpPr txBox="1">
            <a:spLocks noChangeArrowheads="1"/>
          </p:cNvSpPr>
          <p:nvPr/>
        </p:nvSpPr>
        <p:spPr bwMode="auto">
          <a:xfrm>
            <a:off x="527052" y="1693322"/>
            <a:ext cx="8287764"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【例</a:t>
            </a:r>
            <a:r>
              <a:rPr lang="en-US" altLang="zh-CN" sz="2800" b="0" dirty="0">
                <a:latin typeface="Microsoft YaHei UI" panose="020B0503020204020204" pitchFamily="34" charset="-122"/>
                <a:ea typeface="Microsoft YaHei UI" panose="020B0503020204020204" pitchFamily="34" charset="-122"/>
              </a:rPr>
              <a:t>2.8</a:t>
            </a:r>
            <a:r>
              <a:rPr lang="zh-CN" altLang="zh-CN" sz="2800" b="0" dirty="0">
                <a:latin typeface="Microsoft YaHei UI" panose="020B0503020204020204" pitchFamily="34" charset="-122"/>
                <a:ea typeface="Microsoft YaHei UI" panose="020B0503020204020204" pitchFamily="34" charset="-122"/>
              </a:rPr>
              <a:t>】无符号</a:t>
            </a:r>
            <a:r>
              <a:rPr lang="zh-CN" altLang="zh-CN" sz="2800" b="0">
                <a:latin typeface="Microsoft YaHei UI" panose="020B0503020204020204" pitchFamily="34" charset="-122"/>
                <a:ea typeface="Microsoft YaHei UI" panose="020B0503020204020204" pitchFamily="34" charset="-122"/>
              </a:rPr>
              <a:t>字符型</a:t>
            </a:r>
            <a:r>
              <a:rPr lang="zh-CN" altLang="zh-CN" sz="2800" b="0" smtClean="0">
                <a:latin typeface="Microsoft YaHei UI" panose="020B0503020204020204" pitchFamily="34" charset="-122"/>
                <a:ea typeface="Microsoft YaHei UI" panose="020B0503020204020204" pitchFamily="34" charset="-122"/>
              </a:rPr>
              <a:t>变量</a:t>
            </a:r>
            <a:r>
              <a:rPr lang="zh-CN" altLang="en-US" sz="2800" b="0" smtClean="0">
                <a:latin typeface="Microsoft YaHei UI" panose="020B0503020204020204" pitchFamily="34" charset="-122"/>
                <a:ea typeface="Microsoft YaHei UI" panose="020B0503020204020204" pitchFamily="34" charset="-122"/>
              </a:rPr>
              <a:t>赋值给</a:t>
            </a:r>
            <a:r>
              <a:rPr lang="zh-CN" altLang="zh-CN" sz="2800" b="0" smtClean="0">
                <a:latin typeface="Microsoft YaHei UI" panose="020B0503020204020204" pitchFamily="34" charset="-122"/>
                <a:ea typeface="Microsoft YaHei UI" panose="020B0503020204020204" pitchFamily="34" charset="-122"/>
              </a:rPr>
              <a:t>整型变量</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main()</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unsigned char x='\256';</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int</a:t>
            </a:r>
            <a:r>
              <a:rPr lang="en-US" altLang="zh-CN" sz="2800" b="0" dirty="0">
                <a:latin typeface="Microsoft YaHei UI" panose="020B0503020204020204" pitchFamily="34" charset="-122"/>
                <a:ea typeface="Microsoft YaHei UI" panose="020B0503020204020204" pitchFamily="34" charset="-122"/>
              </a:rPr>
              <a:t> y;</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y=x;</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("y=%d\</a:t>
            </a:r>
            <a:r>
              <a:rPr lang="en-US" altLang="zh-CN" sz="2800" b="0" dirty="0" err="1">
                <a:latin typeface="Microsoft YaHei UI" panose="020B0503020204020204" pitchFamily="34" charset="-122"/>
                <a:ea typeface="Microsoft YaHei UI" panose="020B0503020204020204" pitchFamily="34" charset="-122"/>
              </a:rPr>
              <a:t>n",y</a:t>
            </a: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运行程序结果：</a:t>
            </a:r>
          </a:p>
        </p:txBody>
      </p:sp>
      <p:pic>
        <p:nvPicPr>
          <p:cNvPr id="41990" name="图片 7"/>
          <p:cNvPicPr>
            <a:picLocks noChangeAspect="1" noChangeArrowheads="1"/>
          </p:cNvPicPr>
          <p:nvPr/>
        </p:nvPicPr>
        <p:blipFill rotWithShape="1">
          <a:blip r:embed="rId2">
            <a:extLst>
              <a:ext uri="{28A0092B-C50C-407E-A947-70E740481C1C}">
                <a14:useLocalDpi xmlns:a14="http://schemas.microsoft.com/office/drawing/2010/main" val="0"/>
              </a:ext>
            </a:extLst>
          </a:blip>
          <a:srcRect t="22788" r="89822" b="59611"/>
          <a:stretch/>
        </p:blipFill>
        <p:spPr bwMode="auto">
          <a:xfrm>
            <a:off x="3183468" y="5518298"/>
            <a:ext cx="1201298" cy="59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899869" y="3245250"/>
            <a:ext cx="3153427" cy="461665"/>
          </a:xfrm>
          <a:prstGeom prst="rect">
            <a:avLst/>
          </a:prstGeom>
          <a:noFill/>
        </p:spPr>
        <p:txBody>
          <a:bodyPr wrap="none" rtlCol="0">
            <a:spAutoFit/>
          </a:bodyPr>
          <a:lstStyle/>
          <a:p>
            <a:r>
              <a:rPr lang="en-US" altLang="zh-CN" sz="2400" dirty="0">
                <a:latin typeface="Microsoft YaHei UI" panose="020B0503020204020204" pitchFamily="34" charset="-122"/>
                <a:ea typeface="Microsoft YaHei UI" panose="020B0503020204020204" pitchFamily="34" charset="-122"/>
              </a:rPr>
              <a:t>X</a:t>
            </a:r>
            <a:r>
              <a:rPr lang="zh-CN" altLang="en-US" sz="2400" dirty="0">
                <a:latin typeface="Microsoft YaHei UI" panose="020B0503020204020204" pitchFamily="34" charset="-122"/>
                <a:ea typeface="Microsoft YaHei UI" panose="020B0503020204020204" pitchFamily="34" charset="-122"/>
              </a:rPr>
              <a:t>的二进制数据存放：</a:t>
            </a:r>
          </a:p>
        </p:txBody>
      </p:sp>
      <p:graphicFrame>
        <p:nvGraphicFramePr>
          <p:cNvPr id="6" name="表格 5"/>
          <p:cNvGraphicFramePr>
            <a:graphicFrameLocks noGrp="1"/>
          </p:cNvGraphicFramePr>
          <p:nvPr>
            <p:extLst>
              <p:ext uri="{D42A27DB-BD31-4B8C-83A1-F6EECF244321}">
                <p14:modId xmlns:p14="http://schemas.microsoft.com/office/powerpoint/2010/main" val="3271378308"/>
              </p:ext>
            </p:extLst>
          </p:nvPr>
        </p:nvGraphicFramePr>
        <p:xfrm>
          <a:off x="8928606" y="3340090"/>
          <a:ext cx="1706880" cy="304800"/>
        </p:xfrm>
        <a:graphic>
          <a:graphicData uri="http://schemas.openxmlformats.org/drawingml/2006/table">
            <a:tbl>
              <a:tblPr firstRow="1" firstCol="1" bandRow="1">
                <a:tableStyleId>{BC89EF96-8CEA-46FF-86C4-4CE0E7609802}</a:tableStyleId>
              </a:tblPr>
              <a:tblGrid>
                <a:gridCol w="213310">
                  <a:extLst>
                    <a:ext uri="{9D8B030D-6E8A-4147-A177-3AD203B41FA5}">
                      <a16:colId xmlns:a16="http://schemas.microsoft.com/office/drawing/2014/main" val="20000"/>
                    </a:ext>
                  </a:extLst>
                </a:gridCol>
                <a:gridCol w="213310">
                  <a:extLst>
                    <a:ext uri="{9D8B030D-6E8A-4147-A177-3AD203B41FA5}">
                      <a16:colId xmlns:a16="http://schemas.microsoft.com/office/drawing/2014/main" val="20001"/>
                    </a:ext>
                  </a:extLst>
                </a:gridCol>
                <a:gridCol w="213310">
                  <a:extLst>
                    <a:ext uri="{9D8B030D-6E8A-4147-A177-3AD203B41FA5}">
                      <a16:colId xmlns:a16="http://schemas.microsoft.com/office/drawing/2014/main" val="20002"/>
                    </a:ext>
                  </a:extLst>
                </a:gridCol>
                <a:gridCol w="213310">
                  <a:extLst>
                    <a:ext uri="{9D8B030D-6E8A-4147-A177-3AD203B41FA5}">
                      <a16:colId xmlns:a16="http://schemas.microsoft.com/office/drawing/2014/main" val="20003"/>
                    </a:ext>
                  </a:extLst>
                </a:gridCol>
                <a:gridCol w="213310">
                  <a:extLst>
                    <a:ext uri="{9D8B030D-6E8A-4147-A177-3AD203B41FA5}">
                      <a16:colId xmlns:a16="http://schemas.microsoft.com/office/drawing/2014/main" val="20004"/>
                    </a:ext>
                  </a:extLst>
                </a:gridCol>
                <a:gridCol w="213310">
                  <a:extLst>
                    <a:ext uri="{9D8B030D-6E8A-4147-A177-3AD203B41FA5}">
                      <a16:colId xmlns:a16="http://schemas.microsoft.com/office/drawing/2014/main" val="20005"/>
                    </a:ext>
                  </a:extLst>
                </a:gridCol>
                <a:gridCol w="213510">
                  <a:extLst>
                    <a:ext uri="{9D8B030D-6E8A-4147-A177-3AD203B41FA5}">
                      <a16:colId xmlns:a16="http://schemas.microsoft.com/office/drawing/2014/main" val="20006"/>
                    </a:ext>
                  </a:extLst>
                </a:gridCol>
                <a:gridCol w="213510">
                  <a:extLst>
                    <a:ext uri="{9D8B030D-6E8A-4147-A177-3AD203B41FA5}">
                      <a16:colId xmlns:a16="http://schemas.microsoft.com/office/drawing/2014/main" val="20007"/>
                    </a:ext>
                  </a:extLst>
                </a:gridCol>
              </a:tblGrid>
              <a:tr h="0">
                <a:tc>
                  <a:txBody>
                    <a:bodyPr/>
                    <a:lstStyle/>
                    <a:p>
                      <a:pPr algn="l">
                        <a:spcAft>
                          <a:spcPts val="0"/>
                        </a:spcAft>
                      </a:pPr>
                      <a:r>
                        <a:rPr lang="en-US" sz="2000" kern="100" dirty="0">
                          <a:effectLst/>
                        </a:rPr>
                        <a:t>1</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0</a:t>
                      </a:r>
                      <a:endParaRPr lang="zh-CN" sz="20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7" name="TextBox 6"/>
          <p:cNvSpPr txBox="1"/>
          <p:nvPr/>
        </p:nvSpPr>
        <p:spPr>
          <a:xfrm>
            <a:off x="5921026" y="3678041"/>
            <a:ext cx="3118161" cy="461665"/>
          </a:xfrm>
          <a:prstGeom prst="rect">
            <a:avLst/>
          </a:prstGeom>
          <a:noFill/>
        </p:spPr>
        <p:txBody>
          <a:bodyPr wrap="none" rtlCol="0">
            <a:spAutoFit/>
          </a:bodyPr>
          <a:lstStyle/>
          <a:p>
            <a:r>
              <a:rPr lang="en-US" altLang="zh-CN" sz="2400" dirty="0" smtClean="0">
                <a:latin typeface="Microsoft YaHei UI" panose="020B0503020204020204" pitchFamily="34" charset="-122"/>
                <a:ea typeface="Microsoft YaHei UI" panose="020B0503020204020204" pitchFamily="34" charset="-122"/>
              </a:rPr>
              <a:t>y</a:t>
            </a:r>
            <a:r>
              <a:rPr lang="zh-CN" altLang="en-US" sz="2400" dirty="0" smtClean="0">
                <a:latin typeface="Microsoft YaHei UI" panose="020B0503020204020204" pitchFamily="34" charset="-122"/>
                <a:ea typeface="Microsoft YaHei UI" panose="020B0503020204020204" pitchFamily="34" charset="-122"/>
              </a:rPr>
              <a:t>的</a:t>
            </a:r>
            <a:r>
              <a:rPr lang="zh-CN" altLang="en-US" sz="2400" dirty="0">
                <a:latin typeface="Microsoft YaHei UI" panose="020B0503020204020204" pitchFamily="34" charset="-122"/>
                <a:ea typeface="Microsoft YaHei UI" panose="020B0503020204020204" pitchFamily="34" charset="-122"/>
              </a:rPr>
              <a:t>二进制数据存放：</a:t>
            </a:r>
          </a:p>
        </p:txBody>
      </p:sp>
      <p:graphicFrame>
        <p:nvGraphicFramePr>
          <p:cNvPr id="8" name="表格 7"/>
          <p:cNvGraphicFramePr>
            <a:graphicFrameLocks noGrp="1"/>
          </p:cNvGraphicFramePr>
          <p:nvPr>
            <p:extLst>
              <p:ext uri="{D42A27DB-BD31-4B8C-83A1-F6EECF244321}">
                <p14:modId xmlns:p14="http://schemas.microsoft.com/office/powerpoint/2010/main" val="489005852"/>
              </p:ext>
            </p:extLst>
          </p:nvPr>
        </p:nvGraphicFramePr>
        <p:xfrm>
          <a:off x="3708622" y="4165987"/>
          <a:ext cx="6973822" cy="304800"/>
        </p:xfrm>
        <a:graphic>
          <a:graphicData uri="http://schemas.openxmlformats.org/drawingml/2006/table">
            <a:tbl>
              <a:tblPr firstRow="1" firstCol="1" bandRow="1">
                <a:tableStyleId>{BC89EF96-8CEA-46FF-86C4-4CE0E7609802}</a:tableStyleId>
              </a:tblPr>
              <a:tblGrid>
                <a:gridCol w="218495">
                  <a:extLst>
                    <a:ext uri="{9D8B030D-6E8A-4147-A177-3AD203B41FA5}">
                      <a16:colId xmlns:a16="http://schemas.microsoft.com/office/drawing/2014/main" val="20000"/>
                    </a:ext>
                  </a:extLst>
                </a:gridCol>
                <a:gridCol w="218495">
                  <a:extLst>
                    <a:ext uri="{9D8B030D-6E8A-4147-A177-3AD203B41FA5}">
                      <a16:colId xmlns:a16="http://schemas.microsoft.com/office/drawing/2014/main" val="20001"/>
                    </a:ext>
                  </a:extLst>
                </a:gridCol>
                <a:gridCol w="218495">
                  <a:extLst>
                    <a:ext uri="{9D8B030D-6E8A-4147-A177-3AD203B41FA5}">
                      <a16:colId xmlns:a16="http://schemas.microsoft.com/office/drawing/2014/main" val="20002"/>
                    </a:ext>
                  </a:extLst>
                </a:gridCol>
                <a:gridCol w="218495">
                  <a:extLst>
                    <a:ext uri="{9D8B030D-6E8A-4147-A177-3AD203B41FA5}">
                      <a16:colId xmlns:a16="http://schemas.microsoft.com/office/drawing/2014/main" val="20003"/>
                    </a:ext>
                  </a:extLst>
                </a:gridCol>
                <a:gridCol w="218495">
                  <a:extLst>
                    <a:ext uri="{9D8B030D-6E8A-4147-A177-3AD203B41FA5}">
                      <a16:colId xmlns:a16="http://schemas.microsoft.com/office/drawing/2014/main" val="20004"/>
                    </a:ext>
                  </a:extLst>
                </a:gridCol>
                <a:gridCol w="208844">
                  <a:extLst>
                    <a:ext uri="{9D8B030D-6E8A-4147-A177-3AD203B41FA5}">
                      <a16:colId xmlns:a16="http://schemas.microsoft.com/office/drawing/2014/main" val="20005"/>
                    </a:ext>
                  </a:extLst>
                </a:gridCol>
                <a:gridCol w="228146">
                  <a:extLst>
                    <a:ext uri="{9D8B030D-6E8A-4147-A177-3AD203B41FA5}">
                      <a16:colId xmlns:a16="http://schemas.microsoft.com/office/drawing/2014/main" val="20006"/>
                    </a:ext>
                  </a:extLst>
                </a:gridCol>
                <a:gridCol w="218495">
                  <a:extLst>
                    <a:ext uri="{9D8B030D-6E8A-4147-A177-3AD203B41FA5}">
                      <a16:colId xmlns:a16="http://schemas.microsoft.com/office/drawing/2014/main" val="20007"/>
                    </a:ext>
                  </a:extLst>
                </a:gridCol>
                <a:gridCol w="218495">
                  <a:extLst>
                    <a:ext uri="{9D8B030D-6E8A-4147-A177-3AD203B41FA5}">
                      <a16:colId xmlns:a16="http://schemas.microsoft.com/office/drawing/2014/main" val="20008"/>
                    </a:ext>
                  </a:extLst>
                </a:gridCol>
                <a:gridCol w="218495">
                  <a:extLst>
                    <a:ext uri="{9D8B030D-6E8A-4147-A177-3AD203B41FA5}">
                      <a16:colId xmlns:a16="http://schemas.microsoft.com/office/drawing/2014/main" val="20009"/>
                    </a:ext>
                  </a:extLst>
                </a:gridCol>
                <a:gridCol w="217676">
                  <a:extLst>
                    <a:ext uri="{9D8B030D-6E8A-4147-A177-3AD203B41FA5}">
                      <a16:colId xmlns:a16="http://schemas.microsoft.com/office/drawing/2014/main" val="20010"/>
                    </a:ext>
                  </a:extLst>
                </a:gridCol>
                <a:gridCol w="217676">
                  <a:extLst>
                    <a:ext uri="{9D8B030D-6E8A-4147-A177-3AD203B41FA5}">
                      <a16:colId xmlns:a16="http://schemas.microsoft.com/office/drawing/2014/main" val="20011"/>
                    </a:ext>
                  </a:extLst>
                </a:gridCol>
                <a:gridCol w="217676">
                  <a:extLst>
                    <a:ext uri="{9D8B030D-6E8A-4147-A177-3AD203B41FA5}">
                      <a16:colId xmlns:a16="http://schemas.microsoft.com/office/drawing/2014/main" val="20012"/>
                    </a:ext>
                  </a:extLst>
                </a:gridCol>
                <a:gridCol w="217676">
                  <a:extLst>
                    <a:ext uri="{9D8B030D-6E8A-4147-A177-3AD203B41FA5}">
                      <a16:colId xmlns:a16="http://schemas.microsoft.com/office/drawing/2014/main" val="20013"/>
                    </a:ext>
                  </a:extLst>
                </a:gridCol>
                <a:gridCol w="217676">
                  <a:extLst>
                    <a:ext uri="{9D8B030D-6E8A-4147-A177-3AD203B41FA5}">
                      <a16:colId xmlns:a16="http://schemas.microsoft.com/office/drawing/2014/main" val="20014"/>
                    </a:ext>
                  </a:extLst>
                </a:gridCol>
                <a:gridCol w="217676">
                  <a:extLst>
                    <a:ext uri="{9D8B030D-6E8A-4147-A177-3AD203B41FA5}">
                      <a16:colId xmlns:a16="http://schemas.microsoft.com/office/drawing/2014/main" val="20015"/>
                    </a:ext>
                  </a:extLst>
                </a:gridCol>
                <a:gridCol w="217676">
                  <a:extLst>
                    <a:ext uri="{9D8B030D-6E8A-4147-A177-3AD203B41FA5}">
                      <a16:colId xmlns:a16="http://schemas.microsoft.com/office/drawing/2014/main" val="20016"/>
                    </a:ext>
                  </a:extLst>
                </a:gridCol>
                <a:gridCol w="217676">
                  <a:extLst>
                    <a:ext uri="{9D8B030D-6E8A-4147-A177-3AD203B41FA5}">
                      <a16:colId xmlns:a16="http://schemas.microsoft.com/office/drawing/2014/main" val="20017"/>
                    </a:ext>
                  </a:extLst>
                </a:gridCol>
                <a:gridCol w="217676">
                  <a:extLst>
                    <a:ext uri="{9D8B030D-6E8A-4147-A177-3AD203B41FA5}">
                      <a16:colId xmlns:a16="http://schemas.microsoft.com/office/drawing/2014/main" val="20018"/>
                    </a:ext>
                  </a:extLst>
                </a:gridCol>
                <a:gridCol w="217676">
                  <a:extLst>
                    <a:ext uri="{9D8B030D-6E8A-4147-A177-3AD203B41FA5}">
                      <a16:colId xmlns:a16="http://schemas.microsoft.com/office/drawing/2014/main" val="20019"/>
                    </a:ext>
                  </a:extLst>
                </a:gridCol>
                <a:gridCol w="217676">
                  <a:extLst>
                    <a:ext uri="{9D8B030D-6E8A-4147-A177-3AD203B41FA5}">
                      <a16:colId xmlns:a16="http://schemas.microsoft.com/office/drawing/2014/main" val="20020"/>
                    </a:ext>
                  </a:extLst>
                </a:gridCol>
                <a:gridCol w="217676">
                  <a:extLst>
                    <a:ext uri="{9D8B030D-6E8A-4147-A177-3AD203B41FA5}">
                      <a16:colId xmlns:a16="http://schemas.microsoft.com/office/drawing/2014/main" val="20021"/>
                    </a:ext>
                  </a:extLst>
                </a:gridCol>
                <a:gridCol w="217676">
                  <a:extLst>
                    <a:ext uri="{9D8B030D-6E8A-4147-A177-3AD203B41FA5}">
                      <a16:colId xmlns:a16="http://schemas.microsoft.com/office/drawing/2014/main" val="20022"/>
                    </a:ext>
                  </a:extLst>
                </a:gridCol>
                <a:gridCol w="217676">
                  <a:extLst>
                    <a:ext uri="{9D8B030D-6E8A-4147-A177-3AD203B41FA5}">
                      <a16:colId xmlns:a16="http://schemas.microsoft.com/office/drawing/2014/main" val="20023"/>
                    </a:ext>
                  </a:extLst>
                </a:gridCol>
                <a:gridCol w="217676">
                  <a:extLst>
                    <a:ext uri="{9D8B030D-6E8A-4147-A177-3AD203B41FA5}">
                      <a16:colId xmlns:a16="http://schemas.microsoft.com/office/drawing/2014/main" val="20024"/>
                    </a:ext>
                  </a:extLst>
                </a:gridCol>
                <a:gridCol w="217676">
                  <a:extLst>
                    <a:ext uri="{9D8B030D-6E8A-4147-A177-3AD203B41FA5}">
                      <a16:colId xmlns:a16="http://schemas.microsoft.com/office/drawing/2014/main" val="20025"/>
                    </a:ext>
                  </a:extLst>
                </a:gridCol>
                <a:gridCol w="217676">
                  <a:extLst>
                    <a:ext uri="{9D8B030D-6E8A-4147-A177-3AD203B41FA5}">
                      <a16:colId xmlns:a16="http://schemas.microsoft.com/office/drawing/2014/main" val="20026"/>
                    </a:ext>
                  </a:extLst>
                </a:gridCol>
                <a:gridCol w="217676">
                  <a:extLst>
                    <a:ext uri="{9D8B030D-6E8A-4147-A177-3AD203B41FA5}">
                      <a16:colId xmlns:a16="http://schemas.microsoft.com/office/drawing/2014/main" val="20027"/>
                    </a:ext>
                  </a:extLst>
                </a:gridCol>
                <a:gridCol w="217676">
                  <a:extLst>
                    <a:ext uri="{9D8B030D-6E8A-4147-A177-3AD203B41FA5}">
                      <a16:colId xmlns:a16="http://schemas.microsoft.com/office/drawing/2014/main" val="20028"/>
                    </a:ext>
                  </a:extLst>
                </a:gridCol>
                <a:gridCol w="217676">
                  <a:extLst>
                    <a:ext uri="{9D8B030D-6E8A-4147-A177-3AD203B41FA5}">
                      <a16:colId xmlns:a16="http://schemas.microsoft.com/office/drawing/2014/main" val="20029"/>
                    </a:ext>
                  </a:extLst>
                </a:gridCol>
                <a:gridCol w="217676">
                  <a:extLst>
                    <a:ext uri="{9D8B030D-6E8A-4147-A177-3AD203B41FA5}">
                      <a16:colId xmlns:a16="http://schemas.microsoft.com/office/drawing/2014/main" val="20030"/>
                    </a:ext>
                  </a:extLst>
                </a:gridCol>
                <a:gridCol w="217676">
                  <a:extLst>
                    <a:ext uri="{9D8B030D-6E8A-4147-A177-3AD203B41FA5}">
                      <a16:colId xmlns:a16="http://schemas.microsoft.com/office/drawing/2014/main" val="20031"/>
                    </a:ext>
                  </a:extLst>
                </a:gridCol>
              </a:tblGrid>
              <a:tr h="0">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smtClean="0">
                          <a:effectLst/>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altLang="zh-CN" sz="2000" kern="100" dirty="0" smtClean="0">
                          <a:effectLst/>
                          <a:latin typeface="Calibri"/>
                          <a:ea typeface="宋体"/>
                          <a:cs typeface="Times New Roman"/>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altLang="zh-CN" sz="2000" kern="100" dirty="0" smtClean="0">
                          <a:effectLst/>
                          <a:latin typeface="Calibri"/>
                          <a:ea typeface="宋体"/>
                          <a:cs typeface="Times New Roman"/>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altLang="zh-CN" sz="2000" kern="100" dirty="0" smtClean="0">
                          <a:effectLst/>
                          <a:latin typeface="Calibri"/>
                          <a:ea typeface="宋体"/>
                          <a:cs typeface="Times New Roman"/>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altLang="zh-CN" sz="2000" kern="100" dirty="0" smtClean="0">
                          <a:effectLst/>
                          <a:latin typeface="Calibri"/>
                          <a:ea typeface="宋体"/>
                          <a:cs typeface="Times New Roman"/>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altLang="zh-CN" sz="2000" kern="100" dirty="0" smtClean="0">
                          <a:effectLst/>
                          <a:latin typeface="Calibri"/>
                          <a:ea typeface="宋体"/>
                          <a:cs typeface="Times New Roman"/>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altLang="zh-CN" sz="2000" kern="100" dirty="0" smtClean="0">
                          <a:effectLst/>
                          <a:latin typeface="Calibri"/>
                          <a:ea typeface="宋体"/>
                          <a:cs typeface="Times New Roman"/>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altLang="zh-CN" sz="2000" kern="100" dirty="0" smtClean="0">
                          <a:effectLst/>
                          <a:latin typeface="Calibri"/>
                          <a:ea typeface="宋体"/>
                          <a:cs typeface="Times New Roman"/>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altLang="zh-CN" sz="2000" kern="100" dirty="0" smtClean="0">
                          <a:effectLst/>
                          <a:latin typeface="Calibri"/>
                          <a:ea typeface="宋体"/>
                          <a:cs typeface="Times New Roman"/>
                        </a:rPr>
                        <a:t>0</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1</a:t>
                      </a:r>
                      <a:endParaRPr lang="zh-CN" sz="2000" kern="100" dirty="0">
                        <a:effectLst/>
                        <a:latin typeface="Calibri"/>
                        <a:ea typeface="宋体"/>
                        <a:cs typeface="Times New Roman"/>
                      </a:endParaRPr>
                    </a:p>
                  </a:txBody>
                  <a:tcPr marL="68580" marR="68580" marT="0" marB="0"/>
                </a:tc>
                <a:tc>
                  <a:txBody>
                    <a:bodyPr/>
                    <a:lstStyle/>
                    <a:p>
                      <a:pPr algn="l">
                        <a:spcAft>
                          <a:spcPts val="0"/>
                        </a:spcAft>
                      </a:pPr>
                      <a:r>
                        <a:rPr lang="en-US" sz="2000" kern="100">
                          <a:effectLst/>
                        </a:rPr>
                        <a:t>0</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0</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a:effectLst/>
                        </a:rPr>
                        <a:t>1</a:t>
                      </a:r>
                      <a:endParaRPr lang="zh-CN" sz="2000" kern="100">
                        <a:effectLst/>
                        <a:latin typeface="Calibri"/>
                        <a:ea typeface="宋体"/>
                        <a:cs typeface="Times New Roman"/>
                      </a:endParaRPr>
                    </a:p>
                  </a:txBody>
                  <a:tcPr marL="68580" marR="68580" marT="0" marB="0"/>
                </a:tc>
                <a:tc>
                  <a:txBody>
                    <a:bodyPr/>
                    <a:lstStyle/>
                    <a:p>
                      <a:pPr algn="l">
                        <a:spcAft>
                          <a:spcPts val="0"/>
                        </a:spcAft>
                      </a:pPr>
                      <a:r>
                        <a:rPr lang="en-US" sz="2000" kern="100" dirty="0">
                          <a:effectLst/>
                        </a:rPr>
                        <a:t>0</a:t>
                      </a:r>
                      <a:endParaRPr lang="zh-CN" sz="2000" kern="100" dirty="0">
                        <a:effectLst/>
                        <a:latin typeface="Calibri"/>
                        <a:ea typeface="宋体"/>
                        <a:cs typeface="Times New Roman"/>
                      </a:endParaRPr>
                    </a:p>
                  </a:txBody>
                  <a:tcPr marL="68580" marR="68580" marT="0" marB="0"/>
                </a:tc>
                <a:extLst>
                  <a:ext uri="{0D108BD9-81ED-4DB2-BD59-A6C34878D82A}">
                    <a16:rowId xmlns:a16="http://schemas.microsoft.com/office/drawing/2014/main" val="10000"/>
                  </a:ext>
                </a:extLst>
              </a:tr>
            </a:tbl>
          </a:graphicData>
        </a:graphic>
      </p:graphicFrame>
      <p:cxnSp>
        <p:nvCxnSpPr>
          <p:cNvPr id="9" name="直接连接符 8"/>
          <p:cNvCxnSpPr/>
          <p:nvPr/>
        </p:nvCxnSpPr>
        <p:spPr>
          <a:xfrm>
            <a:off x="8936482" y="4195483"/>
            <a:ext cx="0" cy="252000"/>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0" name="直接连接符 9"/>
          <p:cNvCxnSpPr/>
          <p:nvPr/>
        </p:nvCxnSpPr>
        <p:spPr>
          <a:xfrm>
            <a:off x="7197330" y="4195483"/>
            <a:ext cx="0" cy="252000"/>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1" name="直接连接符 10"/>
          <p:cNvCxnSpPr/>
          <p:nvPr/>
        </p:nvCxnSpPr>
        <p:spPr>
          <a:xfrm>
            <a:off x="5449212" y="4195483"/>
            <a:ext cx="0" cy="252000"/>
          </a:xfrm>
          <a:prstGeom prst="line">
            <a:avLst/>
          </a:prstGeom>
          <a:ln w="28575"/>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165649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990"/>
                                        </p:tgtEl>
                                        <p:attrNameLst>
                                          <p:attrName>style.visibility</p:attrName>
                                        </p:attrNameLst>
                                      </p:cBhvr>
                                      <p:to>
                                        <p:strVal val="visible"/>
                                      </p:to>
                                    </p:set>
                                    <p:animEffect transition="in" filter="fade">
                                      <p:cBhvr>
                                        <p:cTn id="7" dur="500"/>
                                        <p:tgtEl>
                                          <p:spTgt spid="419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5366757"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2.3  </a:t>
            </a:r>
            <a:r>
              <a:rPr lang="zh-CN" altLang="en-US" sz="4000" b="1" dirty="0" smtClean="0">
                <a:solidFill>
                  <a:schemeClr val="accent2">
                    <a:lumMod val="75000"/>
                  </a:schemeClr>
                </a:solidFill>
                <a:latin typeface="微软雅黑" panose="020B0503020204020204" charset="-122"/>
                <a:ea typeface="微软雅黑" panose="020B0503020204020204" charset="-122"/>
              </a:rPr>
              <a:t>运算符与表达式</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5218095" cy="523220"/>
          </a:xfrm>
          <a:prstGeom prst="rect">
            <a:avLst/>
          </a:prstGeom>
        </p:spPr>
        <p:txBody>
          <a:bodyPr wrap="none">
            <a:spAutoFit/>
          </a:bodyPr>
          <a:lstStyle/>
          <a:p>
            <a:r>
              <a:rPr lang="en-US" altLang="zh-CN" sz="2800" b="1" dirty="0" smtClean="0">
                <a:solidFill>
                  <a:schemeClr val="accent2">
                    <a:lumMod val="75000"/>
                  </a:schemeClr>
                </a:solidFill>
                <a:latin typeface="微软雅黑" panose="020B0503020204020204" charset="-122"/>
                <a:ea typeface="微软雅黑" panose="020B0503020204020204" charset="-122"/>
              </a:rPr>
              <a:t>2.3.1  </a:t>
            </a:r>
            <a:r>
              <a:rPr lang="zh-CN" altLang="en-US" sz="2800" b="1" dirty="0" smtClean="0">
                <a:solidFill>
                  <a:schemeClr val="accent2">
                    <a:lumMod val="75000"/>
                  </a:schemeClr>
                </a:solidFill>
                <a:latin typeface="微软雅黑" panose="020B0503020204020204" charset="-122"/>
                <a:ea typeface="微软雅黑" panose="020B0503020204020204" charset="-122"/>
              </a:rPr>
              <a:t>算术运算符和算术表达式</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725856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a:xfrm>
            <a:off x="487382" y="609600"/>
            <a:ext cx="7188518" cy="1320800"/>
          </a:xfrm>
        </p:spPr>
        <p:txBody>
          <a:bodyPr>
            <a:normAutofit/>
          </a:bodyPr>
          <a:lstStyle/>
          <a:p>
            <a:r>
              <a:rPr lang="en-US" altLang="zh-CN" dirty="0" smtClean="0"/>
              <a:t> </a:t>
            </a:r>
            <a:r>
              <a:rPr lang="en-US" altLang="zh-CN" dirty="0" smtClean="0"/>
              <a:t>2.3</a:t>
            </a:r>
            <a:r>
              <a:rPr lang="zh-CN" altLang="zh-CN" dirty="0" smtClean="0"/>
              <a:t>运算符</a:t>
            </a:r>
            <a:r>
              <a:rPr lang="zh-CN" altLang="zh-CN" dirty="0" smtClean="0"/>
              <a:t>与表达式</a:t>
            </a:r>
          </a:p>
        </p:txBody>
      </p:sp>
      <p:sp>
        <p:nvSpPr>
          <p:cNvPr id="45061" name="TextBox 10"/>
          <p:cNvSpPr txBox="1">
            <a:spLocks noChangeArrowheads="1"/>
          </p:cNvSpPr>
          <p:nvPr/>
        </p:nvSpPr>
        <p:spPr bwMode="auto">
          <a:xfrm>
            <a:off x="487383" y="1700262"/>
            <a:ext cx="91660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en-US" sz="3200" b="0" dirty="0">
                <a:latin typeface="Microsoft YaHei UI" panose="020B0503020204020204" pitchFamily="34" charset="-122"/>
                <a:ea typeface="Microsoft YaHei UI" panose="020B0503020204020204" pitchFamily="34" charset="-122"/>
              </a:rPr>
              <a:t>运算符：</a:t>
            </a:r>
            <a:r>
              <a:rPr lang="zh-CN" altLang="zh-CN" sz="3200" b="0" dirty="0">
                <a:latin typeface="Microsoft YaHei UI" panose="020B0503020204020204" pitchFamily="34" charset="-122"/>
                <a:ea typeface="Microsoft YaHei UI" panose="020B0503020204020204" pitchFamily="34" charset="-122"/>
              </a:rPr>
              <a:t>用来表示各种运算的符号。</a:t>
            </a:r>
          </a:p>
        </p:txBody>
      </p:sp>
      <p:sp>
        <p:nvSpPr>
          <p:cNvPr id="45062" name="TextBox 12"/>
          <p:cNvSpPr txBox="1">
            <a:spLocks noChangeArrowheads="1"/>
          </p:cNvSpPr>
          <p:nvPr/>
        </p:nvSpPr>
        <p:spPr bwMode="auto">
          <a:xfrm>
            <a:off x="487382" y="2389463"/>
            <a:ext cx="905979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None/>
            </a:pPr>
            <a:r>
              <a:rPr lang="zh-CN" altLang="en-US" sz="3200" b="0" dirty="0">
                <a:latin typeface="Microsoft YaHei UI" panose="020B0503020204020204" pitchFamily="34" charset="-122"/>
                <a:ea typeface="Microsoft YaHei UI" panose="020B0503020204020204" pitchFamily="34" charset="-122"/>
              </a:rPr>
              <a:t>按运算</a:t>
            </a:r>
            <a:r>
              <a:rPr lang="zh-CN" altLang="en-US" sz="3200" b="0" dirty="0" smtClean="0">
                <a:latin typeface="Microsoft YaHei UI" panose="020B0503020204020204" pitchFamily="34" charset="-122"/>
                <a:ea typeface="Microsoft YaHei UI" panose="020B0503020204020204" pitchFamily="34" charset="-122"/>
              </a:rPr>
              <a:t>对象个数可分为：</a:t>
            </a:r>
            <a:r>
              <a:rPr lang="zh-CN" altLang="zh-CN" sz="3200" b="0" dirty="0" smtClean="0">
                <a:solidFill>
                  <a:srgbClr val="FF0000"/>
                </a:solidFill>
                <a:latin typeface="Microsoft YaHei UI" panose="020B0503020204020204" pitchFamily="34" charset="-122"/>
                <a:ea typeface="Microsoft YaHei UI" panose="020B0503020204020204" pitchFamily="34" charset="-122"/>
              </a:rPr>
              <a:t>单</a:t>
            </a:r>
            <a:r>
              <a:rPr lang="zh-CN" altLang="zh-CN" sz="3200" b="0" dirty="0">
                <a:solidFill>
                  <a:srgbClr val="FF0000"/>
                </a:solidFill>
                <a:latin typeface="Microsoft YaHei UI" panose="020B0503020204020204" pitchFamily="34" charset="-122"/>
                <a:ea typeface="Microsoft YaHei UI" panose="020B0503020204020204" pitchFamily="34" charset="-122"/>
              </a:rPr>
              <a:t>目</a:t>
            </a:r>
            <a:r>
              <a:rPr lang="zh-CN" altLang="zh-CN" sz="3200" b="0" dirty="0" smtClean="0">
                <a:solidFill>
                  <a:srgbClr val="FF0000"/>
                </a:solidFill>
                <a:latin typeface="Microsoft YaHei UI" panose="020B0503020204020204" pitchFamily="34" charset="-122"/>
                <a:ea typeface="Microsoft YaHei UI" panose="020B0503020204020204" pitchFamily="34" charset="-122"/>
              </a:rPr>
              <a:t>运算符</a:t>
            </a:r>
            <a:r>
              <a:rPr lang="zh-CN" altLang="en-US" sz="3200" b="0" dirty="0" smtClean="0">
                <a:latin typeface="Microsoft YaHei UI" panose="020B0503020204020204" pitchFamily="34" charset="-122"/>
                <a:ea typeface="Microsoft YaHei UI" panose="020B0503020204020204" pitchFamily="34" charset="-122"/>
              </a:rPr>
              <a:t>、</a:t>
            </a:r>
            <a:r>
              <a:rPr lang="zh-CN" altLang="zh-CN" sz="3200" b="0" dirty="0" smtClean="0">
                <a:solidFill>
                  <a:srgbClr val="FF0000"/>
                </a:solidFill>
                <a:latin typeface="Microsoft YaHei UI" panose="020B0503020204020204" pitchFamily="34" charset="-122"/>
                <a:ea typeface="Microsoft YaHei UI" panose="020B0503020204020204" pitchFamily="34" charset="-122"/>
              </a:rPr>
              <a:t>双目运算符</a:t>
            </a:r>
            <a:r>
              <a:rPr lang="zh-CN" altLang="en-US" sz="3200" b="0" dirty="0" smtClean="0">
                <a:latin typeface="Microsoft YaHei UI" panose="020B0503020204020204" pitchFamily="34" charset="-122"/>
                <a:ea typeface="Microsoft YaHei UI" panose="020B0503020204020204" pitchFamily="34" charset="-122"/>
              </a:rPr>
              <a:t>、</a:t>
            </a:r>
            <a:r>
              <a:rPr lang="zh-CN" altLang="zh-CN" sz="3200" b="0" dirty="0" smtClean="0">
                <a:solidFill>
                  <a:srgbClr val="FF0000"/>
                </a:solidFill>
                <a:latin typeface="Microsoft YaHei UI" panose="020B0503020204020204" pitchFamily="34" charset="-122"/>
                <a:ea typeface="Microsoft YaHei UI" panose="020B0503020204020204" pitchFamily="34" charset="-122"/>
              </a:rPr>
              <a:t>三</a:t>
            </a:r>
            <a:r>
              <a:rPr lang="zh-CN" altLang="zh-CN" sz="3200" b="0" dirty="0">
                <a:solidFill>
                  <a:srgbClr val="FF0000"/>
                </a:solidFill>
                <a:latin typeface="Microsoft YaHei UI" panose="020B0503020204020204" pitchFamily="34" charset="-122"/>
                <a:ea typeface="Microsoft YaHei UI" panose="020B0503020204020204" pitchFamily="34" charset="-122"/>
              </a:rPr>
              <a:t>目运算符</a:t>
            </a:r>
          </a:p>
          <a:p>
            <a:pPr>
              <a:spcBef>
                <a:spcPct val="0"/>
              </a:spcBef>
              <a:buClrTx/>
              <a:buFontTx/>
              <a:buNone/>
            </a:pPr>
            <a:endParaRPr lang="zh-CN" altLang="zh-CN" sz="3200" b="0" dirty="0">
              <a:latin typeface="Microsoft YaHei UI" panose="020B0503020204020204" pitchFamily="34" charset="-122"/>
              <a:ea typeface="Microsoft YaHei UI" panose="020B0503020204020204" pitchFamily="34" charset="-122"/>
            </a:endParaRPr>
          </a:p>
        </p:txBody>
      </p:sp>
      <p:sp>
        <p:nvSpPr>
          <p:cNvPr id="45064" name="TextBox 8"/>
          <p:cNvSpPr txBox="1">
            <a:spLocks noChangeArrowheads="1"/>
          </p:cNvSpPr>
          <p:nvPr/>
        </p:nvSpPr>
        <p:spPr bwMode="auto">
          <a:xfrm>
            <a:off x="487382" y="4052113"/>
            <a:ext cx="906156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ClrTx/>
              <a:buFontTx/>
              <a:buNone/>
            </a:pPr>
            <a:r>
              <a:rPr lang="zh-CN" altLang="zh-CN" sz="3200" b="0" dirty="0" smtClean="0">
                <a:latin typeface="Microsoft YaHei UI" panose="020B0503020204020204" pitchFamily="34" charset="-122"/>
                <a:ea typeface="Microsoft YaHei UI" panose="020B0503020204020204" pitchFamily="34" charset="-122"/>
              </a:rPr>
              <a:t>运算符</a:t>
            </a:r>
            <a:r>
              <a:rPr lang="zh-CN" altLang="zh-CN" sz="3200" b="0" dirty="0">
                <a:latin typeface="Microsoft YaHei UI" panose="020B0503020204020204" pitchFamily="34" charset="-122"/>
                <a:ea typeface="Microsoft YaHei UI" panose="020B0503020204020204" pitchFamily="34" charset="-122"/>
              </a:rPr>
              <a:t>还有运算方向的规定，即结合性。</a:t>
            </a:r>
            <a:endParaRPr lang="en-US" altLang="zh-CN" sz="3200" b="0" dirty="0">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zh-CN" altLang="zh-CN" sz="3200" b="0" dirty="0">
                <a:solidFill>
                  <a:srgbClr val="FF0000"/>
                </a:solidFill>
                <a:latin typeface="Microsoft YaHei UI" panose="020B0503020204020204" pitchFamily="34" charset="-122"/>
                <a:ea typeface="Microsoft YaHei UI" panose="020B0503020204020204" pitchFamily="34" charset="-122"/>
              </a:rPr>
              <a:t>自左向右</a:t>
            </a:r>
            <a:r>
              <a:rPr lang="zh-CN" altLang="zh-CN" sz="3200" b="0" dirty="0">
                <a:latin typeface="Microsoft YaHei UI" panose="020B0503020204020204" pitchFamily="34" charset="-122"/>
                <a:ea typeface="Microsoft YaHei UI" panose="020B0503020204020204" pitchFamily="34" charset="-122"/>
              </a:rPr>
              <a:t>进行运算的结合方向是</a:t>
            </a:r>
            <a:r>
              <a:rPr lang="zh-CN" altLang="zh-CN" sz="3200" b="0" dirty="0">
                <a:solidFill>
                  <a:srgbClr val="FF0000"/>
                </a:solidFill>
                <a:latin typeface="Microsoft YaHei UI" panose="020B0503020204020204" pitchFamily="34" charset="-122"/>
                <a:ea typeface="Microsoft YaHei UI" panose="020B0503020204020204" pitchFamily="34" charset="-122"/>
              </a:rPr>
              <a:t>左结合</a:t>
            </a:r>
            <a:endParaRPr lang="en-US" altLang="zh-CN" sz="3200" b="0" dirty="0">
              <a:solidFill>
                <a:srgbClr val="FF0000"/>
              </a:solidFill>
              <a:latin typeface="Microsoft YaHei UI" panose="020B0503020204020204" pitchFamily="34" charset="-122"/>
              <a:ea typeface="Microsoft YaHei UI" panose="020B0503020204020204" pitchFamily="34" charset="-122"/>
            </a:endParaRPr>
          </a:p>
          <a:p>
            <a:pPr eaLnBrk="1" hangingPunct="1">
              <a:spcBef>
                <a:spcPct val="0"/>
              </a:spcBef>
              <a:buClrTx/>
              <a:buFontTx/>
              <a:buNone/>
            </a:pPr>
            <a:r>
              <a:rPr lang="zh-CN" altLang="zh-CN" sz="3200" b="0" dirty="0">
                <a:solidFill>
                  <a:srgbClr val="FF0000"/>
                </a:solidFill>
                <a:latin typeface="Microsoft YaHei UI" panose="020B0503020204020204" pitchFamily="34" charset="-122"/>
                <a:ea typeface="Microsoft YaHei UI" panose="020B0503020204020204" pitchFamily="34" charset="-122"/>
              </a:rPr>
              <a:t>自右向左</a:t>
            </a:r>
            <a:r>
              <a:rPr lang="zh-CN" altLang="zh-CN" sz="3200" b="0" dirty="0">
                <a:latin typeface="Microsoft YaHei UI" panose="020B0503020204020204" pitchFamily="34" charset="-122"/>
                <a:ea typeface="Microsoft YaHei UI" panose="020B0503020204020204" pitchFamily="34" charset="-122"/>
              </a:rPr>
              <a:t>进行运算的结合方向为</a:t>
            </a:r>
            <a:r>
              <a:rPr lang="zh-CN" altLang="zh-CN" sz="3200" b="0" dirty="0">
                <a:solidFill>
                  <a:srgbClr val="FF0000"/>
                </a:solidFill>
                <a:latin typeface="Microsoft YaHei UI" panose="020B0503020204020204" pitchFamily="34" charset="-122"/>
                <a:ea typeface="Microsoft YaHei UI" panose="020B0503020204020204" pitchFamily="34" charset="-122"/>
              </a:rPr>
              <a:t>右结合</a:t>
            </a:r>
          </a:p>
        </p:txBody>
      </p:sp>
    </p:spTree>
    <p:extLst>
      <p:ext uri="{BB962C8B-B14F-4D97-AF65-F5344CB8AC3E}">
        <p14:creationId xmlns:p14="http://schemas.microsoft.com/office/powerpoint/2010/main" val="3994190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62"/>
                                        </p:tgtEl>
                                        <p:attrNameLst>
                                          <p:attrName>style.visibility</p:attrName>
                                        </p:attrNameLst>
                                      </p:cBhvr>
                                      <p:to>
                                        <p:strVal val="visible"/>
                                      </p:to>
                                    </p:set>
                                    <p:animEffect transition="in" filter="fade">
                                      <p:cBhvr>
                                        <p:cTn id="7" dur="500"/>
                                        <p:tgtEl>
                                          <p:spTgt spid="450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064"/>
                                        </p:tgtEl>
                                        <p:attrNameLst>
                                          <p:attrName>style.visibility</p:attrName>
                                        </p:attrNameLst>
                                      </p:cBhvr>
                                      <p:to>
                                        <p:strVal val="visible"/>
                                      </p:to>
                                    </p:set>
                                    <p:animEffect transition="in" filter="fade">
                                      <p:cBhvr>
                                        <p:cTn id="12" dur="500"/>
                                        <p:tgtEl>
                                          <p:spTgt spid="45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2" grpId="0"/>
      <p:bldP spid="4506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a:xfrm>
            <a:off x="539633" y="609600"/>
            <a:ext cx="8598907" cy="1320800"/>
          </a:xfrm>
        </p:spPr>
        <p:txBody>
          <a:bodyPr>
            <a:normAutofit/>
          </a:bodyPr>
          <a:lstStyle/>
          <a:p>
            <a:r>
              <a:rPr lang="en-US" altLang="zh-CN" dirty="0" smtClean="0"/>
              <a:t>2.3.1</a:t>
            </a:r>
            <a:r>
              <a:rPr lang="zh-CN" altLang="zh-CN" dirty="0" smtClean="0"/>
              <a:t>算术运算</a:t>
            </a:r>
            <a:r>
              <a:rPr lang="zh-CN" altLang="zh-CN" dirty="0" smtClean="0"/>
              <a:t>符和算数表达式</a:t>
            </a:r>
          </a:p>
        </p:txBody>
      </p:sp>
      <p:sp>
        <p:nvSpPr>
          <p:cNvPr id="46085" name="TextBox 10"/>
          <p:cNvSpPr txBox="1">
            <a:spLocks noChangeArrowheads="1"/>
          </p:cNvSpPr>
          <p:nvPr/>
        </p:nvSpPr>
        <p:spPr bwMode="auto">
          <a:xfrm>
            <a:off x="539634" y="1752514"/>
            <a:ext cx="91921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en-US" altLang="zh-CN" sz="3200" b="0" dirty="0">
                <a:latin typeface="Microsoft YaHei UI" panose="020B0503020204020204" pitchFamily="34" charset="-122"/>
                <a:ea typeface="Microsoft YaHei UI" panose="020B0503020204020204" pitchFamily="34" charset="-122"/>
              </a:rPr>
              <a:t>1.</a:t>
            </a:r>
            <a:r>
              <a:rPr lang="zh-CN" altLang="zh-CN" sz="3200" b="0" dirty="0">
                <a:latin typeface="Microsoft YaHei UI" panose="020B0503020204020204" pitchFamily="34" charset="-122"/>
                <a:ea typeface="Microsoft YaHei UI" panose="020B0503020204020204" pitchFamily="34" charset="-122"/>
              </a:rPr>
              <a:t>算术运算符</a:t>
            </a:r>
          </a:p>
        </p:txBody>
      </p:sp>
      <p:sp>
        <p:nvSpPr>
          <p:cNvPr id="46086" name="TextBox 12"/>
          <p:cNvSpPr txBox="1">
            <a:spLocks noChangeArrowheads="1"/>
          </p:cNvSpPr>
          <p:nvPr/>
        </p:nvSpPr>
        <p:spPr bwMode="auto">
          <a:xfrm>
            <a:off x="539634" y="2186942"/>
            <a:ext cx="87187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加（</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）、减（</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）、乘（</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）、除（</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）、求模（</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a:t>
            </a:r>
          </a:p>
        </p:txBody>
      </p:sp>
      <p:sp>
        <p:nvSpPr>
          <p:cNvPr id="46087" name="TextBox 8"/>
          <p:cNvSpPr txBox="1">
            <a:spLocks noChangeArrowheads="1"/>
          </p:cNvSpPr>
          <p:nvPr/>
        </p:nvSpPr>
        <p:spPr bwMode="auto">
          <a:xfrm>
            <a:off x="539633" y="2979651"/>
            <a:ext cx="9949841"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【例</a:t>
            </a:r>
            <a:r>
              <a:rPr lang="en-US" altLang="zh-CN" sz="2800" b="0" dirty="0">
                <a:latin typeface="Microsoft YaHei UI" panose="020B0503020204020204" pitchFamily="34" charset="-122"/>
                <a:ea typeface="Microsoft YaHei UI" panose="020B0503020204020204" pitchFamily="34" charset="-122"/>
              </a:rPr>
              <a:t>2.9</a:t>
            </a:r>
            <a:r>
              <a:rPr lang="zh-CN" altLang="zh-CN" sz="2800" b="0" dirty="0">
                <a:latin typeface="Microsoft YaHei UI" panose="020B0503020204020204" pitchFamily="34" charset="-122"/>
                <a:ea typeface="Microsoft YaHei UI" panose="020B0503020204020204" pitchFamily="34" charset="-122"/>
              </a:rPr>
              <a:t>】除法运算符的应用举例</a:t>
            </a: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main()</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smtClean="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d,%d</a:t>
            </a:r>
            <a:r>
              <a:rPr lang="en-US" altLang="zh-CN" sz="2800" b="0" dirty="0">
                <a:latin typeface="Microsoft YaHei UI" panose="020B0503020204020204" pitchFamily="34" charset="-122"/>
                <a:ea typeface="Microsoft YaHei UI" panose="020B0503020204020204" pitchFamily="34" charset="-122"/>
              </a:rPr>
              <a:t>\n",10/3,-10/3);</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("%f,%f,%f,%f",10.0/3,10.0/-3,-10.0/3,-10.0/-3); </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spcBef>
                <a:spcPct val="0"/>
              </a:spcBef>
              <a:buClrTx/>
              <a:buFontTx/>
              <a:buNone/>
            </a:pPr>
            <a:r>
              <a:rPr lang="zh-CN" altLang="zh-CN" sz="2800" b="0" dirty="0">
                <a:latin typeface="Microsoft YaHei UI" panose="020B0503020204020204" pitchFamily="34" charset="-122"/>
                <a:ea typeface="Microsoft YaHei UI" panose="020B0503020204020204" pitchFamily="34" charset="-122"/>
              </a:rPr>
              <a:t>运行程序，结果为：</a:t>
            </a:r>
          </a:p>
        </p:txBody>
      </p:sp>
      <p:pic>
        <p:nvPicPr>
          <p:cNvPr id="46088" name="图片 9"/>
          <p:cNvPicPr>
            <a:picLocks noChangeAspect="1" noChangeArrowheads="1"/>
          </p:cNvPicPr>
          <p:nvPr/>
        </p:nvPicPr>
        <p:blipFill rotWithShape="1">
          <a:blip r:embed="rId2">
            <a:extLst>
              <a:ext uri="{28A0092B-C50C-407E-A947-70E740481C1C}">
                <a14:useLocalDpi xmlns:a14="http://schemas.microsoft.com/office/drawing/2010/main" val="0"/>
              </a:ext>
            </a:extLst>
          </a:blip>
          <a:srcRect t="23252" r="40281" b="40484"/>
          <a:stretch/>
        </p:blipFill>
        <p:spPr bwMode="auto">
          <a:xfrm>
            <a:off x="3585926" y="5342709"/>
            <a:ext cx="567250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587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6087"/>
                                        </p:tgtEl>
                                        <p:attrNameLst>
                                          <p:attrName>style.visibility</p:attrName>
                                        </p:attrNameLst>
                                      </p:cBhvr>
                                      <p:to>
                                        <p:strVal val="visible"/>
                                      </p:to>
                                    </p:set>
                                    <p:animEffect transition="in" filter="fade">
                                      <p:cBhvr>
                                        <p:cTn id="15" dur="500"/>
                                        <p:tgtEl>
                                          <p:spTgt spid="4608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6088"/>
                                        </p:tgtEl>
                                        <p:attrNameLst>
                                          <p:attrName>style.visibility</p:attrName>
                                        </p:attrNameLst>
                                      </p:cBhvr>
                                      <p:to>
                                        <p:strVal val="visible"/>
                                      </p:to>
                                    </p:set>
                                    <p:animEffect transition="in" filter="fade">
                                      <p:cBhvr>
                                        <p:cTn id="20" dur="500"/>
                                        <p:tgtEl>
                                          <p:spTgt spid="46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p:bldP spid="46086" grpId="0"/>
      <p:bldP spid="4608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a:xfrm>
            <a:off x="538545" y="609600"/>
            <a:ext cx="8598907" cy="1320800"/>
          </a:xfrm>
        </p:spPr>
        <p:txBody>
          <a:bodyPr>
            <a:normAutofit/>
          </a:bodyPr>
          <a:lstStyle/>
          <a:p>
            <a:r>
              <a:rPr lang="en-US" altLang="zh-CN" dirty="0" smtClean="0"/>
              <a:t>2.3.1</a:t>
            </a:r>
            <a:r>
              <a:rPr lang="zh-CN" altLang="zh-CN" dirty="0" smtClean="0"/>
              <a:t>算术运算</a:t>
            </a:r>
            <a:r>
              <a:rPr lang="zh-CN" altLang="zh-CN" dirty="0" smtClean="0"/>
              <a:t>符和算数表达式</a:t>
            </a:r>
          </a:p>
        </p:txBody>
      </p:sp>
      <p:sp>
        <p:nvSpPr>
          <p:cNvPr id="47109" name="TextBox 8"/>
          <p:cNvSpPr txBox="1">
            <a:spLocks noChangeArrowheads="1"/>
          </p:cNvSpPr>
          <p:nvPr/>
        </p:nvSpPr>
        <p:spPr bwMode="auto">
          <a:xfrm>
            <a:off x="538546" y="1673367"/>
            <a:ext cx="8840586" cy="41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zh-CN" sz="2800" b="0" dirty="0">
                <a:latin typeface="Microsoft YaHei UI" panose="020B0503020204020204" pitchFamily="34" charset="-122"/>
                <a:ea typeface="Microsoft YaHei UI" panose="020B0503020204020204" pitchFamily="34" charset="-122"/>
              </a:rPr>
              <a:t>【例</a:t>
            </a:r>
            <a:r>
              <a:rPr lang="en-US" altLang="zh-CN" sz="2800" b="0" dirty="0">
                <a:latin typeface="Microsoft YaHei UI" panose="020B0503020204020204" pitchFamily="34" charset="-122"/>
                <a:ea typeface="Microsoft YaHei UI" panose="020B0503020204020204" pitchFamily="34" charset="-122"/>
              </a:rPr>
              <a:t>2.10</a:t>
            </a:r>
            <a:r>
              <a:rPr lang="zh-CN" altLang="zh-CN" sz="2800" b="0" dirty="0">
                <a:latin typeface="Microsoft YaHei UI" panose="020B0503020204020204" pitchFamily="34" charset="-122"/>
                <a:ea typeface="Microsoft YaHei UI" panose="020B0503020204020204" pitchFamily="34" charset="-122"/>
              </a:rPr>
              <a:t>】求余数运算符的应用举例</a:t>
            </a:r>
          </a:p>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endParaRPr lang="zh-CN"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main()</a:t>
            </a:r>
            <a:endParaRPr lang="zh-CN"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("%d\n",7%3);</a:t>
            </a:r>
            <a:endParaRPr lang="zh-CN"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d,%d,%d</a:t>
            </a:r>
            <a:r>
              <a:rPr lang="en-US" altLang="zh-CN" sz="2800" b="0" dirty="0">
                <a:latin typeface="Microsoft YaHei UI" panose="020B0503020204020204" pitchFamily="34" charset="-122"/>
                <a:ea typeface="Microsoft YaHei UI" panose="020B0503020204020204" pitchFamily="34" charset="-122"/>
              </a:rPr>
              <a:t>\n",(-7)%3,7%(-3),(-7)%(-3));</a:t>
            </a:r>
            <a:endParaRPr lang="zh-CN"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r>
              <a:rPr lang="zh-CN" altLang="zh-CN" sz="2800" b="0" dirty="0">
                <a:latin typeface="Microsoft YaHei UI" panose="020B0503020204020204" pitchFamily="34" charset="-122"/>
                <a:ea typeface="Microsoft YaHei UI" panose="020B0503020204020204" pitchFamily="34" charset="-122"/>
              </a:rPr>
              <a:t>运行程序，结果为：</a:t>
            </a:r>
          </a:p>
        </p:txBody>
      </p:sp>
      <p:pic>
        <p:nvPicPr>
          <p:cNvPr id="47110" name="图片 8"/>
          <p:cNvPicPr>
            <a:picLocks noChangeAspect="1" noChangeArrowheads="1"/>
          </p:cNvPicPr>
          <p:nvPr/>
        </p:nvPicPr>
        <p:blipFill rotWithShape="1">
          <a:blip r:embed="rId2">
            <a:extLst>
              <a:ext uri="{28A0092B-C50C-407E-A947-70E740481C1C}">
                <a14:useLocalDpi xmlns:a14="http://schemas.microsoft.com/office/drawing/2010/main" val="0"/>
              </a:ext>
            </a:extLst>
          </a:blip>
          <a:srcRect t="21113" r="88017" b="46909"/>
          <a:stretch/>
        </p:blipFill>
        <p:spPr bwMode="auto">
          <a:xfrm>
            <a:off x="3836621" y="5133703"/>
            <a:ext cx="1506088" cy="96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781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p:cNvSpPr>
            <a:spLocks noGrp="1" noChangeArrowheads="1"/>
          </p:cNvSpPr>
          <p:nvPr>
            <p:ph type="title"/>
          </p:nvPr>
        </p:nvSpPr>
        <p:spPr>
          <a:xfrm>
            <a:off x="500445" y="609600"/>
            <a:ext cx="6977279" cy="1320800"/>
          </a:xfrm>
        </p:spPr>
        <p:txBody>
          <a:bodyPr>
            <a:normAutofit/>
          </a:bodyPr>
          <a:lstStyle/>
          <a:p>
            <a:r>
              <a:rPr lang="en-US" altLang="zh-CN" dirty="0" smtClean="0"/>
              <a:t>2.3.1</a:t>
            </a:r>
            <a:r>
              <a:rPr lang="zh-CN" altLang="zh-CN" dirty="0" smtClean="0"/>
              <a:t>算术运算</a:t>
            </a:r>
            <a:r>
              <a:rPr lang="zh-CN" altLang="zh-CN" dirty="0" smtClean="0"/>
              <a:t>符和算数表达式</a:t>
            </a:r>
          </a:p>
        </p:txBody>
      </p:sp>
      <p:sp>
        <p:nvSpPr>
          <p:cNvPr id="48133" name="TextBox 10"/>
          <p:cNvSpPr txBox="1">
            <a:spLocks noChangeArrowheads="1"/>
          </p:cNvSpPr>
          <p:nvPr/>
        </p:nvSpPr>
        <p:spPr bwMode="auto">
          <a:xfrm>
            <a:off x="500445" y="1661073"/>
            <a:ext cx="9271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en-US" altLang="zh-CN" sz="3200" b="0" dirty="0">
                <a:latin typeface="Microsoft YaHei UI" panose="020B0503020204020204" pitchFamily="34" charset="-122"/>
                <a:ea typeface="Microsoft YaHei UI" panose="020B0503020204020204" pitchFamily="34" charset="-122"/>
              </a:rPr>
              <a:t>2.</a:t>
            </a:r>
            <a:r>
              <a:rPr lang="zh-CN" altLang="zh-CN" sz="3200" b="0" dirty="0">
                <a:latin typeface="Microsoft YaHei UI" panose="020B0503020204020204" pitchFamily="34" charset="-122"/>
                <a:ea typeface="Microsoft YaHei UI" panose="020B0503020204020204" pitchFamily="34" charset="-122"/>
              </a:rPr>
              <a:t>算术表达式</a:t>
            </a:r>
          </a:p>
        </p:txBody>
      </p:sp>
      <p:sp>
        <p:nvSpPr>
          <p:cNvPr id="48134" name="TextBox 12"/>
          <p:cNvSpPr txBox="1">
            <a:spLocks noChangeArrowheads="1"/>
          </p:cNvSpPr>
          <p:nvPr/>
        </p:nvSpPr>
        <p:spPr bwMode="auto">
          <a:xfrm>
            <a:off x="500446" y="2343698"/>
            <a:ext cx="95318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    </a:t>
            </a:r>
            <a:r>
              <a:rPr lang="zh-CN" altLang="zh-CN" sz="2800" b="0" dirty="0">
                <a:latin typeface="Microsoft YaHei UI" panose="020B0503020204020204" pitchFamily="34" charset="-122"/>
                <a:ea typeface="Microsoft YaHei UI" panose="020B0503020204020204" pitchFamily="34" charset="-122"/>
              </a:rPr>
              <a:t>用算术运算符和一对圆括号将操作数（常数、变量、函数等）连接起来，符合</a:t>
            </a:r>
            <a:r>
              <a:rPr lang="en-US" altLang="zh-CN" sz="2800" b="0" dirty="0">
                <a:latin typeface="Microsoft YaHei UI" panose="020B0503020204020204" pitchFamily="34" charset="-122"/>
                <a:ea typeface="Microsoft YaHei UI" panose="020B0503020204020204" pitchFamily="34" charset="-122"/>
              </a:rPr>
              <a:t>C</a:t>
            </a:r>
            <a:r>
              <a:rPr lang="zh-CN" altLang="zh-CN" sz="2800" b="0" dirty="0">
                <a:latin typeface="Microsoft YaHei UI" panose="020B0503020204020204" pitchFamily="34" charset="-122"/>
                <a:ea typeface="Microsoft YaHei UI" panose="020B0503020204020204" pitchFamily="34" charset="-122"/>
              </a:rPr>
              <a:t>语言语法的表达式称为</a:t>
            </a:r>
            <a:r>
              <a:rPr lang="zh-CN" altLang="zh-CN" sz="2800" b="0" dirty="0">
                <a:solidFill>
                  <a:srgbClr val="FF0000"/>
                </a:solidFill>
                <a:latin typeface="Microsoft YaHei UI" panose="020B0503020204020204" pitchFamily="34" charset="-122"/>
                <a:ea typeface="Microsoft YaHei UI" panose="020B0503020204020204" pitchFamily="34" charset="-122"/>
              </a:rPr>
              <a:t>算术表达式</a:t>
            </a:r>
            <a:r>
              <a:rPr lang="zh-CN" altLang="zh-CN" sz="2800" b="0" dirty="0">
                <a:latin typeface="Microsoft YaHei UI" panose="020B0503020204020204" pitchFamily="34" charset="-122"/>
                <a:ea typeface="Microsoft YaHei UI" panose="020B0503020204020204" pitchFamily="34" charset="-122"/>
              </a:rPr>
              <a:t>。</a:t>
            </a:r>
          </a:p>
        </p:txBody>
      </p:sp>
      <p:graphicFrame>
        <p:nvGraphicFramePr>
          <p:cNvPr id="2" name="表格 1"/>
          <p:cNvGraphicFramePr>
            <a:graphicFrameLocks noGrp="1"/>
          </p:cNvGraphicFramePr>
          <p:nvPr>
            <p:extLst>
              <p:ext uri="{D42A27DB-BD31-4B8C-83A1-F6EECF244321}">
                <p14:modId xmlns:p14="http://schemas.microsoft.com/office/powerpoint/2010/main" val="3184013545"/>
              </p:ext>
            </p:extLst>
          </p:nvPr>
        </p:nvGraphicFramePr>
        <p:xfrm>
          <a:off x="709454" y="3643733"/>
          <a:ext cx="9037188" cy="3096343"/>
        </p:xfrm>
        <a:graphic>
          <a:graphicData uri="http://schemas.openxmlformats.org/drawingml/2006/table">
            <a:tbl>
              <a:tblPr firstRow="1" firstCol="1" bandRow="1">
                <a:tableStyleId>{5DA37D80-6434-44D0-A028-1B22A696006F}</a:tableStyleId>
              </a:tblPr>
              <a:tblGrid>
                <a:gridCol w="1753484">
                  <a:extLst>
                    <a:ext uri="{9D8B030D-6E8A-4147-A177-3AD203B41FA5}">
                      <a16:colId xmlns:a16="http://schemas.microsoft.com/office/drawing/2014/main" val="20000"/>
                    </a:ext>
                  </a:extLst>
                </a:gridCol>
                <a:gridCol w="3641852">
                  <a:extLst>
                    <a:ext uri="{9D8B030D-6E8A-4147-A177-3AD203B41FA5}">
                      <a16:colId xmlns:a16="http://schemas.microsoft.com/office/drawing/2014/main" val="20001"/>
                    </a:ext>
                  </a:extLst>
                </a:gridCol>
                <a:gridCol w="3641852">
                  <a:extLst>
                    <a:ext uri="{9D8B030D-6E8A-4147-A177-3AD203B41FA5}">
                      <a16:colId xmlns:a16="http://schemas.microsoft.com/office/drawing/2014/main" val="20002"/>
                    </a:ext>
                  </a:extLst>
                </a:gridCol>
              </a:tblGrid>
              <a:tr h="507795">
                <a:tc>
                  <a:txBody>
                    <a:bodyPr/>
                    <a:lstStyle/>
                    <a:p>
                      <a:pPr algn="ctr">
                        <a:spcAft>
                          <a:spcPts val="0"/>
                        </a:spcAft>
                      </a:pPr>
                      <a:r>
                        <a:rPr lang="zh-CN" sz="2000" kern="100" dirty="0">
                          <a:effectLst/>
                          <a:latin typeface="Microsoft YaHei UI" panose="020B0503020204020204" pitchFamily="34" charset="-122"/>
                          <a:ea typeface="Microsoft YaHei UI" panose="020B0503020204020204" pitchFamily="34" charset="-122"/>
                        </a:rPr>
                        <a:t>数学表达式</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T="0" marB="0" anchor="ctr"/>
                </a:tc>
                <a:tc>
                  <a:txBody>
                    <a:bodyPr/>
                    <a:lstStyle/>
                    <a:p>
                      <a:pPr indent="269240" algn="ctr">
                        <a:spcAft>
                          <a:spcPts val="0"/>
                        </a:spcAft>
                      </a:pPr>
                      <a:r>
                        <a:rPr lang="zh-CN" sz="2000" kern="100" dirty="0">
                          <a:effectLst/>
                          <a:latin typeface="Microsoft YaHei UI" panose="020B0503020204020204" pitchFamily="34" charset="-122"/>
                          <a:ea typeface="Microsoft YaHei UI" panose="020B0503020204020204" pitchFamily="34" charset="-122"/>
                        </a:rPr>
                        <a:t>错误的程序表达式</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T="0" marB="0" anchor="ctr"/>
                </a:tc>
                <a:tc>
                  <a:txBody>
                    <a:bodyPr/>
                    <a:lstStyle/>
                    <a:p>
                      <a:pPr indent="269240" algn="ctr">
                        <a:spcAft>
                          <a:spcPts val="0"/>
                        </a:spcAft>
                      </a:pPr>
                      <a:r>
                        <a:rPr lang="zh-CN" sz="2000" kern="100">
                          <a:effectLst/>
                          <a:latin typeface="Microsoft YaHei UI" panose="020B0503020204020204" pitchFamily="34" charset="-122"/>
                          <a:ea typeface="Microsoft YaHei UI" panose="020B0503020204020204" pitchFamily="34" charset="-122"/>
                        </a:rPr>
                        <a:t>正确的程序表达式</a:t>
                      </a:r>
                      <a:endParaRPr lang="zh-CN" sz="2000" kern="100">
                        <a:effectLst/>
                        <a:latin typeface="Microsoft YaHei UI" panose="020B0503020204020204" pitchFamily="34" charset="-122"/>
                        <a:ea typeface="Microsoft YaHei UI" panose="020B0503020204020204" pitchFamily="34" charset="-122"/>
                        <a:cs typeface="Times New Roman"/>
                      </a:endParaRPr>
                    </a:p>
                  </a:txBody>
                  <a:tcPr marT="0" marB="0" anchor="ctr"/>
                </a:tc>
                <a:extLst>
                  <a:ext uri="{0D108BD9-81ED-4DB2-BD59-A6C34878D82A}">
                    <a16:rowId xmlns:a16="http://schemas.microsoft.com/office/drawing/2014/main" val="10000"/>
                  </a:ext>
                </a:extLst>
              </a:tr>
              <a:tr h="507795">
                <a:tc>
                  <a:txBody>
                    <a:bodyPr/>
                    <a:lstStyle/>
                    <a:p>
                      <a:pPr algn="ctr">
                        <a:spcAft>
                          <a:spcPts val="0"/>
                        </a:spcAft>
                      </a:pPr>
                      <a:r>
                        <a:rPr lang="en-US" sz="2000" b="0" kern="100" dirty="0">
                          <a:effectLst/>
                          <a:latin typeface="Microsoft YaHei UI" panose="020B0503020204020204" pitchFamily="34" charset="-122"/>
                          <a:ea typeface="Microsoft YaHei UI" panose="020B0503020204020204" pitchFamily="34" charset="-122"/>
                        </a:rPr>
                        <a:t>b</a:t>
                      </a:r>
                      <a:r>
                        <a:rPr lang="en-US" sz="2000" b="0" kern="100" baseline="30000" dirty="0">
                          <a:effectLst/>
                          <a:latin typeface="Microsoft YaHei UI" panose="020B0503020204020204" pitchFamily="34" charset="-122"/>
                          <a:ea typeface="Microsoft YaHei UI" panose="020B0503020204020204" pitchFamily="34" charset="-122"/>
                        </a:rPr>
                        <a:t>2</a:t>
                      </a:r>
                      <a:r>
                        <a:rPr lang="en-US" sz="2000" b="0" kern="100" dirty="0">
                          <a:effectLst/>
                          <a:latin typeface="Microsoft YaHei UI" panose="020B0503020204020204" pitchFamily="34" charset="-122"/>
                          <a:ea typeface="Microsoft YaHei UI" panose="020B0503020204020204" pitchFamily="34" charset="-122"/>
                        </a:rPr>
                        <a:t>-4ac</a:t>
                      </a:r>
                      <a:endParaRPr lang="zh-CN" sz="2000" b="0" kern="100" dirty="0">
                        <a:effectLst/>
                        <a:latin typeface="Microsoft YaHei UI" panose="020B0503020204020204" pitchFamily="34" charset="-122"/>
                        <a:ea typeface="Microsoft YaHei UI" panose="020B0503020204020204" pitchFamily="34" charset="-122"/>
                        <a:cs typeface="Times New Roman"/>
                      </a:endParaRPr>
                    </a:p>
                  </a:txBody>
                  <a:tcPr marT="0" marB="0" anchor="ctr"/>
                </a:tc>
                <a:tc>
                  <a:txBody>
                    <a:bodyPr/>
                    <a:lstStyle/>
                    <a:p>
                      <a:pPr algn="ctr">
                        <a:spcAft>
                          <a:spcPts val="0"/>
                        </a:spcAft>
                      </a:pPr>
                      <a:r>
                        <a:rPr lang="en-US" sz="2000" kern="100" dirty="0">
                          <a:effectLst/>
                          <a:latin typeface="Microsoft YaHei UI" panose="020B0503020204020204" pitchFamily="34" charset="-122"/>
                          <a:ea typeface="Microsoft YaHei UI" panose="020B0503020204020204" pitchFamily="34" charset="-122"/>
                        </a:rPr>
                        <a:t>b*b-4ac</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T="0" marB="0" anchor="ctr"/>
                </a:tc>
                <a:tc>
                  <a:txBody>
                    <a:bodyPr/>
                    <a:lstStyle/>
                    <a:p>
                      <a:pPr algn="ctr">
                        <a:spcAft>
                          <a:spcPts val="0"/>
                        </a:spcAft>
                      </a:pPr>
                      <a:r>
                        <a:rPr lang="en-US" sz="2000" kern="100">
                          <a:effectLst/>
                          <a:latin typeface="Microsoft YaHei UI" panose="020B0503020204020204" pitchFamily="34" charset="-122"/>
                          <a:ea typeface="Microsoft YaHei UI" panose="020B0503020204020204" pitchFamily="34" charset="-122"/>
                        </a:rPr>
                        <a:t>b*b-4*a*c</a:t>
                      </a:r>
                      <a:endParaRPr lang="zh-CN" sz="2000" kern="100">
                        <a:effectLst/>
                        <a:latin typeface="Microsoft YaHei UI" panose="020B0503020204020204" pitchFamily="34" charset="-122"/>
                        <a:ea typeface="Microsoft YaHei UI" panose="020B0503020204020204" pitchFamily="34" charset="-122"/>
                        <a:cs typeface="Times New Roman"/>
                      </a:endParaRPr>
                    </a:p>
                  </a:txBody>
                  <a:tcPr marT="0" marB="0" anchor="ctr"/>
                </a:tc>
                <a:extLst>
                  <a:ext uri="{0D108BD9-81ED-4DB2-BD59-A6C34878D82A}">
                    <a16:rowId xmlns:a16="http://schemas.microsoft.com/office/drawing/2014/main" val="10001"/>
                  </a:ext>
                </a:extLst>
              </a:tr>
              <a:tr h="1116345">
                <a:tc>
                  <a:txBody>
                    <a:bodyPr/>
                    <a:lstStyle/>
                    <a:p>
                      <a:endParaRPr lang="zh-CN">
                        <a:latin typeface="Microsoft YaHei UI" panose="020B0503020204020204" pitchFamily="34" charset="-122"/>
                        <a:ea typeface="Microsoft YaHei UI" panose="020B0503020204020204" pitchFamily="34" charset="-122"/>
                      </a:endParaRPr>
                    </a:p>
                  </a:txBody>
                  <a:tcPr marT="0" marB="0" anchor="ctr">
                    <a:blipFill rotWithShape="1">
                      <a:blip r:embed="rId2"/>
                      <a:stretch>
                        <a:fillRect l="-376" t="-91257" r="-415414" b="-86885"/>
                      </a:stretch>
                    </a:blipFill>
                  </a:tcPr>
                </a:tc>
                <a:tc>
                  <a:txBody>
                    <a:bodyPr/>
                    <a:lstStyle/>
                    <a:p>
                      <a:pPr algn="ctr">
                        <a:spcAft>
                          <a:spcPts val="0"/>
                        </a:spcAft>
                      </a:pPr>
                      <a:r>
                        <a:rPr lang="zh-CN"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b*b-4*a*c</a:t>
                      </a:r>
                      <a:r>
                        <a:rPr lang="zh-CN"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/2*a</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T="0" marB="0" anchor="ctr"/>
                </a:tc>
                <a:tc>
                  <a:txBody>
                    <a:bodyPr/>
                    <a:lstStyle/>
                    <a:p>
                      <a:pPr algn="ctr">
                        <a:spcAft>
                          <a:spcPts val="0"/>
                        </a:spcAft>
                      </a:pPr>
                      <a:r>
                        <a:rPr lang="zh-CN"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b*b-4*a*c</a:t>
                      </a:r>
                      <a:r>
                        <a:rPr lang="zh-CN"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/(2*a)</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T="0" marB="0" anchor="ctr"/>
                </a:tc>
                <a:extLst>
                  <a:ext uri="{0D108BD9-81ED-4DB2-BD59-A6C34878D82A}">
                    <a16:rowId xmlns:a16="http://schemas.microsoft.com/office/drawing/2014/main" val="10002"/>
                  </a:ext>
                </a:extLst>
              </a:tr>
              <a:tr h="964408">
                <a:tc>
                  <a:txBody>
                    <a:bodyPr/>
                    <a:lstStyle/>
                    <a:p>
                      <a:endParaRPr lang="zh-CN">
                        <a:latin typeface="Microsoft YaHei UI" panose="020B0503020204020204" pitchFamily="34" charset="-122"/>
                        <a:ea typeface="Microsoft YaHei UI" panose="020B0503020204020204" pitchFamily="34" charset="-122"/>
                      </a:endParaRPr>
                    </a:p>
                  </a:txBody>
                  <a:tcPr marT="0" marB="0" anchor="ctr">
                    <a:blipFill rotWithShape="1">
                      <a:blip r:embed="rId2"/>
                      <a:stretch>
                        <a:fillRect l="-376" t="-221519" r="-415414" b="-633"/>
                      </a:stretch>
                    </a:blipFill>
                  </a:tcPr>
                </a:tc>
                <a:tc>
                  <a:txBody>
                    <a:bodyPr/>
                    <a:lstStyle/>
                    <a:p>
                      <a:pPr algn="ctr">
                        <a:spcAft>
                          <a:spcPts val="0"/>
                        </a:spcAft>
                      </a:pPr>
                      <a:r>
                        <a:rPr lang="en-US" sz="2000" kern="100" dirty="0" err="1">
                          <a:effectLst/>
                          <a:latin typeface="Microsoft YaHei UI" panose="020B0503020204020204" pitchFamily="34" charset="-122"/>
                          <a:ea typeface="Microsoft YaHei UI" panose="020B0503020204020204" pitchFamily="34" charset="-122"/>
                        </a:rPr>
                        <a:t>a+b</a:t>
                      </a:r>
                      <a:r>
                        <a:rPr lang="en-US" sz="2000" kern="100" dirty="0">
                          <a:effectLst/>
                          <a:latin typeface="Microsoft YaHei UI" panose="020B0503020204020204" pitchFamily="34" charset="-122"/>
                          <a:ea typeface="Microsoft YaHei UI" panose="020B0503020204020204" pitchFamily="34" charset="-122"/>
                        </a:rPr>
                        <a:t>/a-b</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T="0" marB="0" anchor="ctr"/>
                </a:tc>
                <a:tc>
                  <a:txBody>
                    <a:bodyPr/>
                    <a:lstStyle/>
                    <a:p>
                      <a:pPr algn="ctr">
                        <a:spcAft>
                          <a:spcPts val="0"/>
                        </a:spcAft>
                      </a:pPr>
                      <a:r>
                        <a:rPr lang="en-US" sz="2000" kern="100" dirty="0">
                          <a:effectLst/>
                          <a:latin typeface="Microsoft YaHei UI" panose="020B0503020204020204" pitchFamily="34" charset="-122"/>
                          <a:ea typeface="Microsoft YaHei UI" panose="020B0503020204020204" pitchFamily="34" charset="-122"/>
                        </a:rPr>
                        <a:t>(</a:t>
                      </a:r>
                      <a:r>
                        <a:rPr lang="en-US" sz="2000" kern="100" dirty="0" err="1">
                          <a:effectLst/>
                          <a:latin typeface="Microsoft YaHei UI" panose="020B0503020204020204" pitchFamily="34" charset="-122"/>
                          <a:ea typeface="Microsoft YaHei UI" panose="020B0503020204020204" pitchFamily="34" charset="-122"/>
                        </a:rPr>
                        <a:t>a+b</a:t>
                      </a:r>
                      <a:r>
                        <a:rPr lang="en-US" sz="2000" kern="100" dirty="0">
                          <a:effectLst/>
                          <a:latin typeface="Microsoft YaHei UI" panose="020B0503020204020204" pitchFamily="34" charset="-122"/>
                          <a:ea typeface="Microsoft YaHei UI" panose="020B0503020204020204" pitchFamily="34" charset="-122"/>
                        </a:rPr>
                        <a:t>)/(a-b)</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747800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a:xfrm>
            <a:off x="513508" y="609600"/>
            <a:ext cx="8598907" cy="1320800"/>
          </a:xfrm>
        </p:spPr>
        <p:txBody>
          <a:bodyPr>
            <a:normAutofit/>
          </a:bodyPr>
          <a:lstStyle/>
          <a:p>
            <a:r>
              <a:rPr lang="en-US" altLang="zh-CN" dirty="0" smtClean="0"/>
              <a:t>2.3.1  </a:t>
            </a:r>
            <a:r>
              <a:rPr lang="zh-CN" altLang="zh-CN" dirty="0" smtClean="0"/>
              <a:t>算术运算符和算数表达式</a:t>
            </a:r>
          </a:p>
        </p:txBody>
      </p:sp>
      <p:sp>
        <p:nvSpPr>
          <p:cNvPr id="49157" name="TextBox 10"/>
          <p:cNvSpPr txBox="1">
            <a:spLocks noChangeArrowheads="1"/>
          </p:cNvSpPr>
          <p:nvPr/>
        </p:nvSpPr>
        <p:spPr bwMode="auto">
          <a:xfrm>
            <a:off x="513508" y="1536614"/>
            <a:ext cx="91811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en-US" sz="2800" b="0" dirty="0">
                <a:latin typeface="Microsoft YaHei UI" panose="020B0503020204020204" pitchFamily="34" charset="-122"/>
                <a:ea typeface="Microsoft YaHei UI" panose="020B0503020204020204" pitchFamily="34" charset="-122"/>
              </a:rPr>
              <a:t>注意：</a:t>
            </a:r>
            <a:endParaRPr lang="zh-CN" altLang="zh-CN" sz="2800" b="0" dirty="0">
              <a:latin typeface="Microsoft YaHei UI" panose="020B0503020204020204" pitchFamily="34" charset="-122"/>
              <a:ea typeface="Microsoft YaHei UI" panose="020B0503020204020204" pitchFamily="34" charset="-122"/>
            </a:endParaRPr>
          </a:p>
        </p:txBody>
      </p:sp>
      <p:sp>
        <p:nvSpPr>
          <p:cNvPr id="49158" name="TextBox 12"/>
          <p:cNvSpPr txBox="1">
            <a:spLocks noChangeArrowheads="1"/>
          </p:cNvSpPr>
          <p:nvPr/>
        </p:nvSpPr>
        <p:spPr bwMode="auto">
          <a:xfrm>
            <a:off x="513509" y="2250610"/>
            <a:ext cx="9335886" cy="198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Char char="Ø"/>
            </a:pPr>
            <a:r>
              <a:rPr lang="en-US" altLang="zh-CN" sz="2800" b="0" dirty="0">
                <a:latin typeface="Microsoft YaHei UI" panose="020B0503020204020204" pitchFamily="34" charset="-122"/>
                <a:ea typeface="Microsoft YaHei UI" panose="020B0503020204020204" pitchFamily="34" charset="-122"/>
              </a:rPr>
              <a:t>C</a:t>
            </a:r>
            <a:r>
              <a:rPr lang="zh-CN" altLang="en-US" sz="2800" b="0" dirty="0">
                <a:latin typeface="Microsoft YaHei UI" panose="020B0503020204020204" pitchFamily="34" charset="-122"/>
                <a:ea typeface="Microsoft YaHei UI" panose="020B0503020204020204" pitchFamily="34" charset="-122"/>
              </a:rPr>
              <a:t>语言中</a:t>
            </a:r>
            <a:r>
              <a:rPr lang="zh-CN" altLang="zh-CN" sz="2800" b="0" dirty="0">
                <a:latin typeface="Microsoft YaHei UI" panose="020B0503020204020204" pitchFamily="34" charset="-122"/>
                <a:ea typeface="Microsoft YaHei UI" panose="020B0503020204020204" pitchFamily="34" charset="-122"/>
              </a:rPr>
              <a:t>不允许使用方括号和花括号，只能使用圆括号</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Font typeface="Wingdings" pitchFamily="2" charset="2"/>
              <a:buChar char="Ø"/>
            </a:pPr>
            <a:r>
              <a:rPr lang="zh-CN" altLang="zh-CN" sz="2800" b="0" dirty="0" smtClean="0">
                <a:solidFill>
                  <a:srgbClr val="FF0000"/>
                </a:solidFill>
                <a:latin typeface="Microsoft YaHei UI" panose="020B0503020204020204" pitchFamily="34" charset="-122"/>
                <a:ea typeface="Microsoft YaHei UI" panose="020B0503020204020204" pitchFamily="34" charset="-122"/>
              </a:rPr>
              <a:t>圆括号</a:t>
            </a:r>
            <a:r>
              <a:rPr lang="zh-CN" altLang="zh-CN" sz="2800" b="0" dirty="0">
                <a:latin typeface="Microsoft YaHei UI" panose="020B0503020204020204" pitchFamily="34" charset="-122"/>
                <a:ea typeface="Microsoft YaHei UI" panose="020B0503020204020204" pitchFamily="34" charset="-122"/>
              </a:rPr>
              <a:t>是</a:t>
            </a:r>
            <a:r>
              <a:rPr lang="en-US" altLang="zh-CN" sz="2800" b="0" dirty="0">
                <a:latin typeface="Microsoft YaHei UI" panose="020B0503020204020204" pitchFamily="34" charset="-122"/>
                <a:ea typeface="Microsoft YaHei UI" panose="020B0503020204020204" pitchFamily="34" charset="-122"/>
              </a:rPr>
              <a:t>C</a:t>
            </a:r>
            <a:r>
              <a:rPr lang="zh-CN" altLang="zh-CN" sz="2800" b="0" dirty="0">
                <a:latin typeface="Microsoft YaHei UI" panose="020B0503020204020204" pitchFamily="34" charset="-122"/>
                <a:ea typeface="Microsoft YaHei UI" panose="020B0503020204020204" pitchFamily="34" charset="-122"/>
              </a:rPr>
              <a:t>语言中</a:t>
            </a:r>
            <a:r>
              <a:rPr lang="zh-CN" altLang="zh-CN" sz="2800" b="0" dirty="0">
                <a:solidFill>
                  <a:srgbClr val="FF0000"/>
                </a:solidFill>
                <a:latin typeface="Microsoft YaHei UI" panose="020B0503020204020204" pitchFamily="34" charset="-122"/>
                <a:ea typeface="Microsoft YaHei UI" panose="020B0503020204020204" pitchFamily="34" charset="-122"/>
              </a:rPr>
              <a:t>优先级别最高</a:t>
            </a:r>
            <a:r>
              <a:rPr lang="zh-CN" altLang="zh-CN" sz="2800" b="0" dirty="0">
                <a:latin typeface="Microsoft YaHei UI" panose="020B0503020204020204" pitchFamily="34" charset="-122"/>
                <a:ea typeface="Microsoft YaHei UI" panose="020B0503020204020204" pitchFamily="34" charset="-122"/>
              </a:rPr>
              <a:t>的运算符</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Font typeface="Wingdings" pitchFamily="2" charset="2"/>
              <a:buChar char="Ø"/>
            </a:pPr>
            <a:r>
              <a:rPr lang="zh-CN" altLang="zh-CN" sz="2800" b="0" dirty="0" smtClean="0">
                <a:latin typeface="Microsoft YaHei UI" panose="020B0503020204020204" pitchFamily="34" charset="-122"/>
                <a:ea typeface="Microsoft YaHei UI" panose="020B0503020204020204" pitchFamily="34" charset="-122"/>
              </a:rPr>
              <a:t>圆括号</a:t>
            </a:r>
            <a:r>
              <a:rPr lang="zh-CN" altLang="zh-CN" sz="2800" b="0" dirty="0">
                <a:latin typeface="Microsoft YaHei UI" panose="020B0503020204020204" pitchFamily="34" charset="-122"/>
                <a:ea typeface="Microsoft YaHei UI" panose="020B0503020204020204" pitchFamily="34" charset="-122"/>
              </a:rPr>
              <a:t>必须成对使用。当使用了多层圆括号时，先完成最里层的运算，最后处理最外层</a:t>
            </a:r>
            <a:r>
              <a:rPr lang="zh-CN" altLang="zh-CN" sz="2800" b="0" dirty="0" smtClean="0">
                <a:latin typeface="Microsoft YaHei UI" panose="020B0503020204020204" pitchFamily="34" charset="-122"/>
                <a:ea typeface="Microsoft YaHei UI" panose="020B0503020204020204" pitchFamily="34" charset="-122"/>
              </a:rPr>
              <a:t>括号</a:t>
            </a:r>
            <a:r>
              <a:rPr lang="zh-CN" altLang="en-US" sz="2800" b="0" dirty="0" smtClean="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p:txBody>
      </p:sp>
      <p:sp>
        <p:nvSpPr>
          <p:cNvPr id="49159" name="TextBox 12"/>
          <p:cNvSpPr txBox="1">
            <a:spLocks noChangeArrowheads="1"/>
          </p:cNvSpPr>
          <p:nvPr/>
        </p:nvSpPr>
        <p:spPr bwMode="auto">
          <a:xfrm>
            <a:off x="513509" y="4341573"/>
            <a:ext cx="933588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Char char="Ø"/>
            </a:pPr>
            <a:r>
              <a:rPr lang="zh-CN" altLang="zh-CN" sz="2800" b="0" dirty="0">
                <a:latin typeface="Microsoft YaHei UI" panose="020B0503020204020204" pitchFamily="34" charset="-122"/>
                <a:ea typeface="Microsoft YaHei UI" panose="020B0503020204020204" pitchFamily="34" charset="-122"/>
              </a:rPr>
              <a:t>诸如求</a:t>
            </a:r>
            <a:r>
              <a:rPr lang="zh-CN" altLang="zh-CN" sz="2800" b="0" dirty="0">
                <a:solidFill>
                  <a:srgbClr val="FF0000"/>
                </a:solidFill>
                <a:latin typeface="Microsoft YaHei UI" panose="020B0503020204020204" pitchFamily="34" charset="-122"/>
                <a:ea typeface="Microsoft YaHei UI" panose="020B0503020204020204" pitchFamily="34" charset="-122"/>
              </a:rPr>
              <a:t>绝对值</a:t>
            </a:r>
            <a:r>
              <a:rPr lang="zh-CN" altLang="zh-CN" sz="2800" b="0" dirty="0">
                <a:latin typeface="Microsoft YaHei UI" panose="020B0503020204020204" pitchFamily="34" charset="-122"/>
                <a:ea typeface="Microsoft YaHei UI" panose="020B0503020204020204" pitchFamily="34" charset="-122"/>
              </a:rPr>
              <a:t>和</a:t>
            </a:r>
            <a:r>
              <a:rPr lang="zh-CN" altLang="zh-CN" sz="2800" b="0" dirty="0">
                <a:solidFill>
                  <a:srgbClr val="FF0000"/>
                </a:solidFill>
                <a:latin typeface="Microsoft YaHei UI" panose="020B0503020204020204" pitchFamily="34" charset="-122"/>
                <a:ea typeface="Microsoft YaHei UI" panose="020B0503020204020204" pitchFamily="34" charset="-122"/>
              </a:rPr>
              <a:t>平方根</a:t>
            </a:r>
            <a:r>
              <a:rPr lang="zh-CN" altLang="en-US" sz="2800" b="0" dirty="0">
                <a:latin typeface="Microsoft YaHei UI" panose="020B0503020204020204" pitchFamily="34" charset="-122"/>
                <a:ea typeface="Microsoft YaHei UI" panose="020B0503020204020204" pitchFamily="34" charset="-122"/>
              </a:rPr>
              <a:t>这</a:t>
            </a:r>
            <a:r>
              <a:rPr lang="zh-CN" altLang="zh-CN" sz="2800" b="0" dirty="0">
                <a:latin typeface="Microsoft YaHei UI" panose="020B0503020204020204" pitchFamily="34" charset="-122"/>
                <a:ea typeface="Microsoft YaHei UI" panose="020B0503020204020204" pitchFamily="34" charset="-122"/>
              </a:rPr>
              <a:t>类数学运算，</a:t>
            </a:r>
            <a:r>
              <a:rPr lang="en-US" altLang="zh-CN" sz="2800" b="0" dirty="0">
                <a:latin typeface="Microsoft YaHei UI" panose="020B0503020204020204" pitchFamily="34" charset="-122"/>
                <a:ea typeface="Microsoft YaHei UI" panose="020B0503020204020204" pitchFamily="34" charset="-122"/>
              </a:rPr>
              <a:t>C</a:t>
            </a:r>
            <a:r>
              <a:rPr lang="zh-CN" altLang="zh-CN" sz="2800" b="0" dirty="0">
                <a:latin typeface="Microsoft YaHei UI" panose="020B0503020204020204" pitchFamily="34" charset="-122"/>
                <a:ea typeface="Microsoft YaHei UI" panose="020B0503020204020204" pitchFamily="34" charset="-122"/>
              </a:rPr>
              <a:t>语言已经将它们定义成标准库函数</a:t>
            </a:r>
            <a:r>
              <a:rPr lang="zh-CN" altLang="en-US"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存放在数学</a:t>
            </a:r>
            <a:r>
              <a:rPr lang="zh-CN" altLang="zh-CN" sz="2800" b="0" dirty="0" smtClean="0">
                <a:latin typeface="Microsoft YaHei UI" panose="020B0503020204020204" pitchFamily="34" charset="-122"/>
                <a:ea typeface="Microsoft YaHei UI" panose="020B0503020204020204" pitchFamily="34" charset="-122"/>
              </a:rPr>
              <a:t>库</a:t>
            </a:r>
            <a:r>
              <a:rPr lang="zh-CN" altLang="en-US" sz="2800" b="0" dirty="0" smtClean="0">
                <a:latin typeface="Microsoft YaHei UI" panose="020B0503020204020204" pitchFamily="34" charset="-122"/>
                <a:ea typeface="Microsoft YaHei UI" panose="020B0503020204020204" pitchFamily="34" charset="-122"/>
              </a:rPr>
              <a:t>头文件</a:t>
            </a:r>
            <a:r>
              <a:rPr lang="zh-CN" altLang="zh-CN" sz="2800" b="0" dirty="0" smtClean="0">
                <a:solidFill>
                  <a:srgbClr val="FF0000"/>
                </a:solidFill>
                <a:latin typeface="Microsoft YaHei UI" panose="020B0503020204020204" pitchFamily="34" charset="-122"/>
                <a:ea typeface="Microsoft YaHei UI" panose="020B0503020204020204" pitchFamily="34" charset="-122"/>
              </a:rPr>
              <a:t>“</a:t>
            </a:r>
            <a:r>
              <a:rPr lang="en-US" altLang="zh-CN" sz="2800" b="0" dirty="0" err="1">
                <a:solidFill>
                  <a:srgbClr val="FF0000"/>
                </a:solidFill>
                <a:latin typeface="Microsoft YaHei UI" panose="020B0503020204020204" pitchFamily="34" charset="-122"/>
                <a:ea typeface="Microsoft YaHei UI" panose="020B0503020204020204" pitchFamily="34" charset="-122"/>
              </a:rPr>
              <a:t>math.h</a:t>
            </a:r>
            <a:r>
              <a:rPr lang="zh-CN"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中，在使用时，用户只需要直接</a:t>
            </a:r>
            <a:r>
              <a:rPr lang="zh-CN" altLang="en-US" sz="2800" b="0" dirty="0">
                <a:latin typeface="Microsoft YaHei UI" panose="020B0503020204020204" pitchFamily="34" charset="-122"/>
                <a:ea typeface="Microsoft YaHei UI" panose="020B0503020204020204" pitchFamily="34" charset="-122"/>
              </a:rPr>
              <a:t>使用</a:t>
            </a:r>
            <a:r>
              <a:rPr lang="zh-CN" altLang="zh-CN" sz="2800" b="0" dirty="0">
                <a:latin typeface="Microsoft YaHei UI" panose="020B0503020204020204" pitchFamily="34" charset="-122"/>
                <a:ea typeface="Microsoft YaHei UI" panose="020B0503020204020204" pitchFamily="34" charset="-122"/>
              </a:rPr>
              <a:t>即可</a:t>
            </a:r>
            <a:r>
              <a:rPr lang="zh-CN" altLang="en-US"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2651074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a:xfrm>
            <a:off x="513508" y="609600"/>
            <a:ext cx="8598907" cy="1320800"/>
          </a:xfrm>
        </p:spPr>
        <p:txBody>
          <a:bodyPr>
            <a:normAutofit/>
          </a:bodyPr>
          <a:lstStyle/>
          <a:p>
            <a:r>
              <a:rPr lang="en-US" altLang="zh-CN" dirty="0" smtClean="0"/>
              <a:t>2.3.1  </a:t>
            </a:r>
            <a:r>
              <a:rPr lang="zh-CN" altLang="zh-CN" dirty="0" smtClean="0"/>
              <a:t>算术运算符和算数表达式</a:t>
            </a:r>
          </a:p>
        </p:txBody>
      </p:sp>
      <p:sp>
        <p:nvSpPr>
          <p:cNvPr id="49157" name="TextBox 10"/>
          <p:cNvSpPr txBox="1">
            <a:spLocks noChangeArrowheads="1"/>
          </p:cNvSpPr>
          <p:nvPr/>
        </p:nvSpPr>
        <p:spPr bwMode="auto">
          <a:xfrm>
            <a:off x="513508" y="1536614"/>
            <a:ext cx="91811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en-US" sz="2800" b="0" dirty="0">
                <a:latin typeface="Microsoft YaHei UI" panose="020B0503020204020204" pitchFamily="34" charset="-122"/>
                <a:ea typeface="Microsoft YaHei UI" panose="020B0503020204020204" pitchFamily="34" charset="-122"/>
              </a:rPr>
              <a:t>注意：</a:t>
            </a:r>
            <a:endParaRPr lang="zh-CN" altLang="zh-CN" sz="2800" b="0" dirty="0">
              <a:latin typeface="Microsoft YaHei UI" panose="020B0503020204020204" pitchFamily="34" charset="-122"/>
              <a:ea typeface="Microsoft YaHei UI" panose="020B0503020204020204" pitchFamily="34" charset="-122"/>
            </a:endParaRPr>
          </a:p>
        </p:txBody>
      </p:sp>
      <p:sp>
        <p:nvSpPr>
          <p:cNvPr id="49160" name="TextBox 12"/>
          <p:cNvSpPr txBox="1">
            <a:spLocks noChangeArrowheads="1"/>
          </p:cNvSpPr>
          <p:nvPr/>
        </p:nvSpPr>
        <p:spPr bwMode="auto">
          <a:xfrm>
            <a:off x="513509" y="2654653"/>
            <a:ext cx="933588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Char char="Ø"/>
            </a:pPr>
            <a:r>
              <a:rPr lang="zh-CN" altLang="zh-CN" sz="2800" b="0" dirty="0">
                <a:latin typeface="Microsoft YaHei UI" panose="020B0503020204020204" pitchFamily="34" charset="-122"/>
                <a:ea typeface="Microsoft YaHei UI" panose="020B0503020204020204" pitchFamily="34" charset="-122"/>
              </a:rPr>
              <a:t>五种算术运算符中，单目运算符</a:t>
            </a:r>
            <a:r>
              <a:rPr lang="zh-CN" altLang="zh-CN" sz="2800" b="0" dirty="0">
                <a:solidFill>
                  <a:srgbClr val="FF0000"/>
                </a:solidFill>
                <a:latin typeface="Microsoft YaHei UI" panose="020B0503020204020204" pitchFamily="34" charset="-122"/>
                <a:ea typeface="Microsoft YaHei UI" panose="020B0503020204020204" pitchFamily="34" charset="-122"/>
              </a:rPr>
              <a:t>“</a:t>
            </a:r>
            <a:r>
              <a:rPr lang="en-US"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的优先级最高，其次是</a:t>
            </a:r>
            <a:r>
              <a:rPr lang="zh-CN" altLang="zh-CN" sz="2800" b="0" dirty="0">
                <a:solidFill>
                  <a:srgbClr val="FF0000"/>
                </a:solidFill>
                <a:latin typeface="Microsoft YaHei UI" panose="020B0503020204020204" pitchFamily="34" charset="-122"/>
                <a:ea typeface="Microsoft YaHei UI" panose="020B0503020204020204" pitchFamily="34" charset="-122"/>
              </a:rPr>
              <a:t>乘“</a:t>
            </a:r>
            <a:r>
              <a:rPr lang="en-US"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solidFill>
                  <a:srgbClr val="FF0000"/>
                </a:solidFill>
                <a:latin typeface="Microsoft YaHei UI" panose="020B0503020204020204" pitchFamily="34" charset="-122"/>
                <a:ea typeface="Microsoft YaHei UI" panose="020B0503020204020204" pitchFamily="34" charset="-122"/>
              </a:rPr>
              <a:t>”、除“</a:t>
            </a:r>
            <a:r>
              <a:rPr lang="en-US"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solidFill>
                  <a:srgbClr val="FF0000"/>
                </a:solidFill>
                <a:latin typeface="Microsoft YaHei UI" panose="020B0503020204020204" pitchFamily="34" charset="-122"/>
                <a:ea typeface="Microsoft YaHei UI" panose="020B0503020204020204" pitchFamily="34" charset="-122"/>
              </a:rPr>
              <a:t>”和求模“</a:t>
            </a:r>
            <a:r>
              <a:rPr lang="en-US"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三种运算符，最后是</a:t>
            </a:r>
            <a:r>
              <a:rPr lang="zh-CN" altLang="zh-CN" sz="2800" b="0" dirty="0">
                <a:solidFill>
                  <a:srgbClr val="FF0000"/>
                </a:solidFill>
                <a:latin typeface="Microsoft YaHei UI" panose="020B0503020204020204" pitchFamily="34" charset="-122"/>
                <a:ea typeface="Microsoft YaHei UI" panose="020B0503020204020204" pitchFamily="34" charset="-122"/>
              </a:rPr>
              <a:t>加“</a:t>
            </a:r>
            <a:r>
              <a:rPr lang="en-US"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solidFill>
                  <a:srgbClr val="FF0000"/>
                </a:solidFill>
                <a:latin typeface="Microsoft YaHei UI" panose="020B0503020204020204" pitchFamily="34" charset="-122"/>
                <a:ea typeface="Microsoft YaHei UI" panose="020B0503020204020204" pitchFamily="34" charset="-122"/>
              </a:rPr>
              <a:t>”、减“</a:t>
            </a:r>
            <a:r>
              <a:rPr lang="en-US" altLang="zh-CN" sz="2800" b="0" dirty="0">
                <a:solidFill>
                  <a:srgbClr val="FF0000"/>
                </a:solidFill>
                <a:latin typeface="Microsoft YaHei UI" panose="020B0503020204020204" pitchFamily="34" charset="-122"/>
                <a:ea typeface="Microsoft YaHei UI" panose="020B0503020204020204" pitchFamily="34" charset="-122"/>
              </a:rPr>
              <a:t>-</a:t>
            </a:r>
            <a:r>
              <a:rPr lang="zh-CN" altLang="zh-CN" sz="2800" b="0" dirty="0">
                <a:solidFill>
                  <a:srgbClr val="FF0000"/>
                </a:solidFill>
                <a:latin typeface="Microsoft YaHei UI" panose="020B0503020204020204" pitchFamily="34" charset="-122"/>
                <a:ea typeface="Microsoft YaHei UI" panose="020B0503020204020204" pitchFamily="34" charset="-122"/>
              </a:rPr>
              <a:t>”运算。</a:t>
            </a:r>
          </a:p>
        </p:txBody>
      </p:sp>
      <p:sp>
        <p:nvSpPr>
          <p:cNvPr id="49161" name="TextBox 12"/>
          <p:cNvSpPr txBox="1">
            <a:spLocks noChangeArrowheads="1"/>
          </p:cNvSpPr>
          <p:nvPr/>
        </p:nvSpPr>
        <p:spPr bwMode="auto">
          <a:xfrm>
            <a:off x="513509" y="4638438"/>
            <a:ext cx="93358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Char char="Ø"/>
            </a:pPr>
            <a:r>
              <a:rPr lang="zh-CN" altLang="zh-CN" sz="2800" b="0" dirty="0">
                <a:latin typeface="Microsoft YaHei UI" panose="020B0503020204020204" pitchFamily="34" charset="-122"/>
                <a:ea typeface="Microsoft YaHei UI" panose="020B0503020204020204" pitchFamily="34" charset="-122"/>
              </a:rPr>
              <a:t>算术运算符具有左结合性，即先左后右。</a:t>
            </a:r>
          </a:p>
        </p:txBody>
      </p:sp>
    </p:spTree>
    <p:extLst>
      <p:ext uri="{BB962C8B-B14F-4D97-AF65-F5344CB8AC3E}">
        <p14:creationId xmlns:p14="http://schemas.microsoft.com/office/powerpoint/2010/main" val="32087950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5366757"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2.3  </a:t>
            </a:r>
            <a:r>
              <a:rPr lang="zh-CN" altLang="en-US" sz="4000" b="1" dirty="0" smtClean="0">
                <a:solidFill>
                  <a:schemeClr val="accent2">
                    <a:lumMod val="75000"/>
                  </a:schemeClr>
                </a:solidFill>
                <a:latin typeface="微软雅黑" panose="020B0503020204020204" charset="-122"/>
                <a:ea typeface="微软雅黑" panose="020B0503020204020204" charset="-122"/>
              </a:rPr>
              <a:t>运算符与表达式</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5218095" cy="523220"/>
          </a:xfrm>
          <a:prstGeom prst="rect">
            <a:avLst/>
          </a:prstGeom>
        </p:spPr>
        <p:txBody>
          <a:bodyPr wrap="none">
            <a:spAutoFit/>
          </a:bodyPr>
          <a:lstStyle/>
          <a:p>
            <a:r>
              <a:rPr lang="en-US" altLang="zh-CN" sz="2800" b="1" dirty="0" smtClean="0">
                <a:solidFill>
                  <a:schemeClr val="accent2">
                    <a:lumMod val="75000"/>
                  </a:schemeClr>
                </a:solidFill>
                <a:latin typeface="微软雅黑" panose="020B0503020204020204" charset="-122"/>
                <a:ea typeface="微软雅黑" panose="020B0503020204020204" charset="-122"/>
              </a:rPr>
              <a:t>2.3.2  </a:t>
            </a:r>
            <a:r>
              <a:rPr lang="zh-CN" altLang="en-US" sz="2800" b="1" dirty="0" smtClean="0">
                <a:solidFill>
                  <a:schemeClr val="accent2">
                    <a:lumMod val="75000"/>
                  </a:schemeClr>
                </a:solidFill>
                <a:latin typeface="微软雅黑" panose="020B0503020204020204" charset="-122"/>
                <a:ea typeface="微软雅黑" panose="020B0503020204020204" charset="-122"/>
              </a:rPr>
              <a:t>赋值运算符和赋值表达式</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808252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2"/>
          <p:cNvSpPr>
            <a:spLocks noGrp="1" noChangeArrowheads="1"/>
          </p:cNvSpPr>
          <p:nvPr>
            <p:ph type="title"/>
          </p:nvPr>
        </p:nvSpPr>
        <p:spPr>
          <a:xfrm>
            <a:off x="500445" y="609600"/>
            <a:ext cx="8598907" cy="1320800"/>
          </a:xfrm>
        </p:spPr>
        <p:txBody>
          <a:bodyPr>
            <a:normAutofit/>
          </a:bodyPr>
          <a:lstStyle/>
          <a:p>
            <a:r>
              <a:rPr lang="en-US" altLang="zh-CN" dirty="0" smtClean="0"/>
              <a:t>2.3.2  </a:t>
            </a:r>
            <a:r>
              <a:rPr lang="zh-CN" altLang="zh-CN" dirty="0" smtClean="0"/>
              <a:t>赋值运算符和赋值表达式</a:t>
            </a:r>
          </a:p>
        </p:txBody>
      </p:sp>
      <p:sp>
        <p:nvSpPr>
          <p:cNvPr id="50181" name="TextBox 10"/>
          <p:cNvSpPr txBox="1">
            <a:spLocks noChangeArrowheads="1"/>
          </p:cNvSpPr>
          <p:nvPr/>
        </p:nvSpPr>
        <p:spPr bwMode="auto">
          <a:xfrm>
            <a:off x="500446" y="1765577"/>
            <a:ext cx="9192194" cy="117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zh-CN" sz="3200" b="0" dirty="0">
                <a:latin typeface="Microsoft YaHei UI" panose="020B0503020204020204" pitchFamily="34" charset="-122"/>
                <a:ea typeface="Microsoft YaHei UI" panose="020B0503020204020204" pitchFamily="34" charset="-122"/>
              </a:rPr>
              <a:t>赋值号“</a:t>
            </a:r>
            <a:r>
              <a:rPr lang="en-US" altLang="zh-CN" sz="3200" b="0" dirty="0">
                <a:latin typeface="Microsoft YaHei UI" panose="020B0503020204020204" pitchFamily="34" charset="-122"/>
                <a:ea typeface="Microsoft YaHei UI" panose="020B0503020204020204" pitchFamily="34" charset="-122"/>
              </a:rPr>
              <a:t>=</a:t>
            </a:r>
            <a:r>
              <a:rPr lang="zh-CN" altLang="zh-CN" sz="3200" b="0" dirty="0" smtClean="0">
                <a:latin typeface="Microsoft YaHei UI" panose="020B0503020204020204" pitchFamily="34" charset="-122"/>
                <a:ea typeface="Microsoft YaHei UI" panose="020B0503020204020204" pitchFamily="34" charset="-122"/>
              </a:rPr>
              <a:t>”称为</a:t>
            </a:r>
            <a:r>
              <a:rPr lang="zh-CN" altLang="zh-CN" sz="3200" b="0" dirty="0">
                <a:latin typeface="Microsoft YaHei UI" panose="020B0503020204020204" pitchFamily="34" charset="-122"/>
                <a:ea typeface="Microsoft YaHei UI" panose="020B0503020204020204" pitchFamily="34" charset="-122"/>
              </a:rPr>
              <a:t>赋值</a:t>
            </a:r>
            <a:r>
              <a:rPr lang="zh-CN" altLang="zh-CN" sz="3200" b="0" dirty="0" smtClean="0">
                <a:latin typeface="Microsoft YaHei UI" panose="020B0503020204020204" pitchFamily="34" charset="-122"/>
                <a:ea typeface="Microsoft YaHei UI" panose="020B0503020204020204" pitchFamily="34" charset="-122"/>
              </a:rPr>
              <a:t>运算符</a:t>
            </a:r>
            <a:r>
              <a:rPr lang="zh-CN" altLang="en-US" sz="3200" b="0" dirty="0" smtClean="0">
                <a:latin typeface="Microsoft YaHei UI" panose="020B0503020204020204" pitchFamily="34" charset="-122"/>
                <a:ea typeface="Microsoft YaHei UI" panose="020B0503020204020204" pitchFamily="34" charset="-122"/>
              </a:rPr>
              <a:t>。</a:t>
            </a:r>
            <a:endParaRPr lang="en-US" altLang="zh-CN" sz="3200" b="0" dirty="0">
              <a:latin typeface="Microsoft YaHei UI" panose="020B0503020204020204" pitchFamily="34" charset="-122"/>
              <a:ea typeface="Microsoft YaHei UI" panose="020B0503020204020204" pitchFamily="34" charset="-122"/>
            </a:endParaRPr>
          </a:p>
          <a:p>
            <a:pPr>
              <a:buFont typeface="Wingdings" pitchFamily="2" charset="2"/>
              <a:buNone/>
            </a:pPr>
            <a:r>
              <a:rPr lang="zh-CN" altLang="zh-CN" sz="3200" b="0" dirty="0">
                <a:latin typeface="Microsoft YaHei UI" panose="020B0503020204020204" pitchFamily="34" charset="-122"/>
                <a:ea typeface="Microsoft YaHei UI" panose="020B0503020204020204" pitchFamily="34" charset="-122"/>
              </a:rPr>
              <a:t>由赋值运算符组成的表达式称为赋值</a:t>
            </a:r>
            <a:r>
              <a:rPr lang="zh-CN" altLang="zh-CN" sz="3200" b="0" dirty="0" smtClean="0">
                <a:latin typeface="Microsoft YaHei UI" panose="020B0503020204020204" pitchFamily="34" charset="-122"/>
                <a:ea typeface="Microsoft YaHei UI" panose="020B0503020204020204" pitchFamily="34" charset="-122"/>
              </a:rPr>
              <a:t>表达式</a:t>
            </a:r>
            <a:r>
              <a:rPr lang="zh-CN" altLang="en-US" sz="3200" b="0" dirty="0" smtClean="0">
                <a:latin typeface="Microsoft YaHei UI" panose="020B0503020204020204" pitchFamily="34" charset="-122"/>
                <a:ea typeface="Microsoft YaHei UI" panose="020B0503020204020204" pitchFamily="34" charset="-122"/>
              </a:rPr>
              <a:t>。</a:t>
            </a:r>
            <a:endParaRPr lang="zh-CN" altLang="zh-CN" sz="3200" b="0" dirty="0">
              <a:latin typeface="Microsoft YaHei UI" panose="020B0503020204020204" pitchFamily="34" charset="-122"/>
              <a:ea typeface="Microsoft YaHei UI" panose="020B0503020204020204" pitchFamily="34" charset="-122"/>
            </a:endParaRPr>
          </a:p>
        </p:txBody>
      </p:sp>
      <p:sp>
        <p:nvSpPr>
          <p:cNvPr id="50182" name="TextBox 12"/>
          <p:cNvSpPr txBox="1">
            <a:spLocks noChangeArrowheads="1"/>
          </p:cNvSpPr>
          <p:nvPr/>
        </p:nvSpPr>
        <p:spPr bwMode="auto">
          <a:xfrm>
            <a:off x="500446" y="3081376"/>
            <a:ext cx="9192194"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en-US" sz="2800" b="0" dirty="0">
                <a:latin typeface="Microsoft YaHei UI" panose="020B0503020204020204" pitchFamily="34" charset="-122"/>
                <a:ea typeface="Microsoft YaHei UI" panose="020B0503020204020204" pitchFamily="34" charset="-122"/>
              </a:rPr>
              <a:t>赋值表达式</a:t>
            </a:r>
            <a:r>
              <a:rPr lang="zh-CN" altLang="zh-CN" sz="2800" b="0" dirty="0">
                <a:latin typeface="Microsoft YaHei UI" panose="020B0503020204020204" pitchFamily="34" charset="-122"/>
                <a:ea typeface="Microsoft YaHei UI" panose="020B0503020204020204" pitchFamily="34" charset="-122"/>
              </a:rPr>
              <a:t>形式如下</a:t>
            </a:r>
            <a:r>
              <a:rPr lang="zh-CN" altLang="zh-CN" sz="2800" b="0" dirty="0" smtClean="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                </a:t>
            </a:r>
            <a:r>
              <a:rPr lang="zh-CN" altLang="zh-CN" sz="2800" b="0" dirty="0">
                <a:solidFill>
                  <a:schemeClr val="accent4"/>
                </a:solidFill>
                <a:latin typeface="Microsoft YaHei UI" panose="020B0503020204020204" pitchFamily="34" charset="-122"/>
                <a:ea typeface="Microsoft YaHei UI" panose="020B0503020204020204" pitchFamily="34" charset="-122"/>
              </a:rPr>
              <a:t>变量</a:t>
            </a:r>
            <a:r>
              <a:rPr lang="zh-CN" altLang="zh-CN" sz="2800" b="0" dirty="0" smtClean="0">
                <a:solidFill>
                  <a:schemeClr val="accent4"/>
                </a:solidFill>
                <a:latin typeface="Microsoft YaHei UI" panose="020B0503020204020204" pitchFamily="34" charset="-122"/>
                <a:ea typeface="Microsoft YaHei UI" panose="020B0503020204020204" pitchFamily="34" charset="-122"/>
              </a:rPr>
              <a:t>名</a:t>
            </a:r>
            <a:r>
              <a:rPr lang="en-US" altLang="zh-CN" sz="2800" b="0" dirty="0" smtClean="0">
                <a:solidFill>
                  <a:schemeClr val="accent4"/>
                </a:solidFill>
                <a:latin typeface="Microsoft YaHei UI" panose="020B0503020204020204" pitchFamily="34" charset="-122"/>
                <a:ea typeface="Microsoft YaHei UI" panose="020B0503020204020204" pitchFamily="34" charset="-122"/>
              </a:rPr>
              <a:t> = </a:t>
            </a:r>
            <a:r>
              <a:rPr lang="zh-CN" altLang="zh-CN" sz="2800" b="0" dirty="0" smtClean="0">
                <a:solidFill>
                  <a:schemeClr val="accent4"/>
                </a:solidFill>
                <a:latin typeface="Microsoft YaHei UI" panose="020B0503020204020204" pitchFamily="34" charset="-122"/>
                <a:ea typeface="Microsoft YaHei UI" panose="020B0503020204020204" pitchFamily="34" charset="-122"/>
              </a:rPr>
              <a:t>表达式</a:t>
            </a:r>
            <a:endParaRPr lang="zh-CN" altLang="zh-CN" sz="2800" b="0" dirty="0">
              <a:solidFill>
                <a:schemeClr val="accent4"/>
              </a:solidFill>
              <a:latin typeface="Microsoft YaHei UI" panose="020B0503020204020204" pitchFamily="34" charset="-122"/>
              <a:ea typeface="Microsoft YaHei UI" panose="020B0503020204020204" pitchFamily="34" charset="-122"/>
            </a:endParaRPr>
          </a:p>
        </p:txBody>
      </p:sp>
      <p:sp>
        <p:nvSpPr>
          <p:cNvPr id="50183" name="TextBox 12"/>
          <p:cNvSpPr txBox="1">
            <a:spLocks noChangeArrowheads="1"/>
          </p:cNvSpPr>
          <p:nvPr/>
        </p:nvSpPr>
        <p:spPr bwMode="auto">
          <a:xfrm>
            <a:off x="500446" y="4370664"/>
            <a:ext cx="9192194" cy="19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Char char="Ø"/>
            </a:pPr>
            <a:r>
              <a:rPr lang="zh-CN" altLang="zh-CN" sz="2800" b="0" dirty="0">
                <a:latin typeface="Microsoft YaHei UI" panose="020B0503020204020204" pitchFamily="34" charset="-122"/>
                <a:ea typeface="Microsoft YaHei UI" panose="020B0503020204020204" pitchFamily="34" charset="-122"/>
              </a:rPr>
              <a:t>赋值号左边必须是一个变量名，赋值号右边允许是常量、变量和表达式。</a:t>
            </a:r>
            <a:endParaRPr lang="en-US" altLang="zh-CN" sz="2800" b="0" dirty="0">
              <a:latin typeface="Microsoft YaHei UI" panose="020B0503020204020204" pitchFamily="34" charset="-122"/>
              <a:ea typeface="Microsoft YaHei UI" panose="020B0503020204020204" pitchFamily="34" charset="-122"/>
            </a:endParaRPr>
          </a:p>
          <a:p>
            <a:pPr>
              <a:buFont typeface="Wingdings" pitchFamily="2" charset="2"/>
              <a:buChar char="Ø"/>
            </a:pPr>
            <a:r>
              <a:rPr lang="zh-CN" altLang="zh-CN" sz="2800" b="0" dirty="0">
                <a:latin typeface="Microsoft YaHei UI" panose="020B0503020204020204" pitchFamily="34" charset="-122"/>
                <a:ea typeface="Microsoft YaHei UI" panose="020B0503020204020204" pitchFamily="34" charset="-122"/>
              </a:rPr>
              <a:t>赋值运算符的功能是首先求出右边表达式的值，然后将此值赋给左边变量。</a:t>
            </a:r>
          </a:p>
        </p:txBody>
      </p:sp>
    </p:spTree>
    <p:extLst>
      <p:ext uri="{BB962C8B-B14F-4D97-AF65-F5344CB8AC3E}">
        <p14:creationId xmlns:p14="http://schemas.microsoft.com/office/powerpoint/2010/main" val="270928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181"/>
                                        </p:tgtEl>
                                        <p:attrNameLst>
                                          <p:attrName>style.visibility</p:attrName>
                                        </p:attrNameLst>
                                      </p:cBhvr>
                                      <p:to>
                                        <p:strVal val="visible"/>
                                      </p:to>
                                    </p:set>
                                    <p:animEffect transition="in" filter="fade">
                                      <p:cBhvr>
                                        <p:cTn id="7" dur="500"/>
                                        <p:tgtEl>
                                          <p:spTgt spid="501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182"/>
                                        </p:tgtEl>
                                        <p:attrNameLst>
                                          <p:attrName>style.visibility</p:attrName>
                                        </p:attrNameLst>
                                      </p:cBhvr>
                                      <p:to>
                                        <p:strVal val="visible"/>
                                      </p:to>
                                    </p:set>
                                    <p:animEffect transition="in" filter="fade">
                                      <p:cBhvr>
                                        <p:cTn id="12" dur="500"/>
                                        <p:tgtEl>
                                          <p:spTgt spid="501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0183"/>
                                        </p:tgtEl>
                                        <p:attrNameLst>
                                          <p:attrName>style.visibility</p:attrName>
                                        </p:attrNameLst>
                                      </p:cBhvr>
                                      <p:to>
                                        <p:strVal val="visible"/>
                                      </p:to>
                                    </p:set>
                                    <p:animEffect transition="in" filter="fade">
                                      <p:cBhvr>
                                        <p:cTn id="17" dur="500"/>
                                        <p:tgtEl>
                                          <p:spTgt spid="50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 grpId="0"/>
      <p:bldP spid="50182" grpId="0"/>
      <p:bldP spid="5018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2.3.2  </a:t>
            </a:r>
            <a:r>
              <a:rPr lang="zh-CN" altLang="zh-CN" dirty="0" smtClean="0"/>
              <a:t>赋值运算符和赋值表达式</a:t>
            </a:r>
          </a:p>
        </p:txBody>
      </p:sp>
      <p:sp>
        <p:nvSpPr>
          <p:cNvPr id="51205" name="TextBox 10"/>
          <p:cNvSpPr txBox="1">
            <a:spLocks noChangeArrowheads="1"/>
          </p:cNvSpPr>
          <p:nvPr/>
        </p:nvSpPr>
        <p:spPr bwMode="auto">
          <a:xfrm>
            <a:off x="478607" y="1687199"/>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zh-CN" sz="3200" b="0" dirty="0">
                <a:latin typeface="Microsoft YaHei UI" panose="020B0503020204020204" pitchFamily="34" charset="-122"/>
                <a:ea typeface="Microsoft YaHei UI" panose="020B0503020204020204" pitchFamily="34" charset="-122"/>
              </a:rPr>
              <a:t>赋值运算符</a:t>
            </a:r>
            <a:r>
              <a:rPr lang="zh-CN" altLang="en-US" sz="3200" b="0" dirty="0">
                <a:latin typeface="Microsoft YaHei UI" panose="020B0503020204020204" pitchFamily="34" charset="-122"/>
                <a:ea typeface="Microsoft YaHei UI" panose="020B0503020204020204" pitchFamily="34" charset="-122"/>
              </a:rPr>
              <a:t>的特点：</a:t>
            </a:r>
            <a:endParaRPr lang="en-US" altLang="zh-CN" sz="3200" b="0" dirty="0">
              <a:latin typeface="Microsoft YaHei UI" panose="020B0503020204020204" pitchFamily="34" charset="-122"/>
              <a:ea typeface="Microsoft YaHei UI" panose="020B0503020204020204" pitchFamily="34" charset="-122"/>
            </a:endParaRPr>
          </a:p>
        </p:txBody>
      </p:sp>
      <p:sp>
        <p:nvSpPr>
          <p:cNvPr id="51206" name="TextBox 12"/>
          <p:cNvSpPr txBox="1">
            <a:spLocks noChangeArrowheads="1"/>
          </p:cNvSpPr>
          <p:nvPr/>
        </p:nvSpPr>
        <p:spPr bwMode="auto">
          <a:xfrm>
            <a:off x="478607" y="2302653"/>
            <a:ext cx="9000000"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(1)</a:t>
            </a:r>
            <a:r>
              <a:rPr lang="zh-CN" altLang="zh-CN" sz="2800" b="0" dirty="0">
                <a:latin typeface="Microsoft YaHei UI" panose="020B0503020204020204" pitchFamily="34" charset="-122"/>
                <a:ea typeface="Microsoft YaHei UI" panose="020B0503020204020204" pitchFamily="34" charset="-122"/>
              </a:rPr>
              <a:t>赋值运算符的</a:t>
            </a:r>
            <a:r>
              <a:rPr lang="zh-CN" altLang="zh-CN" sz="2800" b="0" dirty="0">
                <a:solidFill>
                  <a:srgbClr val="FF0000"/>
                </a:solidFill>
                <a:latin typeface="Microsoft YaHei UI" panose="020B0503020204020204" pitchFamily="34" charset="-122"/>
                <a:ea typeface="Microsoft YaHei UI" panose="020B0503020204020204" pitchFamily="34" charset="-122"/>
              </a:rPr>
              <a:t>优先级别很低</a:t>
            </a:r>
            <a:r>
              <a:rPr lang="zh-CN" altLang="zh-CN" sz="2800" b="0" dirty="0">
                <a:latin typeface="Microsoft YaHei UI" panose="020B0503020204020204" pitchFamily="34" charset="-122"/>
                <a:ea typeface="Microsoft YaHei UI" panose="020B0503020204020204" pitchFamily="34" charset="-122"/>
              </a:rPr>
              <a:t>，在所有的运算符中，仅高于逗号运算符，低于其他所有运算符</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Font typeface="Wingdings" pitchFamily="2" charset="2"/>
              <a:buNone/>
            </a:pPr>
            <a:endParaRPr lang="zh-CN" altLang="zh-CN" sz="2800" b="0" dirty="0">
              <a:latin typeface="Microsoft YaHei UI" panose="020B0503020204020204" pitchFamily="34" charset="-122"/>
              <a:ea typeface="Microsoft YaHei UI" panose="020B0503020204020204" pitchFamily="34" charset="-122"/>
            </a:endParaRPr>
          </a:p>
        </p:txBody>
      </p:sp>
      <p:sp>
        <p:nvSpPr>
          <p:cNvPr id="51207" name="TextBox 12"/>
          <p:cNvSpPr txBox="1">
            <a:spLocks noChangeArrowheads="1"/>
          </p:cNvSpPr>
          <p:nvPr/>
        </p:nvSpPr>
        <p:spPr bwMode="auto">
          <a:xfrm>
            <a:off x="478607" y="3495555"/>
            <a:ext cx="9000000" cy="241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(2)</a:t>
            </a:r>
            <a:r>
              <a:rPr lang="zh-CN" altLang="zh-CN" sz="2800" b="0" dirty="0">
                <a:latin typeface="Microsoft YaHei UI" panose="020B0503020204020204" pitchFamily="34" charset="-122"/>
                <a:ea typeface="Microsoft YaHei UI" panose="020B0503020204020204" pitchFamily="34" charset="-122"/>
              </a:rPr>
              <a:t>赋值运算符不同于数学中的等号，等号没有方向，而</a:t>
            </a:r>
            <a:r>
              <a:rPr lang="zh-CN" altLang="zh-CN" sz="2800" b="0" dirty="0">
                <a:solidFill>
                  <a:srgbClr val="FF0000"/>
                </a:solidFill>
                <a:latin typeface="Microsoft YaHei UI" panose="020B0503020204020204" pitchFamily="34" charset="-122"/>
                <a:ea typeface="Microsoft YaHei UI" panose="020B0503020204020204" pitchFamily="34" charset="-122"/>
              </a:rPr>
              <a:t>赋值号具有方向性</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Font typeface="Wingdings" pitchFamily="2" charset="2"/>
              <a:buNone/>
            </a:pPr>
            <a:endParaRPr lang="en-US"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r>
              <a:rPr lang="zh-CN" altLang="en-US" sz="2800" b="0" dirty="0">
                <a:latin typeface="Microsoft YaHei UI" panose="020B0503020204020204" pitchFamily="34" charset="-122"/>
                <a:ea typeface="Microsoft YaHei UI" panose="020B0503020204020204" pitchFamily="34" charset="-122"/>
              </a:rPr>
              <a:t>例如</a:t>
            </a:r>
            <a:r>
              <a:rPr lang="en-US" altLang="zh-CN" sz="2800" b="0" dirty="0">
                <a:latin typeface="Microsoft YaHei UI" panose="020B0503020204020204" pitchFamily="34" charset="-122"/>
                <a:ea typeface="Microsoft YaHei UI" panose="020B0503020204020204" pitchFamily="34" charset="-122"/>
              </a:rPr>
              <a:t>a=b</a:t>
            </a:r>
            <a:r>
              <a:rPr lang="zh-CN" altLang="zh-CN" sz="2800" b="0" dirty="0">
                <a:latin typeface="Microsoft YaHei UI" panose="020B0503020204020204" pitchFamily="34" charset="-122"/>
                <a:ea typeface="Microsoft YaHei UI" panose="020B0503020204020204" pitchFamily="34" charset="-122"/>
              </a:rPr>
              <a:t>和</a:t>
            </a:r>
            <a:r>
              <a:rPr lang="en-US" altLang="zh-CN" sz="2800" b="0" dirty="0">
                <a:latin typeface="Microsoft YaHei UI" panose="020B0503020204020204" pitchFamily="34" charset="-122"/>
                <a:ea typeface="Microsoft YaHei UI" panose="020B0503020204020204" pitchFamily="34" charset="-122"/>
              </a:rPr>
              <a:t>b=a</a:t>
            </a:r>
            <a:r>
              <a:rPr lang="zh-CN" altLang="zh-CN" sz="2800" b="0" dirty="0">
                <a:latin typeface="Microsoft YaHei UI" panose="020B0503020204020204" pitchFamily="34" charset="-122"/>
                <a:ea typeface="Microsoft YaHei UI" panose="020B0503020204020204" pitchFamily="34" charset="-122"/>
              </a:rPr>
              <a:t>在数学上意义是等价的，但是</a:t>
            </a:r>
            <a:r>
              <a:rPr lang="en-US" altLang="zh-CN" sz="2800" b="0" dirty="0">
                <a:latin typeface="Microsoft YaHei UI" panose="020B0503020204020204" pitchFamily="34" charset="-122"/>
                <a:ea typeface="Microsoft YaHei UI" panose="020B0503020204020204" pitchFamily="34" charset="-122"/>
              </a:rPr>
              <a:t>C</a:t>
            </a:r>
            <a:r>
              <a:rPr lang="zh-CN" altLang="en-US" sz="2800" b="0" dirty="0">
                <a:latin typeface="Microsoft YaHei UI" panose="020B0503020204020204" pitchFamily="34" charset="-122"/>
                <a:ea typeface="Microsoft YaHei UI" panose="020B0503020204020204" pitchFamily="34" charset="-122"/>
              </a:rPr>
              <a:t>语言中，</a:t>
            </a:r>
            <a:r>
              <a:rPr lang="zh-CN" altLang="zh-CN" sz="2800" b="0" dirty="0">
                <a:latin typeface="Microsoft YaHei UI" panose="020B0503020204020204" pitchFamily="34" charset="-122"/>
                <a:ea typeface="Microsoft YaHei UI" panose="020B0503020204020204" pitchFamily="34" charset="-122"/>
              </a:rPr>
              <a:t>执行</a:t>
            </a:r>
            <a:r>
              <a:rPr lang="en-US" altLang="zh-CN" sz="2800" b="0" dirty="0">
                <a:latin typeface="Microsoft YaHei UI" panose="020B0503020204020204" pitchFamily="34" charset="-122"/>
                <a:ea typeface="Microsoft YaHei UI" panose="020B0503020204020204" pitchFamily="34" charset="-122"/>
              </a:rPr>
              <a:t>a=b</a:t>
            </a:r>
            <a:r>
              <a:rPr lang="zh-CN" altLang="zh-CN" sz="2800" b="0" dirty="0">
                <a:latin typeface="Microsoft YaHei UI" panose="020B0503020204020204" pitchFamily="34" charset="-122"/>
                <a:ea typeface="Microsoft YaHei UI" panose="020B0503020204020204" pitchFamily="34" charset="-122"/>
              </a:rPr>
              <a:t>操作后，变量</a:t>
            </a:r>
            <a:r>
              <a:rPr lang="en-US" altLang="zh-CN" sz="2800" b="0" dirty="0">
                <a:latin typeface="Microsoft YaHei UI" panose="020B0503020204020204" pitchFamily="34" charset="-122"/>
                <a:ea typeface="Microsoft YaHei UI" panose="020B0503020204020204" pitchFamily="34" charset="-122"/>
              </a:rPr>
              <a:t>a</a:t>
            </a:r>
            <a:r>
              <a:rPr lang="zh-CN" altLang="zh-CN" sz="2800" b="0" dirty="0">
                <a:latin typeface="Microsoft YaHei UI" panose="020B0503020204020204" pitchFamily="34" charset="-122"/>
                <a:ea typeface="Microsoft YaHei UI" panose="020B0503020204020204" pitchFamily="34" charset="-122"/>
              </a:rPr>
              <a:t>的值被改写成了变量</a:t>
            </a:r>
            <a:r>
              <a:rPr lang="en-US" altLang="zh-CN" sz="2800" b="0" dirty="0">
                <a:latin typeface="Microsoft YaHei UI" panose="020B0503020204020204" pitchFamily="34" charset="-122"/>
                <a:ea typeface="Microsoft YaHei UI" panose="020B0503020204020204" pitchFamily="34" charset="-122"/>
              </a:rPr>
              <a:t>b</a:t>
            </a:r>
            <a:r>
              <a:rPr lang="zh-CN" altLang="zh-CN" sz="2800" b="0" dirty="0">
                <a:latin typeface="Microsoft YaHei UI" panose="020B0503020204020204" pitchFamily="34" charset="-122"/>
                <a:ea typeface="Microsoft YaHei UI" panose="020B0503020204020204" pitchFamily="34" charset="-122"/>
              </a:rPr>
              <a:t>的值</a:t>
            </a:r>
            <a:r>
              <a:rPr lang="zh-CN" altLang="en-US"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283344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2.3.2  </a:t>
            </a:r>
            <a:r>
              <a:rPr lang="zh-CN" altLang="zh-CN" dirty="0" smtClean="0"/>
              <a:t>赋值运算符和赋值表达式</a:t>
            </a:r>
          </a:p>
        </p:txBody>
      </p:sp>
      <p:sp>
        <p:nvSpPr>
          <p:cNvPr id="51205" name="TextBox 10"/>
          <p:cNvSpPr txBox="1">
            <a:spLocks noChangeArrowheads="1"/>
          </p:cNvSpPr>
          <p:nvPr/>
        </p:nvSpPr>
        <p:spPr bwMode="auto">
          <a:xfrm>
            <a:off x="478607" y="1687199"/>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zh-CN" sz="3200" b="0" dirty="0">
                <a:latin typeface="Microsoft YaHei UI" panose="020B0503020204020204" pitchFamily="34" charset="-122"/>
                <a:ea typeface="Microsoft YaHei UI" panose="020B0503020204020204" pitchFamily="34" charset="-122"/>
              </a:rPr>
              <a:t>赋值运算符</a:t>
            </a:r>
            <a:r>
              <a:rPr lang="zh-CN" altLang="en-US" sz="3200" b="0" dirty="0">
                <a:latin typeface="Microsoft YaHei UI" panose="020B0503020204020204" pitchFamily="34" charset="-122"/>
                <a:ea typeface="Microsoft YaHei UI" panose="020B0503020204020204" pitchFamily="34" charset="-122"/>
              </a:rPr>
              <a:t>的特点：</a:t>
            </a:r>
            <a:endParaRPr lang="en-US" altLang="zh-CN" sz="3200" b="0" dirty="0">
              <a:latin typeface="Microsoft YaHei UI" panose="020B0503020204020204" pitchFamily="34" charset="-122"/>
              <a:ea typeface="Microsoft YaHei UI" panose="020B0503020204020204" pitchFamily="34" charset="-122"/>
            </a:endParaRPr>
          </a:p>
        </p:txBody>
      </p:sp>
      <p:sp>
        <p:nvSpPr>
          <p:cNvPr id="51208" name="TextBox 12"/>
          <p:cNvSpPr txBox="1">
            <a:spLocks noChangeArrowheads="1"/>
          </p:cNvSpPr>
          <p:nvPr/>
        </p:nvSpPr>
        <p:spPr bwMode="auto">
          <a:xfrm>
            <a:off x="478607" y="2669515"/>
            <a:ext cx="9000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(3)</a:t>
            </a:r>
            <a:r>
              <a:rPr lang="zh-CN" altLang="zh-CN" sz="2800" b="0" dirty="0">
                <a:latin typeface="Microsoft YaHei UI" panose="020B0503020204020204" pitchFamily="34" charset="-122"/>
                <a:ea typeface="Microsoft YaHei UI" panose="020B0503020204020204" pitchFamily="34" charset="-122"/>
              </a:rPr>
              <a:t> </a:t>
            </a:r>
            <a:r>
              <a:rPr lang="en-US" altLang="zh-CN" sz="2800" b="0" dirty="0">
                <a:latin typeface="Microsoft YaHei UI" panose="020B0503020204020204" pitchFamily="34" charset="-122"/>
                <a:ea typeface="Microsoft YaHei UI" panose="020B0503020204020204" pitchFamily="34" charset="-122"/>
              </a:rPr>
              <a:t>C</a:t>
            </a:r>
            <a:r>
              <a:rPr lang="zh-CN" altLang="zh-CN" sz="2800" b="0" dirty="0">
                <a:latin typeface="Microsoft YaHei UI" panose="020B0503020204020204" pitchFamily="34" charset="-122"/>
                <a:ea typeface="Microsoft YaHei UI" panose="020B0503020204020204" pitchFamily="34" charset="-122"/>
              </a:rPr>
              <a:t>语言规定</a:t>
            </a:r>
            <a:r>
              <a:rPr lang="zh-CN" altLang="en-US" sz="2800" b="0" dirty="0">
                <a:latin typeface="Microsoft YaHei UI" panose="020B0503020204020204" pitchFamily="34" charset="-122"/>
                <a:ea typeface="Microsoft YaHei UI" panose="020B0503020204020204" pitchFamily="34" charset="-122"/>
              </a:rPr>
              <a:t>，赋值表达式</a:t>
            </a:r>
            <a:r>
              <a:rPr lang="zh-CN" altLang="zh-CN" sz="2800" b="0" dirty="0">
                <a:latin typeface="Microsoft YaHei UI" panose="020B0503020204020204" pitchFamily="34" charset="-122"/>
                <a:ea typeface="Microsoft YaHei UI" panose="020B0503020204020204" pitchFamily="34" charset="-122"/>
              </a:rPr>
              <a:t>左边变量得到的值作为赋值表达式的值。所以表达式</a:t>
            </a:r>
            <a:r>
              <a:rPr lang="en-US" altLang="zh-CN" sz="2800" b="0" dirty="0">
                <a:latin typeface="Microsoft YaHei UI" panose="020B0503020204020204" pitchFamily="34" charset="-122"/>
                <a:ea typeface="Microsoft YaHei UI" panose="020B0503020204020204" pitchFamily="34" charset="-122"/>
              </a:rPr>
              <a:t>a=5</a:t>
            </a:r>
            <a:r>
              <a:rPr lang="zh-CN" altLang="zh-CN" sz="2800" b="0" dirty="0">
                <a:latin typeface="Microsoft YaHei UI" panose="020B0503020204020204" pitchFamily="34" charset="-122"/>
                <a:ea typeface="Microsoft YaHei UI" panose="020B0503020204020204" pitchFamily="34" charset="-122"/>
              </a:rPr>
              <a:t>的值等于</a:t>
            </a:r>
            <a:r>
              <a:rPr lang="en-US" altLang="zh-CN" sz="2800" b="0" dirty="0">
                <a:latin typeface="Microsoft YaHei UI" panose="020B0503020204020204" pitchFamily="34" charset="-122"/>
                <a:ea typeface="Microsoft YaHei UI" panose="020B0503020204020204" pitchFamily="34" charset="-122"/>
              </a:rPr>
              <a:t>5</a:t>
            </a:r>
            <a:r>
              <a:rPr lang="zh-CN" altLang="zh-CN" sz="2800" b="0" dirty="0">
                <a:latin typeface="Microsoft YaHei UI" panose="020B0503020204020204" pitchFamily="34" charset="-122"/>
                <a:ea typeface="Microsoft YaHei UI" panose="020B0503020204020204" pitchFamily="34" charset="-122"/>
              </a:rPr>
              <a:t>。</a:t>
            </a:r>
          </a:p>
        </p:txBody>
      </p:sp>
      <p:sp>
        <p:nvSpPr>
          <p:cNvPr id="51209" name="TextBox 12"/>
          <p:cNvSpPr txBox="1">
            <a:spLocks noChangeArrowheads="1"/>
          </p:cNvSpPr>
          <p:nvPr/>
        </p:nvSpPr>
        <p:spPr bwMode="auto">
          <a:xfrm>
            <a:off x="478607" y="4241243"/>
            <a:ext cx="9000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en-US" altLang="zh-CN" sz="2800" b="0" dirty="0">
                <a:latin typeface="Microsoft YaHei UI" panose="020B0503020204020204" pitchFamily="34" charset="-122"/>
                <a:ea typeface="Microsoft YaHei UI" panose="020B0503020204020204" pitchFamily="34" charset="-122"/>
              </a:rPr>
              <a:t>(4)</a:t>
            </a:r>
            <a:r>
              <a:rPr lang="zh-CN" altLang="zh-CN" sz="2800" b="0" dirty="0">
                <a:latin typeface="Microsoft YaHei UI" panose="020B0503020204020204" pitchFamily="34" charset="-122"/>
                <a:ea typeface="Microsoft YaHei UI" panose="020B0503020204020204" pitchFamily="34" charset="-122"/>
              </a:rPr>
              <a:t>赋值运算符具有</a:t>
            </a:r>
            <a:r>
              <a:rPr lang="zh-CN" altLang="zh-CN" sz="2800" b="0" dirty="0">
                <a:solidFill>
                  <a:srgbClr val="FF0000"/>
                </a:solidFill>
                <a:latin typeface="Microsoft YaHei UI" panose="020B0503020204020204" pitchFamily="34" charset="-122"/>
                <a:ea typeface="Microsoft YaHei UI" panose="020B0503020204020204" pitchFamily="34" charset="-122"/>
              </a:rPr>
              <a:t>右结合性</a:t>
            </a:r>
            <a:r>
              <a:rPr lang="zh-CN" altLang="zh-CN" sz="2800" b="0" dirty="0">
                <a:latin typeface="Microsoft YaHei UI" panose="020B0503020204020204" pitchFamily="34" charset="-122"/>
                <a:ea typeface="Microsoft YaHei UI" panose="020B0503020204020204" pitchFamily="34" charset="-122"/>
              </a:rPr>
              <a:t>，因此</a:t>
            </a:r>
            <a:r>
              <a:rPr lang="en-US" altLang="zh-CN" sz="2800" b="0" dirty="0">
                <a:latin typeface="Microsoft YaHei UI" panose="020B0503020204020204" pitchFamily="34" charset="-122"/>
                <a:ea typeface="Microsoft YaHei UI" panose="020B0503020204020204" pitchFamily="34" charset="-122"/>
              </a:rPr>
              <a:t>a=b=5</a:t>
            </a:r>
            <a:r>
              <a:rPr lang="zh-CN" altLang="zh-CN" sz="2800" b="0" dirty="0">
                <a:latin typeface="Microsoft YaHei UI" panose="020B0503020204020204" pitchFamily="34" charset="-122"/>
                <a:ea typeface="Microsoft YaHei UI" panose="020B0503020204020204" pitchFamily="34" charset="-122"/>
              </a:rPr>
              <a:t>也是合法的，与</a:t>
            </a:r>
            <a:r>
              <a:rPr lang="en-US" altLang="zh-CN" sz="2800" b="0" dirty="0">
                <a:latin typeface="Microsoft YaHei UI" panose="020B0503020204020204" pitchFamily="34" charset="-122"/>
                <a:ea typeface="Microsoft YaHei UI" panose="020B0503020204020204" pitchFamily="34" charset="-122"/>
              </a:rPr>
              <a:t>a=(b=5)</a:t>
            </a:r>
            <a:r>
              <a:rPr lang="zh-CN" altLang="zh-CN" sz="2800" b="0" dirty="0">
                <a:latin typeface="Microsoft YaHei UI" panose="020B0503020204020204" pitchFamily="34" charset="-122"/>
                <a:ea typeface="Microsoft YaHei UI" panose="020B0503020204020204" pitchFamily="34" charset="-122"/>
              </a:rPr>
              <a:t>等价，最后</a:t>
            </a:r>
            <a:r>
              <a:rPr lang="en-US" altLang="zh-CN" sz="2800" b="0" dirty="0">
                <a:latin typeface="Microsoft YaHei UI" panose="020B0503020204020204" pitchFamily="34" charset="-122"/>
                <a:ea typeface="Microsoft YaHei UI" panose="020B0503020204020204" pitchFamily="34" charset="-122"/>
              </a:rPr>
              <a:t>a</a:t>
            </a:r>
            <a:r>
              <a:rPr lang="zh-CN" altLang="zh-CN" sz="2800" b="0" dirty="0">
                <a:latin typeface="Microsoft YaHei UI" panose="020B0503020204020204" pitchFamily="34" charset="-122"/>
                <a:ea typeface="Microsoft YaHei UI" panose="020B0503020204020204" pitchFamily="34" charset="-122"/>
              </a:rPr>
              <a:t>和</a:t>
            </a:r>
            <a:r>
              <a:rPr lang="en-US" altLang="zh-CN" sz="2800" b="0" dirty="0">
                <a:latin typeface="Microsoft YaHei UI" panose="020B0503020204020204" pitchFamily="34" charset="-122"/>
                <a:ea typeface="Microsoft YaHei UI" panose="020B0503020204020204" pitchFamily="34" charset="-122"/>
              </a:rPr>
              <a:t>b</a:t>
            </a:r>
            <a:r>
              <a:rPr lang="zh-CN" altLang="zh-CN" sz="2800" b="0" dirty="0">
                <a:latin typeface="Microsoft YaHei UI" panose="020B0503020204020204" pitchFamily="34" charset="-122"/>
                <a:ea typeface="Microsoft YaHei UI" panose="020B0503020204020204" pitchFamily="34" charset="-122"/>
              </a:rPr>
              <a:t>的值均等于</a:t>
            </a:r>
            <a:r>
              <a:rPr lang="en-US" altLang="zh-CN" sz="2800" b="0" dirty="0">
                <a:latin typeface="Microsoft YaHei UI" panose="020B0503020204020204" pitchFamily="34" charset="-122"/>
                <a:ea typeface="Microsoft YaHei UI" panose="020B0503020204020204" pitchFamily="34" charset="-122"/>
              </a:rPr>
              <a:t>5</a:t>
            </a:r>
            <a:endParaRPr lang="zh-CN" altLang="zh-CN" sz="28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797331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2.3.2  </a:t>
            </a:r>
            <a:r>
              <a:rPr lang="zh-CN" altLang="zh-CN" dirty="0" smtClean="0"/>
              <a:t>赋值运算符和赋值表达式</a:t>
            </a:r>
          </a:p>
        </p:txBody>
      </p:sp>
      <p:sp>
        <p:nvSpPr>
          <p:cNvPr id="51205" name="TextBox 10"/>
          <p:cNvSpPr txBox="1">
            <a:spLocks noChangeArrowheads="1"/>
          </p:cNvSpPr>
          <p:nvPr/>
        </p:nvSpPr>
        <p:spPr bwMode="auto">
          <a:xfrm>
            <a:off x="478607" y="1687199"/>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en-US" sz="3200" b="0" dirty="0" smtClean="0">
                <a:latin typeface="Microsoft YaHei UI" panose="020B0503020204020204" pitchFamily="34" charset="-122"/>
                <a:ea typeface="Microsoft YaHei UI" panose="020B0503020204020204" pitchFamily="34" charset="-122"/>
              </a:rPr>
              <a:t>注意：定义变量时不能使用连等的形式</a:t>
            </a:r>
            <a:endParaRPr lang="en-US" altLang="zh-CN" sz="3200" b="0" dirty="0">
              <a:latin typeface="Microsoft YaHei UI" panose="020B0503020204020204" pitchFamily="34" charset="-122"/>
              <a:ea typeface="Microsoft YaHei UI" panose="020B0503020204020204" pitchFamily="34" charset="-122"/>
            </a:endParaRPr>
          </a:p>
        </p:txBody>
      </p:sp>
      <p:sp>
        <p:nvSpPr>
          <p:cNvPr id="51208" name="TextBox 12"/>
          <p:cNvSpPr txBox="1">
            <a:spLocks noChangeArrowheads="1"/>
          </p:cNvSpPr>
          <p:nvPr/>
        </p:nvSpPr>
        <p:spPr bwMode="auto">
          <a:xfrm>
            <a:off x="478607" y="2695641"/>
            <a:ext cx="9000000" cy="259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Font typeface="Wingdings" pitchFamily="2" charset="2"/>
              <a:buNone/>
            </a:pPr>
            <a:r>
              <a:rPr lang="zh-CN" altLang="en-US" sz="2800" b="0" dirty="0" smtClean="0">
                <a:latin typeface="Microsoft YaHei UI" panose="020B0503020204020204" pitchFamily="34" charset="-122"/>
                <a:ea typeface="Microsoft YaHei UI" panose="020B0503020204020204" pitchFamily="34" charset="-122"/>
              </a:rPr>
              <a:t>例如：</a:t>
            </a:r>
            <a:endParaRPr lang="en-US" altLang="zh-CN" sz="2800" b="0" dirty="0" smtClean="0">
              <a:latin typeface="Microsoft YaHei UI" panose="020B0503020204020204" pitchFamily="34" charset="-122"/>
              <a:ea typeface="Microsoft YaHei UI" panose="020B0503020204020204" pitchFamily="34" charset="-122"/>
            </a:endParaRPr>
          </a:p>
          <a:p>
            <a:pPr>
              <a:buFont typeface="Wingdings" pitchFamily="2" charset="2"/>
              <a:buNone/>
            </a:pPr>
            <a:r>
              <a:rPr lang="en-US" altLang="zh-CN" sz="2800" b="0" dirty="0" err="1" smtClean="0">
                <a:latin typeface="Microsoft YaHei UI" panose="020B0503020204020204" pitchFamily="34" charset="-122"/>
                <a:ea typeface="Microsoft YaHei UI" panose="020B0503020204020204" pitchFamily="34" charset="-122"/>
              </a:rPr>
              <a:t>int</a:t>
            </a:r>
            <a:r>
              <a:rPr lang="en-US" altLang="zh-CN" sz="2800" b="0" dirty="0" smtClean="0">
                <a:latin typeface="Microsoft YaHei UI" panose="020B0503020204020204" pitchFamily="34" charset="-122"/>
                <a:ea typeface="Microsoft YaHei UI" panose="020B0503020204020204" pitchFamily="34" charset="-122"/>
              </a:rPr>
              <a:t> </a:t>
            </a:r>
            <a:r>
              <a:rPr lang="en-US" altLang="zh-CN" sz="2800" b="0" dirty="0" err="1" smtClean="0">
                <a:latin typeface="Microsoft YaHei UI" panose="020B0503020204020204" pitchFamily="34" charset="-122"/>
                <a:ea typeface="Microsoft YaHei UI" panose="020B0503020204020204" pitchFamily="34" charset="-122"/>
              </a:rPr>
              <a:t>i</a:t>
            </a:r>
            <a:r>
              <a:rPr lang="en-US" altLang="zh-CN" sz="2800" b="0" dirty="0" smtClean="0">
                <a:latin typeface="Microsoft YaHei UI" panose="020B0503020204020204" pitchFamily="34" charset="-122"/>
                <a:ea typeface="Microsoft YaHei UI" panose="020B0503020204020204" pitchFamily="34" charset="-122"/>
              </a:rPr>
              <a:t>=5</a:t>
            </a:r>
            <a:r>
              <a:rPr lang="zh-CN" altLang="en-US" sz="2800" b="0" dirty="0" smtClean="0">
                <a:latin typeface="Microsoft YaHei UI" panose="020B0503020204020204" pitchFamily="34" charset="-122"/>
                <a:ea typeface="Microsoft YaHei UI" panose="020B0503020204020204" pitchFamily="34" charset="-122"/>
              </a:rPr>
              <a:t>；         </a:t>
            </a:r>
            <a:r>
              <a:rPr lang="en-US"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相当于：</a:t>
            </a:r>
            <a:r>
              <a:rPr lang="en-US" altLang="zh-CN" sz="2800" b="0" dirty="0" err="1" smtClean="0">
                <a:latin typeface="Microsoft YaHei UI" panose="020B0503020204020204" pitchFamily="34" charset="-122"/>
                <a:ea typeface="Microsoft YaHei UI" panose="020B0503020204020204" pitchFamily="34" charset="-122"/>
              </a:rPr>
              <a:t>int</a:t>
            </a:r>
            <a:r>
              <a:rPr lang="en-US" altLang="zh-CN" sz="2800" b="0" dirty="0" smtClean="0">
                <a:latin typeface="Microsoft YaHei UI" panose="020B0503020204020204" pitchFamily="34" charset="-122"/>
                <a:ea typeface="Microsoft YaHei UI" panose="020B0503020204020204" pitchFamily="34" charset="-122"/>
              </a:rPr>
              <a:t> </a:t>
            </a:r>
            <a:r>
              <a:rPr lang="en-US" altLang="zh-CN" sz="2800" b="0" dirty="0" err="1" smtClean="0">
                <a:latin typeface="Microsoft YaHei UI" panose="020B0503020204020204" pitchFamily="34" charset="-122"/>
                <a:ea typeface="Microsoft YaHei UI" panose="020B0503020204020204" pitchFamily="34" charset="-122"/>
              </a:rPr>
              <a:t>i</a:t>
            </a: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err="1" smtClean="0">
                <a:latin typeface="Microsoft YaHei UI" panose="020B0503020204020204" pitchFamily="34" charset="-122"/>
                <a:ea typeface="Microsoft YaHei UI" panose="020B0503020204020204" pitchFamily="34" charset="-122"/>
              </a:rPr>
              <a:t>i</a:t>
            </a:r>
            <a:r>
              <a:rPr lang="en-US" altLang="zh-CN" sz="2800" b="0" dirty="0" smtClean="0">
                <a:latin typeface="Microsoft YaHei UI" panose="020B0503020204020204" pitchFamily="34" charset="-122"/>
                <a:ea typeface="Microsoft YaHei UI" panose="020B0503020204020204" pitchFamily="34" charset="-122"/>
              </a:rPr>
              <a:t>=5</a:t>
            </a:r>
            <a:r>
              <a:rPr lang="zh-CN" altLang="en-US"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None/>
            </a:pPr>
            <a:r>
              <a:rPr lang="en-US" altLang="zh-CN" sz="2800" b="0" dirty="0" err="1" smtClean="0">
                <a:latin typeface="Microsoft YaHei UI" panose="020B0503020204020204" pitchFamily="34" charset="-122"/>
                <a:ea typeface="Microsoft YaHei UI" panose="020B0503020204020204" pitchFamily="34" charset="-122"/>
              </a:rPr>
              <a:t>int</a:t>
            </a:r>
            <a:r>
              <a:rPr lang="en-US" altLang="zh-CN" sz="2800" b="0" dirty="0" smtClean="0">
                <a:latin typeface="Microsoft YaHei UI" panose="020B0503020204020204" pitchFamily="34" charset="-122"/>
                <a:ea typeface="Microsoft YaHei UI" panose="020B0503020204020204" pitchFamily="34" charset="-122"/>
              </a:rPr>
              <a:t> </a:t>
            </a:r>
            <a:r>
              <a:rPr lang="en-US" altLang="zh-CN" sz="2800" b="0" dirty="0" err="1" smtClean="0">
                <a:latin typeface="Microsoft YaHei UI" panose="020B0503020204020204" pitchFamily="34" charset="-122"/>
                <a:ea typeface="Microsoft YaHei UI" panose="020B0503020204020204" pitchFamily="34" charset="-122"/>
              </a:rPr>
              <a:t>i</a:t>
            </a: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j=5;       //</a:t>
            </a:r>
            <a:r>
              <a:rPr lang="zh-CN" altLang="en-US" sz="2800" b="0" dirty="0">
                <a:latin typeface="Microsoft YaHei UI" panose="020B0503020204020204" pitchFamily="34" charset="-122"/>
                <a:ea typeface="Microsoft YaHei UI" panose="020B0503020204020204" pitchFamily="34" charset="-122"/>
              </a:rPr>
              <a:t>相当于：</a:t>
            </a:r>
            <a:r>
              <a:rPr lang="en-US" altLang="zh-CN" sz="2800" b="0" dirty="0" err="1">
                <a:latin typeface="Microsoft YaHei UI" panose="020B0503020204020204" pitchFamily="34" charset="-122"/>
                <a:ea typeface="Microsoft YaHei UI" panose="020B0503020204020204" pitchFamily="34" charset="-122"/>
              </a:rPr>
              <a:t>int</a:t>
            </a: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smtClean="0">
                <a:latin typeface="Microsoft YaHei UI" panose="020B0503020204020204" pitchFamily="34" charset="-122"/>
                <a:ea typeface="Microsoft YaHei UI" panose="020B0503020204020204" pitchFamily="34" charset="-122"/>
              </a:rPr>
              <a:t>i,j</a:t>
            </a: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j=5</a:t>
            </a:r>
            <a:r>
              <a:rPr lang="zh-CN" altLang="en-US"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None/>
            </a:pPr>
            <a:r>
              <a:rPr lang="en-US" altLang="zh-CN" sz="2800" b="0" dirty="0" err="1" smtClean="0">
                <a:latin typeface="Microsoft YaHei UI" panose="020B0503020204020204" pitchFamily="34" charset="-122"/>
                <a:ea typeface="Microsoft YaHei UI" panose="020B0503020204020204" pitchFamily="34" charset="-122"/>
              </a:rPr>
              <a:t>int</a:t>
            </a:r>
            <a:r>
              <a:rPr lang="en-US" altLang="zh-CN" sz="2800" b="0" dirty="0" smtClean="0">
                <a:latin typeface="Microsoft YaHei UI" panose="020B0503020204020204" pitchFamily="34" charset="-122"/>
                <a:ea typeface="Microsoft YaHei UI" panose="020B0503020204020204" pitchFamily="34" charset="-122"/>
              </a:rPr>
              <a:t> </a:t>
            </a:r>
            <a:r>
              <a:rPr lang="en-US" altLang="zh-CN" sz="2800" b="0" dirty="0" err="1" smtClean="0">
                <a:latin typeface="Microsoft YaHei UI" panose="020B0503020204020204" pitchFamily="34" charset="-122"/>
                <a:ea typeface="Microsoft YaHei UI" panose="020B0503020204020204" pitchFamily="34" charset="-122"/>
              </a:rPr>
              <a:t>i</a:t>
            </a:r>
            <a:r>
              <a:rPr lang="en-US" altLang="zh-CN" sz="2800" b="0" dirty="0" smtClean="0">
                <a:latin typeface="Microsoft YaHei UI" panose="020B0503020204020204" pitchFamily="34" charset="-122"/>
                <a:ea typeface="Microsoft YaHei UI" panose="020B0503020204020204" pitchFamily="34" charset="-122"/>
              </a:rPr>
              <a:t>=j=5;        //</a:t>
            </a:r>
            <a:r>
              <a:rPr lang="zh-CN" altLang="en-US" sz="2800" b="0" dirty="0" smtClean="0">
                <a:latin typeface="Microsoft YaHei UI" panose="020B0503020204020204" pitchFamily="34" charset="-122"/>
                <a:ea typeface="Microsoft YaHei UI" panose="020B0503020204020204" pitchFamily="34" charset="-122"/>
              </a:rPr>
              <a:t>错误</a:t>
            </a:r>
            <a:endParaRPr lang="en-US" altLang="zh-CN" sz="2800" b="0" dirty="0">
              <a:latin typeface="Microsoft YaHei UI" panose="020B0503020204020204" pitchFamily="34" charset="-122"/>
              <a:ea typeface="Microsoft YaHei UI" panose="020B0503020204020204" pitchFamily="34" charset="-122"/>
            </a:endParaRPr>
          </a:p>
          <a:p>
            <a:pPr>
              <a:buFont typeface="Wingdings" pitchFamily="2" charset="2"/>
              <a:buNone/>
            </a:pPr>
            <a:endParaRPr lang="zh-CN" altLang="zh-CN" sz="28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5366757"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2.3  </a:t>
            </a:r>
            <a:r>
              <a:rPr lang="zh-CN" altLang="en-US" sz="4000" b="1" dirty="0" smtClean="0">
                <a:solidFill>
                  <a:schemeClr val="accent2">
                    <a:lumMod val="75000"/>
                  </a:schemeClr>
                </a:solidFill>
                <a:latin typeface="微软雅黑" panose="020B0503020204020204" charset="-122"/>
                <a:ea typeface="微软雅黑" panose="020B0503020204020204" charset="-122"/>
              </a:rPr>
              <a:t>运算符与表达式</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2345514" cy="523220"/>
          </a:xfrm>
          <a:prstGeom prst="rect">
            <a:avLst/>
          </a:prstGeom>
        </p:spPr>
        <p:txBody>
          <a:bodyPr wrap="none">
            <a:spAutoFit/>
          </a:bodyPr>
          <a:lstStyle/>
          <a:p>
            <a:r>
              <a:rPr lang="en-US" altLang="zh-CN" sz="2800" b="1" dirty="0" smtClean="0">
                <a:solidFill>
                  <a:schemeClr val="accent2">
                    <a:lumMod val="75000"/>
                  </a:schemeClr>
                </a:solidFill>
                <a:latin typeface="微软雅黑" panose="020B0503020204020204" charset="-122"/>
                <a:ea typeface="微软雅黑" panose="020B0503020204020204" charset="-122"/>
              </a:rPr>
              <a:t>2.3.3  </a:t>
            </a:r>
            <a:r>
              <a:rPr lang="zh-CN" altLang="en-US" sz="2800" b="1" smtClean="0">
                <a:solidFill>
                  <a:schemeClr val="accent2">
                    <a:lumMod val="75000"/>
                  </a:schemeClr>
                </a:solidFill>
                <a:latin typeface="微软雅黑" panose="020B0503020204020204" charset="-122"/>
                <a:ea typeface="微软雅黑" panose="020B0503020204020204" charset="-122"/>
              </a:rPr>
              <a:t>位运算</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672844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位运算是指在</a:t>
            </a:r>
            <a:r>
              <a:rPr lang="en-US" sz="2800" b="0" dirty="0" smtClean="0">
                <a:latin typeface="Microsoft YaHei UI" pitchFamily="34" charset="-122"/>
                <a:ea typeface="Microsoft YaHei UI" pitchFamily="34" charset="-122"/>
              </a:rPr>
              <a:t>C</a:t>
            </a:r>
            <a:r>
              <a:rPr lang="zh-CN" altLang="en-US" sz="2800" b="0" dirty="0" smtClean="0">
                <a:latin typeface="Microsoft YaHei UI" pitchFamily="34" charset="-122"/>
                <a:ea typeface="Microsoft YaHei UI" pitchFamily="34" charset="-122"/>
              </a:rPr>
              <a:t>语言中能进行二进制位的运算。</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0" y="2639944"/>
            <a:ext cx="9471088" cy="250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位运算有</a:t>
            </a:r>
            <a:r>
              <a:rPr lang="zh-CN" altLang="en-US" sz="2800" b="0" dirty="0" smtClean="0">
                <a:solidFill>
                  <a:srgbClr val="FF0000"/>
                </a:solidFill>
                <a:latin typeface="Microsoft YaHei UI" pitchFamily="34" charset="-122"/>
                <a:ea typeface="Microsoft YaHei UI" pitchFamily="34" charset="-122"/>
              </a:rPr>
              <a:t>位逻辑运算</a:t>
            </a:r>
            <a:r>
              <a:rPr lang="zh-CN" altLang="en-US" sz="2800" b="0" dirty="0" smtClean="0">
                <a:latin typeface="Microsoft YaHei UI" pitchFamily="34" charset="-122"/>
                <a:ea typeface="Microsoft YaHei UI" pitchFamily="34" charset="-122"/>
              </a:rPr>
              <a:t>和</a:t>
            </a:r>
            <a:r>
              <a:rPr lang="zh-CN" altLang="en-US" sz="2800" b="0" dirty="0" smtClean="0">
                <a:solidFill>
                  <a:srgbClr val="FF0000"/>
                </a:solidFill>
                <a:latin typeface="Microsoft YaHei UI" pitchFamily="34" charset="-122"/>
                <a:ea typeface="Microsoft YaHei UI" pitchFamily="34" charset="-122"/>
              </a:rPr>
              <a:t>移位运算</a:t>
            </a:r>
            <a:r>
              <a:rPr lang="zh-CN" altLang="en-US" sz="2800" b="0" dirty="0" smtClean="0">
                <a:latin typeface="Microsoft YaHei UI" pitchFamily="34" charset="-122"/>
                <a:ea typeface="Microsoft YaHei UI" pitchFamily="34" charset="-122"/>
              </a:rPr>
              <a:t>两种。</a:t>
            </a:r>
            <a:endParaRPr lang="en-US" altLang="zh-CN" sz="2800" b="0" dirty="0" smtClean="0">
              <a:latin typeface="Microsoft YaHei UI" pitchFamily="34" charset="-122"/>
              <a:ea typeface="Microsoft YaHei UI" pitchFamily="34" charset="-122"/>
            </a:endParaRPr>
          </a:p>
          <a:p>
            <a:pPr>
              <a:buNone/>
            </a:pPr>
            <a:endParaRPr lang="en-US" altLang="zh-CN" sz="2800" b="0" dirty="0" smtClean="0">
              <a:latin typeface="Microsoft YaHei UI" pitchFamily="34" charset="-122"/>
              <a:ea typeface="Microsoft YaHei UI" pitchFamily="34" charset="-122"/>
            </a:endParaRPr>
          </a:p>
          <a:p>
            <a:pPr>
              <a:buFont typeface="Wingdings" pitchFamily="2" charset="2"/>
              <a:buChar char="ü"/>
            </a:pPr>
            <a:r>
              <a:rPr lang="zh-CN" altLang="en-US" sz="2800" b="0" dirty="0" smtClean="0">
                <a:latin typeface="Microsoft YaHei UI" pitchFamily="34" charset="-122"/>
                <a:ea typeface="Microsoft YaHei UI" pitchFamily="34" charset="-122"/>
              </a:rPr>
              <a:t>位逻辑运算能够方便地设置或屏蔽内存中某个字节的一位或几位，也可以对两个数按位相加。</a:t>
            </a:r>
            <a:endParaRPr lang="en-US" altLang="zh-CN" sz="2800" b="0" dirty="0" smtClean="0">
              <a:latin typeface="Microsoft YaHei UI" pitchFamily="34" charset="-122"/>
              <a:ea typeface="Microsoft YaHei UI" pitchFamily="34" charset="-122"/>
            </a:endParaRPr>
          </a:p>
          <a:p>
            <a:pPr>
              <a:buFont typeface="Wingdings" pitchFamily="2" charset="2"/>
              <a:buChar char="ü"/>
            </a:pPr>
            <a:r>
              <a:rPr lang="zh-CN" altLang="en-US" sz="2800" b="0" dirty="0" smtClean="0">
                <a:latin typeface="Microsoft YaHei UI" pitchFamily="34" charset="-122"/>
                <a:ea typeface="Microsoft YaHei UI" pitchFamily="34" charset="-122"/>
              </a:rPr>
              <a:t>移位运算可以对内存中某个二进制数左移或右移若干位。</a:t>
            </a:r>
            <a:endParaRPr lang="zh-CN" altLang="zh-CN"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lgn="ctr">
              <a:buNone/>
            </a:pPr>
            <a:r>
              <a:rPr lang="zh-CN" altLang="en-US" sz="2800" b="0" dirty="0" smtClean="0">
                <a:latin typeface="Microsoft YaHei UI" pitchFamily="34" charset="-122"/>
                <a:ea typeface="Microsoft YaHei UI" pitchFamily="34" charset="-122"/>
              </a:rPr>
              <a:t>位运算符及含义</a:t>
            </a:r>
            <a:endParaRPr lang="zh-CN" altLang="en-US" sz="2800" b="0" dirty="0">
              <a:latin typeface="Microsoft YaHei UI" pitchFamily="34" charset="-122"/>
              <a:ea typeface="Microsoft YaHei UI" pitchFamily="34" charset="-122"/>
            </a:endParaRPr>
          </a:p>
        </p:txBody>
      </p:sp>
      <p:graphicFrame>
        <p:nvGraphicFramePr>
          <p:cNvPr id="5" name="表格 4"/>
          <p:cNvGraphicFramePr>
            <a:graphicFrameLocks noGrp="1"/>
          </p:cNvGraphicFramePr>
          <p:nvPr/>
        </p:nvGraphicFramePr>
        <p:xfrm>
          <a:off x="1343608" y="2575248"/>
          <a:ext cx="8696131" cy="3732246"/>
        </p:xfrm>
        <a:graphic>
          <a:graphicData uri="http://schemas.openxmlformats.org/drawingml/2006/table">
            <a:tbl>
              <a:tblPr/>
              <a:tblGrid>
                <a:gridCol w="2898005">
                  <a:extLst>
                    <a:ext uri="{9D8B030D-6E8A-4147-A177-3AD203B41FA5}">
                      <a16:colId xmlns:a16="http://schemas.microsoft.com/office/drawing/2014/main" val="20000"/>
                    </a:ext>
                  </a:extLst>
                </a:gridCol>
                <a:gridCol w="2899063">
                  <a:extLst>
                    <a:ext uri="{9D8B030D-6E8A-4147-A177-3AD203B41FA5}">
                      <a16:colId xmlns:a16="http://schemas.microsoft.com/office/drawing/2014/main" val="20001"/>
                    </a:ext>
                  </a:extLst>
                </a:gridCol>
                <a:gridCol w="2899063">
                  <a:extLst>
                    <a:ext uri="{9D8B030D-6E8A-4147-A177-3AD203B41FA5}">
                      <a16:colId xmlns:a16="http://schemas.microsoft.com/office/drawing/2014/main" val="20002"/>
                    </a:ext>
                  </a:extLst>
                </a:gridCol>
              </a:tblGrid>
              <a:tr h="533178">
                <a:tc>
                  <a:txBody>
                    <a:bodyPr/>
                    <a:lstStyle/>
                    <a:p>
                      <a:pPr marL="1270" indent="267970" algn="ctr">
                        <a:spcAft>
                          <a:spcPts val="0"/>
                        </a:spcAft>
                      </a:pPr>
                      <a:r>
                        <a:rPr lang="zh-CN" sz="2800" b="1" kern="100">
                          <a:latin typeface="Microsoft YaHei UI" pitchFamily="34" charset="-122"/>
                          <a:ea typeface="Microsoft YaHei UI" pitchFamily="34" charset="-122"/>
                          <a:cs typeface="Times New Roman"/>
                        </a:rPr>
                        <a:t>位运算符</a:t>
                      </a:r>
                      <a:endParaRPr lang="zh-CN" sz="2800" kern="100">
                        <a:latin typeface="Microsoft YaHei UI" pitchFamily="34" charset="-122"/>
                        <a:ea typeface="Microsoft YaHei UI" pitchFamily="34" charset="-122"/>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270" indent="269240" algn="ctr">
                        <a:spcAft>
                          <a:spcPts val="0"/>
                        </a:spcAft>
                      </a:pPr>
                      <a:r>
                        <a:rPr lang="zh-CN" sz="2800" b="1" kern="100">
                          <a:latin typeface="Microsoft YaHei UI" pitchFamily="34" charset="-122"/>
                          <a:ea typeface="Microsoft YaHei UI" pitchFamily="34" charset="-122"/>
                          <a:cs typeface="Times New Roman"/>
                        </a:rPr>
                        <a:t>含义</a:t>
                      </a:r>
                      <a:endParaRPr lang="zh-CN" sz="2800" kern="100">
                        <a:latin typeface="Microsoft YaHei UI" pitchFamily="34" charset="-122"/>
                        <a:ea typeface="Microsoft YaHei UI"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9240" algn="ctr">
                        <a:spcAft>
                          <a:spcPts val="0"/>
                        </a:spcAft>
                      </a:pPr>
                      <a:r>
                        <a:rPr lang="zh-CN" sz="2800" b="1" kern="100">
                          <a:latin typeface="Microsoft YaHei UI" pitchFamily="34" charset="-122"/>
                          <a:ea typeface="Microsoft YaHei UI" pitchFamily="34" charset="-122"/>
                          <a:cs typeface="Times New Roman"/>
                        </a:rPr>
                        <a:t>举例</a:t>
                      </a:r>
                      <a:endParaRPr lang="zh-CN" sz="2800" kern="100">
                        <a:latin typeface="Microsoft YaHei UI" pitchFamily="34" charset="-122"/>
                        <a:ea typeface="Microsoft YaHei UI"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0"/>
                  </a:ext>
                </a:extLst>
              </a:tr>
              <a:tr h="533178">
                <a:tc>
                  <a:txBody>
                    <a:bodyPr/>
                    <a:lstStyle/>
                    <a:p>
                      <a:pPr marL="1270" indent="267970" algn="ctr">
                        <a:spcAft>
                          <a:spcPts val="0"/>
                        </a:spcAft>
                      </a:pPr>
                      <a:r>
                        <a:rPr lang="en-US" sz="2800" b="1" kern="100">
                          <a:latin typeface="Microsoft YaHei UI" pitchFamily="34" charset="-122"/>
                          <a:ea typeface="Microsoft YaHei UI" pitchFamily="34" charset="-122"/>
                          <a:cs typeface="Times New Roman"/>
                        </a:rPr>
                        <a:t>&amp;</a:t>
                      </a:r>
                      <a:endParaRPr lang="zh-CN" sz="2800" kern="100">
                        <a:latin typeface="Microsoft YaHei UI" pitchFamily="34" charset="-122"/>
                        <a:ea typeface="Microsoft YaHei UI" pitchFamily="34" charset="-122"/>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270" indent="269240" algn="ctr">
                        <a:spcAft>
                          <a:spcPts val="0"/>
                        </a:spcAft>
                      </a:pPr>
                      <a:r>
                        <a:rPr lang="zh-CN" sz="2800" kern="100">
                          <a:latin typeface="Microsoft YaHei UI" pitchFamily="34" charset="-122"/>
                          <a:ea typeface="Microsoft YaHei UI" pitchFamily="34" charset="-122"/>
                          <a:cs typeface="Times New Roman"/>
                        </a:rPr>
                        <a:t>按位与</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9240" algn="ctr">
                        <a:spcAft>
                          <a:spcPts val="0"/>
                        </a:spcAft>
                      </a:pPr>
                      <a:r>
                        <a:rPr lang="en-US" sz="2800" kern="100">
                          <a:latin typeface="Microsoft YaHei UI" pitchFamily="34" charset="-122"/>
                          <a:ea typeface="Microsoft YaHei UI" pitchFamily="34" charset="-122"/>
                          <a:cs typeface="Times New Roman"/>
                        </a:rPr>
                        <a:t>a&amp;b</a:t>
                      </a:r>
                      <a:endParaRPr lang="zh-CN" sz="2800" kern="100">
                        <a:latin typeface="Microsoft YaHei UI" pitchFamily="34" charset="-122"/>
                        <a:ea typeface="Microsoft YaHei UI"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1"/>
                  </a:ext>
                </a:extLst>
              </a:tr>
              <a:tr h="533178">
                <a:tc>
                  <a:txBody>
                    <a:bodyPr/>
                    <a:lstStyle/>
                    <a:p>
                      <a:pPr marL="1270" indent="267970" algn="ctr">
                        <a:spcAft>
                          <a:spcPts val="0"/>
                        </a:spcAft>
                      </a:pPr>
                      <a:r>
                        <a:rPr lang="en-US" sz="2800" b="1" kern="100">
                          <a:latin typeface="Microsoft YaHei UI" pitchFamily="34" charset="-122"/>
                          <a:ea typeface="Microsoft YaHei UI" pitchFamily="34" charset="-122"/>
                          <a:cs typeface="Times New Roman"/>
                        </a:rPr>
                        <a:t>|</a:t>
                      </a:r>
                      <a:endParaRPr lang="zh-CN" sz="2800" kern="100">
                        <a:latin typeface="Microsoft YaHei UI" pitchFamily="34" charset="-122"/>
                        <a:ea typeface="Microsoft YaHei UI" pitchFamily="34" charset="-122"/>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270" indent="269240" algn="ctr">
                        <a:spcAft>
                          <a:spcPts val="0"/>
                        </a:spcAft>
                      </a:pPr>
                      <a:r>
                        <a:rPr lang="zh-CN" sz="2800" kern="100">
                          <a:latin typeface="Microsoft YaHei UI" pitchFamily="34" charset="-122"/>
                          <a:ea typeface="Microsoft YaHei UI" pitchFamily="34" charset="-122"/>
                          <a:cs typeface="Times New Roman"/>
                        </a:rPr>
                        <a:t>按位或</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9240" algn="ctr">
                        <a:spcAft>
                          <a:spcPts val="0"/>
                        </a:spcAft>
                      </a:pPr>
                      <a:r>
                        <a:rPr lang="en-US" sz="2800" kern="100">
                          <a:latin typeface="Microsoft YaHei UI" pitchFamily="34" charset="-122"/>
                          <a:ea typeface="Microsoft YaHei UI" pitchFamily="34" charset="-122"/>
                          <a:cs typeface="Times New Roman"/>
                        </a:rPr>
                        <a:t>a|b</a:t>
                      </a:r>
                      <a:endParaRPr lang="zh-CN" sz="2800" kern="100">
                        <a:latin typeface="Microsoft YaHei UI" pitchFamily="34" charset="-122"/>
                        <a:ea typeface="Microsoft YaHei UI"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2"/>
                  </a:ext>
                </a:extLst>
              </a:tr>
              <a:tr h="533178">
                <a:tc>
                  <a:txBody>
                    <a:bodyPr/>
                    <a:lstStyle/>
                    <a:p>
                      <a:pPr marL="1270" indent="267970" algn="ctr">
                        <a:spcAft>
                          <a:spcPts val="0"/>
                        </a:spcAft>
                      </a:pPr>
                      <a:r>
                        <a:rPr lang="en-US" sz="2800" b="1" kern="100">
                          <a:latin typeface="Microsoft YaHei UI" pitchFamily="34" charset="-122"/>
                          <a:ea typeface="Microsoft YaHei UI" pitchFamily="34" charset="-122"/>
                          <a:cs typeface="Times New Roman"/>
                        </a:rPr>
                        <a:t>^</a:t>
                      </a:r>
                      <a:endParaRPr lang="zh-CN" sz="2800" kern="100">
                        <a:latin typeface="Microsoft YaHei UI" pitchFamily="34" charset="-122"/>
                        <a:ea typeface="Microsoft YaHei UI" pitchFamily="34" charset="-122"/>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270" indent="269240" algn="ctr">
                        <a:spcAft>
                          <a:spcPts val="0"/>
                        </a:spcAft>
                      </a:pPr>
                      <a:r>
                        <a:rPr lang="zh-CN" sz="2800" kern="100">
                          <a:latin typeface="Microsoft YaHei UI" pitchFamily="34" charset="-122"/>
                          <a:ea typeface="Microsoft YaHei UI" pitchFamily="34" charset="-122"/>
                          <a:cs typeface="Times New Roman"/>
                        </a:rPr>
                        <a:t>按位异或</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9240" algn="ctr">
                        <a:spcAft>
                          <a:spcPts val="0"/>
                        </a:spcAft>
                      </a:pPr>
                      <a:r>
                        <a:rPr lang="en-US" sz="2800" kern="100">
                          <a:latin typeface="Microsoft YaHei UI" pitchFamily="34" charset="-122"/>
                          <a:ea typeface="Microsoft YaHei UI" pitchFamily="34" charset="-122"/>
                          <a:cs typeface="Times New Roman"/>
                        </a:rPr>
                        <a:t>a^b</a:t>
                      </a:r>
                      <a:endParaRPr lang="zh-CN" sz="2800" kern="100">
                        <a:latin typeface="Microsoft YaHei UI" pitchFamily="34" charset="-122"/>
                        <a:ea typeface="Microsoft YaHei UI"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3"/>
                  </a:ext>
                </a:extLst>
              </a:tr>
              <a:tr h="533178">
                <a:tc>
                  <a:txBody>
                    <a:bodyPr/>
                    <a:lstStyle/>
                    <a:p>
                      <a:pPr marL="1270" indent="267970" algn="ctr">
                        <a:spcAft>
                          <a:spcPts val="0"/>
                        </a:spcAft>
                      </a:pPr>
                      <a:r>
                        <a:rPr lang="en-US" sz="2800" b="1" kern="100">
                          <a:latin typeface="Microsoft YaHei UI" pitchFamily="34" charset="-122"/>
                          <a:ea typeface="Microsoft YaHei UI" pitchFamily="34" charset="-122"/>
                          <a:cs typeface="Times New Roman"/>
                        </a:rPr>
                        <a:t>~</a:t>
                      </a:r>
                      <a:endParaRPr lang="zh-CN" sz="2800" kern="100">
                        <a:latin typeface="Microsoft YaHei UI" pitchFamily="34" charset="-122"/>
                        <a:ea typeface="Microsoft YaHei UI" pitchFamily="34" charset="-122"/>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270" indent="269240" algn="ctr">
                        <a:spcAft>
                          <a:spcPts val="0"/>
                        </a:spcAft>
                      </a:pPr>
                      <a:r>
                        <a:rPr lang="zh-CN" sz="2800" kern="100">
                          <a:latin typeface="Microsoft YaHei UI" pitchFamily="34" charset="-122"/>
                          <a:ea typeface="Microsoft YaHei UI" pitchFamily="34" charset="-122"/>
                          <a:cs typeface="Times New Roman"/>
                        </a:rPr>
                        <a:t>按位取反</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9240" algn="ctr">
                        <a:spcAft>
                          <a:spcPts val="0"/>
                        </a:spcAft>
                      </a:pPr>
                      <a:r>
                        <a:rPr lang="en-US" sz="2800" kern="100">
                          <a:latin typeface="Microsoft YaHei UI" pitchFamily="34" charset="-122"/>
                          <a:ea typeface="Microsoft YaHei UI" pitchFamily="34" charset="-122"/>
                          <a:cs typeface="Times New Roman"/>
                        </a:rPr>
                        <a:t>~a</a:t>
                      </a:r>
                      <a:endParaRPr lang="zh-CN" sz="2800" kern="100">
                        <a:latin typeface="Microsoft YaHei UI" pitchFamily="34" charset="-122"/>
                        <a:ea typeface="Microsoft YaHei UI"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4"/>
                  </a:ext>
                </a:extLst>
              </a:tr>
              <a:tr h="533178">
                <a:tc>
                  <a:txBody>
                    <a:bodyPr/>
                    <a:lstStyle/>
                    <a:p>
                      <a:pPr marL="1270" indent="267970" algn="ctr">
                        <a:spcAft>
                          <a:spcPts val="0"/>
                        </a:spcAft>
                      </a:pPr>
                      <a:r>
                        <a:rPr lang="en-US" sz="2800" b="1" kern="100">
                          <a:latin typeface="Microsoft YaHei UI" pitchFamily="34" charset="-122"/>
                          <a:ea typeface="Microsoft YaHei UI" pitchFamily="34" charset="-122"/>
                          <a:cs typeface="Times New Roman"/>
                        </a:rPr>
                        <a:t>&lt;&lt;</a:t>
                      </a:r>
                      <a:endParaRPr lang="zh-CN" sz="2800" kern="100">
                        <a:latin typeface="Microsoft YaHei UI" pitchFamily="34" charset="-122"/>
                        <a:ea typeface="Microsoft YaHei UI" pitchFamily="34" charset="-122"/>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270" indent="269240" algn="ctr">
                        <a:spcAft>
                          <a:spcPts val="0"/>
                        </a:spcAft>
                      </a:pPr>
                      <a:r>
                        <a:rPr lang="zh-CN" sz="2800" kern="100">
                          <a:latin typeface="Microsoft YaHei UI" pitchFamily="34" charset="-122"/>
                          <a:ea typeface="Microsoft YaHei UI" pitchFamily="34" charset="-122"/>
                          <a:cs typeface="Times New Roman"/>
                        </a:rPr>
                        <a:t>左移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9240" algn="ctr">
                        <a:spcAft>
                          <a:spcPts val="0"/>
                        </a:spcAft>
                      </a:pPr>
                      <a:r>
                        <a:rPr lang="en-US" sz="2800" kern="100">
                          <a:latin typeface="Microsoft YaHei UI" pitchFamily="34" charset="-122"/>
                          <a:ea typeface="Microsoft YaHei UI" pitchFamily="34" charset="-122"/>
                          <a:cs typeface="Times New Roman"/>
                        </a:rPr>
                        <a:t>a&lt;&lt;1</a:t>
                      </a:r>
                      <a:endParaRPr lang="zh-CN" sz="2800" kern="100">
                        <a:latin typeface="Microsoft YaHei UI" pitchFamily="34" charset="-122"/>
                        <a:ea typeface="Microsoft YaHei UI"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5"/>
                  </a:ext>
                </a:extLst>
              </a:tr>
              <a:tr h="533178">
                <a:tc>
                  <a:txBody>
                    <a:bodyPr/>
                    <a:lstStyle/>
                    <a:p>
                      <a:pPr marL="1270" indent="267970" algn="ctr">
                        <a:spcAft>
                          <a:spcPts val="0"/>
                        </a:spcAft>
                      </a:pPr>
                      <a:r>
                        <a:rPr lang="en-US" sz="2800" b="1" kern="100">
                          <a:latin typeface="Microsoft YaHei UI" pitchFamily="34" charset="-122"/>
                          <a:ea typeface="Microsoft YaHei UI" pitchFamily="34" charset="-122"/>
                          <a:cs typeface="Times New Roman"/>
                        </a:rPr>
                        <a:t>&gt;&gt;</a:t>
                      </a:r>
                      <a:endParaRPr lang="zh-CN" sz="2800" kern="100">
                        <a:latin typeface="Microsoft YaHei UI" pitchFamily="34" charset="-122"/>
                        <a:ea typeface="Microsoft YaHei UI" pitchFamily="34" charset="-122"/>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270" indent="269240" algn="ctr">
                        <a:spcAft>
                          <a:spcPts val="0"/>
                        </a:spcAft>
                      </a:pPr>
                      <a:r>
                        <a:rPr lang="zh-CN" sz="2800" kern="100">
                          <a:latin typeface="Microsoft YaHei UI" pitchFamily="34" charset="-122"/>
                          <a:ea typeface="Microsoft YaHei UI" pitchFamily="34" charset="-122"/>
                          <a:cs typeface="Times New Roman"/>
                        </a:rPr>
                        <a:t>右移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9240" algn="ctr">
                        <a:spcAft>
                          <a:spcPts val="0"/>
                        </a:spcAft>
                      </a:pPr>
                      <a:r>
                        <a:rPr lang="en-US" sz="2800" kern="100" dirty="0">
                          <a:latin typeface="Microsoft YaHei UI" pitchFamily="34" charset="-122"/>
                          <a:ea typeface="Microsoft YaHei UI" pitchFamily="34" charset="-122"/>
                          <a:cs typeface="Times New Roman"/>
                        </a:rPr>
                        <a:t>a&gt;&gt;1</a:t>
                      </a:r>
                      <a:endParaRPr lang="zh-CN" sz="2800" kern="100" dirty="0">
                        <a:latin typeface="Microsoft YaHei UI" pitchFamily="34" charset="-122"/>
                        <a:ea typeface="Microsoft YaHei UI"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8" name="TextBox 12"/>
          <p:cNvSpPr txBox="1">
            <a:spLocks noChangeArrowheads="1"/>
          </p:cNvSpPr>
          <p:nvPr/>
        </p:nvSpPr>
        <p:spPr bwMode="auto">
          <a:xfrm>
            <a:off x="619285" y="1901390"/>
            <a:ext cx="9000000" cy="20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微软雅黑" panose="020B0503020204020204" pitchFamily="34" charset="-122"/>
                <a:ea typeface="微软雅黑" panose="020B0503020204020204" pitchFamily="34" charset="-122"/>
              </a:rPr>
              <a:t>以下例题中</a:t>
            </a:r>
            <a:r>
              <a:rPr lang="en-US" sz="2800" b="0" dirty="0" smtClean="0">
                <a:latin typeface="微软雅黑" panose="020B0503020204020204" pitchFamily="34" charset="-122"/>
                <a:ea typeface="微软雅黑" panose="020B0503020204020204" pitchFamily="34" charset="-122"/>
              </a:rPr>
              <a:t>a</a:t>
            </a:r>
            <a:r>
              <a:rPr lang="zh-CN" altLang="en-US" sz="2800" b="0" dirty="0" smtClean="0">
                <a:latin typeface="微软雅黑" panose="020B0503020204020204" pitchFamily="34" charset="-122"/>
                <a:ea typeface="微软雅黑" panose="020B0503020204020204" pitchFamily="34" charset="-122"/>
              </a:rPr>
              <a:t>和</a:t>
            </a:r>
            <a:r>
              <a:rPr lang="en-US" sz="2800" b="0" dirty="0" smtClean="0">
                <a:latin typeface="微软雅黑" panose="020B0503020204020204" pitchFamily="34" charset="-122"/>
                <a:ea typeface="微软雅黑" panose="020B0503020204020204" pitchFamily="34" charset="-122"/>
              </a:rPr>
              <a:t>b</a:t>
            </a:r>
            <a:r>
              <a:rPr lang="zh-CN" altLang="en-US" sz="2800" b="0" dirty="0" smtClean="0">
                <a:latin typeface="微软雅黑" panose="020B0503020204020204" pitchFamily="34" charset="-122"/>
                <a:ea typeface="微软雅黑" panose="020B0503020204020204" pitchFamily="34" charset="-122"/>
              </a:rPr>
              <a:t>均为整型变量。</a:t>
            </a:r>
            <a:endParaRPr lang="en-US" altLang="zh-CN" sz="2800" b="0" dirty="0" smtClean="0">
              <a:latin typeface="微软雅黑" panose="020B0503020204020204" pitchFamily="34" charset="-122"/>
              <a:ea typeface="微软雅黑" panose="020B0503020204020204" pitchFamily="34" charset="-122"/>
            </a:endParaRPr>
          </a:p>
          <a:p>
            <a:pPr>
              <a:buNone/>
            </a:pPr>
            <a:endParaRPr lang="en-US" altLang="zh-CN" sz="2800" b="0" dirty="0" smtClean="0">
              <a:latin typeface="微软雅黑" panose="020B0503020204020204" pitchFamily="34" charset="-122"/>
              <a:ea typeface="微软雅黑" panose="020B0503020204020204" pitchFamily="34" charset="-122"/>
            </a:endParaRPr>
          </a:p>
          <a:p>
            <a:pPr>
              <a:buNone/>
            </a:pPr>
            <a:r>
              <a:rPr lang="zh-CN" altLang="en-US" sz="2800" b="0" dirty="0" smtClean="0">
                <a:latin typeface="微软雅黑" panose="020B0503020204020204" pitchFamily="34" charset="-122"/>
                <a:ea typeface="微软雅黑" panose="020B0503020204020204" pitchFamily="34" charset="-122"/>
              </a:rPr>
              <a:t>设</a:t>
            </a:r>
            <a:r>
              <a:rPr lang="en-US" sz="2800" b="0" dirty="0" smtClean="0">
                <a:latin typeface="微软雅黑" panose="020B0503020204020204" pitchFamily="34" charset="-122"/>
                <a:ea typeface="微软雅黑" panose="020B0503020204020204" pitchFamily="34" charset="-122"/>
              </a:rPr>
              <a:t>a</a:t>
            </a:r>
            <a:r>
              <a:rPr lang="zh-CN" altLang="en-US" sz="2800" b="0" dirty="0" smtClean="0">
                <a:latin typeface="微软雅黑" panose="020B0503020204020204" pitchFamily="34" charset="-122"/>
                <a:ea typeface="微软雅黑" panose="020B0503020204020204" pitchFamily="34" charset="-122"/>
              </a:rPr>
              <a:t>的值为</a:t>
            </a:r>
            <a:r>
              <a:rPr lang="en-US" sz="2800" b="0" dirty="0" smtClean="0">
                <a:latin typeface="微软雅黑" panose="020B0503020204020204" pitchFamily="34" charset="-122"/>
                <a:ea typeface="微软雅黑" panose="020B0503020204020204" pitchFamily="34" charset="-122"/>
              </a:rPr>
              <a:t>6</a:t>
            </a:r>
            <a:r>
              <a:rPr lang="zh-CN" altLang="en-US" sz="2800" b="0" dirty="0" smtClean="0">
                <a:latin typeface="微软雅黑" panose="020B0503020204020204" pitchFamily="34" charset="-122"/>
                <a:ea typeface="微软雅黑" panose="020B0503020204020204" pitchFamily="34" charset="-122"/>
              </a:rPr>
              <a:t>， 对应二进制数为</a:t>
            </a:r>
            <a:r>
              <a:rPr lang="en-US" sz="2800" b="0" dirty="0" smtClean="0">
                <a:latin typeface="微软雅黑" panose="020B0503020204020204" pitchFamily="34" charset="-122"/>
                <a:ea typeface="微软雅黑" panose="020B0503020204020204" pitchFamily="34" charset="-122"/>
              </a:rPr>
              <a:t>0000000000000110</a:t>
            </a:r>
          </a:p>
          <a:p>
            <a:pPr>
              <a:buNone/>
            </a:pPr>
            <a:r>
              <a:rPr lang="en-US" sz="2800" b="0" dirty="0" smtClean="0">
                <a:latin typeface="微软雅黑" panose="020B0503020204020204" pitchFamily="34" charset="-122"/>
                <a:ea typeface="微软雅黑" panose="020B0503020204020204" pitchFamily="34" charset="-122"/>
              </a:rPr>
              <a:t>  b</a:t>
            </a:r>
            <a:r>
              <a:rPr lang="zh-CN" altLang="en-US" sz="2800" b="0" dirty="0" smtClean="0">
                <a:latin typeface="微软雅黑" panose="020B0503020204020204" pitchFamily="34" charset="-122"/>
                <a:ea typeface="微软雅黑" panose="020B0503020204020204" pitchFamily="34" charset="-122"/>
              </a:rPr>
              <a:t>的值为</a:t>
            </a:r>
            <a:r>
              <a:rPr lang="en-US" sz="2800" b="0" dirty="0" smtClean="0">
                <a:latin typeface="微软雅黑" panose="020B0503020204020204" pitchFamily="34" charset="-122"/>
                <a:ea typeface="微软雅黑" panose="020B0503020204020204" pitchFamily="34" charset="-122"/>
              </a:rPr>
              <a:t>10</a:t>
            </a:r>
            <a:r>
              <a:rPr lang="zh-CN" altLang="en-US" sz="2800" b="0" dirty="0" smtClean="0">
                <a:latin typeface="微软雅黑" panose="020B0503020204020204" pitchFamily="34" charset="-122"/>
                <a:ea typeface="微软雅黑" panose="020B0503020204020204" pitchFamily="34" charset="-122"/>
              </a:rPr>
              <a:t>，对应二进制数为</a:t>
            </a:r>
            <a:r>
              <a:rPr lang="en-US" sz="2800" b="0" dirty="0" smtClean="0">
                <a:latin typeface="微软雅黑" panose="020B0503020204020204" pitchFamily="34" charset="-122"/>
                <a:ea typeface="微软雅黑" panose="020B0503020204020204" pitchFamily="34" charset="-122"/>
              </a:rPr>
              <a:t>0000000000001010</a:t>
            </a:r>
            <a:endParaRPr lang="zh-CN" altLang="zh-CN" sz="28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、位逻辑运算符</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1" y="2639944"/>
            <a:ext cx="9000000" cy="250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微软雅黑" panose="020B0503020204020204" pitchFamily="34" charset="-122"/>
                <a:ea typeface="微软雅黑" panose="020B0503020204020204" pitchFamily="34" charset="-122"/>
              </a:rPr>
              <a:t>（</a:t>
            </a:r>
            <a:r>
              <a:rPr lang="en-US" sz="2800" b="0" dirty="0" smtClean="0">
                <a:latin typeface="微软雅黑" panose="020B0503020204020204" pitchFamily="34" charset="-122"/>
                <a:ea typeface="微软雅黑" panose="020B0503020204020204" pitchFamily="34" charset="-122"/>
              </a:rPr>
              <a:t>1</a:t>
            </a:r>
            <a:r>
              <a:rPr lang="zh-CN" altLang="en-US" sz="2800" b="0" dirty="0" smtClean="0">
                <a:latin typeface="微软雅黑" panose="020B0503020204020204" pitchFamily="34" charset="-122"/>
                <a:ea typeface="微软雅黑" panose="020B0503020204020204" pitchFamily="34" charset="-122"/>
              </a:rPr>
              <a:t>）按位与运算符（</a:t>
            </a:r>
            <a:r>
              <a:rPr lang="en-US" sz="2800" b="0" dirty="0" smtClean="0">
                <a:latin typeface="微软雅黑" panose="020B0503020204020204" pitchFamily="34" charset="-122"/>
                <a:ea typeface="微软雅黑" panose="020B0503020204020204" pitchFamily="34" charset="-122"/>
              </a:rPr>
              <a:t>&amp;</a:t>
            </a:r>
            <a:r>
              <a:rPr lang="zh-CN" altLang="en-US" sz="2800" b="0" dirty="0" smtClean="0">
                <a:latin typeface="微软雅黑" panose="020B0503020204020204" pitchFamily="34" charset="-122"/>
                <a:ea typeface="微软雅黑" panose="020B0503020204020204" pitchFamily="34" charset="-122"/>
              </a:rPr>
              <a:t>）</a:t>
            </a:r>
            <a:endParaRPr lang="en-US" altLang="zh-CN" sz="2800" b="0" dirty="0" smtClean="0">
              <a:latin typeface="微软雅黑" panose="020B0503020204020204" pitchFamily="34" charset="-122"/>
              <a:ea typeface="微软雅黑" panose="020B0503020204020204" pitchFamily="34" charset="-122"/>
            </a:endParaRPr>
          </a:p>
          <a:p>
            <a:pPr>
              <a:buNone/>
            </a:pPr>
            <a:r>
              <a:rPr lang="zh-CN" altLang="en-US" sz="2800" b="0" dirty="0" smtClean="0">
                <a:latin typeface="微软雅黑" panose="020B0503020204020204" pitchFamily="34" charset="-122"/>
                <a:ea typeface="微软雅黑" panose="020B0503020204020204" pitchFamily="34" charset="-122"/>
              </a:rPr>
              <a:t>运算规则：</a:t>
            </a:r>
            <a:endParaRPr lang="en-US" altLang="zh-CN" sz="2800" b="0" dirty="0" smtClean="0">
              <a:latin typeface="微软雅黑" panose="020B0503020204020204" pitchFamily="34" charset="-122"/>
              <a:ea typeface="微软雅黑" panose="020B0503020204020204" pitchFamily="34" charset="-122"/>
            </a:endParaRPr>
          </a:p>
          <a:p>
            <a:pPr>
              <a:buNone/>
            </a:pPr>
            <a:r>
              <a:rPr lang="zh-CN" altLang="en-US" sz="2800" b="0" dirty="0" smtClean="0">
                <a:latin typeface="微软雅黑" panose="020B0503020204020204" pitchFamily="34" charset="-122"/>
                <a:ea typeface="微软雅黑" panose="020B0503020204020204" pitchFamily="34" charset="-122"/>
              </a:rPr>
              <a:t>    参与运算的两数对应的各二进制位相与，只有对应的两个二进制位均为</a:t>
            </a:r>
            <a:r>
              <a:rPr lang="en-US" sz="2800" b="0" dirty="0" smtClean="0">
                <a:latin typeface="微软雅黑" panose="020B0503020204020204" pitchFamily="34" charset="-122"/>
                <a:ea typeface="微软雅黑" panose="020B0503020204020204" pitchFamily="34" charset="-122"/>
              </a:rPr>
              <a:t>1</a:t>
            </a:r>
            <a:r>
              <a:rPr lang="zh-CN" altLang="en-US" sz="2800" b="0" dirty="0" smtClean="0">
                <a:latin typeface="微软雅黑" panose="020B0503020204020204" pitchFamily="34" charset="-122"/>
                <a:ea typeface="微软雅黑" panose="020B0503020204020204" pitchFamily="34" charset="-122"/>
              </a:rPr>
              <a:t>时，结果位才为</a:t>
            </a:r>
            <a:r>
              <a:rPr lang="en-US" sz="2800" b="0" dirty="0" smtClean="0">
                <a:latin typeface="微软雅黑" panose="020B0503020204020204" pitchFamily="34" charset="-122"/>
                <a:ea typeface="微软雅黑" panose="020B0503020204020204" pitchFamily="34" charset="-122"/>
              </a:rPr>
              <a:t>1</a:t>
            </a:r>
            <a:r>
              <a:rPr lang="zh-CN" altLang="en-US" sz="2800" b="0" dirty="0" smtClean="0">
                <a:latin typeface="微软雅黑" panose="020B0503020204020204" pitchFamily="34" charset="-122"/>
                <a:ea typeface="微软雅黑" panose="020B0503020204020204" pitchFamily="34" charset="-122"/>
              </a:rPr>
              <a:t>，否则为</a:t>
            </a:r>
            <a:r>
              <a:rPr lang="en-US" sz="2800" b="0" dirty="0" smtClean="0">
                <a:latin typeface="微软雅黑" panose="020B0503020204020204" pitchFamily="34" charset="-122"/>
                <a:ea typeface="微软雅黑" panose="020B0503020204020204" pitchFamily="34" charset="-122"/>
              </a:rPr>
              <a:t>0</a:t>
            </a:r>
            <a:r>
              <a:rPr lang="zh-CN" altLang="en-US" sz="2800" b="0" dirty="0" smtClean="0">
                <a:latin typeface="微软雅黑" panose="020B0503020204020204" pitchFamily="34" charset="-122"/>
                <a:ea typeface="微软雅黑" panose="020B0503020204020204" pitchFamily="34" charset="-122"/>
              </a:rPr>
              <a:t>。</a:t>
            </a:r>
          </a:p>
          <a:p>
            <a:pPr>
              <a:buNone/>
            </a:pPr>
            <a:r>
              <a:rPr lang="zh-CN" altLang="en-US" sz="2800" b="0" dirty="0" smtClean="0">
                <a:latin typeface="微软雅黑" panose="020B0503020204020204" pitchFamily="34" charset="-122"/>
                <a:ea typeface="微软雅黑" panose="020B0503020204020204" pitchFamily="34" charset="-122"/>
              </a:rPr>
              <a:t>        </a:t>
            </a:r>
            <a:r>
              <a:rPr lang="en-US" sz="2800" b="0" dirty="0" smtClean="0">
                <a:latin typeface="微软雅黑" panose="020B0503020204020204" pitchFamily="34" charset="-122"/>
                <a:ea typeface="微软雅黑" panose="020B0503020204020204" pitchFamily="34" charset="-122"/>
              </a:rPr>
              <a:t>0&amp;0=0</a:t>
            </a:r>
            <a:r>
              <a:rPr lang="zh-CN" altLang="en-US" sz="2800" b="0" dirty="0" smtClean="0">
                <a:latin typeface="微软雅黑" panose="020B0503020204020204" pitchFamily="34" charset="-122"/>
                <a:ea typeface="微软雅黑" panose="020B0503020204020204" pitchFamily="34" charset="-122"/>
              </a:rPr>
              <a:t>；</a:t>
            </a:r>
            <a:r>
              <a:rPr lang="en-US" sz="2800" b="0" dirty="0" smtClean="0">
                <a:latin typeface="微软雅黑" panose="020B0503020204020204" pitchFamily="34" charset="-122"/>
                <a:ea typeface="微软雅黑" panose="020B0503020204020204" pitchFamily="34" charset="-122"/>
              </a:rPr>
              <a:t>0&amp;1=0</a:t>
            </a:r>
            <a:r>
              <a:rPr lang="zh-CN" altLang="en-US" sz="2800" b="0" dirty="0" smtClean="0">
                <a:latin typeface="微软雅黑" panose="020B0503020204020204" pitchFamily="34" charset="-122"/>
                <a:ea typeface="微软雅黑" panose="020B0503020204020204" pitchFamily="34" charset="-122"/>
              </a:rPr>
              <a:t>；</a:t>
            </a:r>
            <a:r>
              <a:rPr lang="en-US" sz="2800" b="0" dirty="0" smtClean="0">
                <a:latin typeface="微软雅黑" panose="020B0503020204020204" pitchFamily="34" charset="-122"/>
                <a:ea typeface="微软雅黑" panose="020B0503020204020204" pitchFamily="34" charset="-122"/>
              </a:rPr>
              <a:t>1&amp;0=0</a:t>
            </a:r>
            <a:r>
              <a:rPr lang="zh-CN" altLang="en-US" sz="2800" b="0" dirty="0" smtClean="0">
                <a:latin typeface="微软雅黑" panose="020B0503020204020204" pitchFamily="34" charset="-122"/>
                <a:ea typeface="微软雅黑" panose="020B0503020204020204" pitchFamily="34" charset="-122"/>
              </a:rPr>
              <a:t>；</a:t>
            </a:r>
            <a:r>
              <a:rPr lang="en-US" sz="2800" b="0" dirty="0" smtClean="0">
                <a:latin typeface="微软雅黑" panose="020B0503020204020204" pitchFamily="34" charset="-122"/>
                <a:ea typeface="微软雅黑" panose="020B0503020204020204" pitchFamily="34" charset="-122"/>
              </a:rPr>
              <a:t>1&amp;1=1</a:t>
            </a:r>
            <a:endParaRPr lang="zh-CN" altLang="zh-CN" sz="28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8" name="TextBox 12"/>
          <p:cNvSpPr txBox="1">
            <a:spLocks noChangeArrowheads="1"/>
          </p:cNvSpPr>
          <p:nvPr/>
        </p:nvSpPr>
        <p:spPr bwMode="auto">
          <a:xfrm>
            <a:off x="1229152" y="2050860"/>
            <a:ext cx="90000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例</a:t>
            </a:r>
            <a:r>
              <a:rPr lang="en-US" sz="2800" b="0" dirty="0" smtClean="0">
                <a:latin typeface="Microsoft YaHei UI" pitchFamily="34" charset="-122"/>
                <a:ea typeface="Microsoft YaHei UI" pitchFamily="34" charset="-122"/>
              </a:rPr>
              <a:t>2.11</a:t>
            </a:r>
            <a:r>
              <a:rPr lang="en-US" altLang="zh-CN"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计算</a:t>
            </a:r>
            <a:r>
              <a:rPr lang="en-US" sz="2800" b="0" dirty="0" err="1" smtClean="0">
                <a:latin typeface="Microsoft YaHei UI" pitchFamily="34" charset="-122"/>
                <a:ea typeface="Microsoft YaHei UI" pitchFamily="34" charset="-122"/>
              </a:rPr>
              <a:t>a&amp;b</a:t>
            </a:r>
            <a:r>
              <a:rPr lang="zh-CN" altLang="en-US" sz="2800" b="0" dirty="0" smtClean="0">
                <a:latin typeface="Microsoft YaHei UI" pitchFamily="34" charset="-122"/>
                <a:ea typeface="Microsoft YaHei UI" pitchFamily="34" charset="-122"/>
              </a:rPr>
              <a:t>的值。</a:t>
            </a:r>
          </a:p>
          <a:p>
            <a:pPr>
              <a:buNone/>
            </a:pPr>
            <a:r>
              <a:rPr lang="en-US" sz="2800" b="0" dirty="0" smtClean="0">
                <a:latin typeface="Microsoft YaHei UI" pitchFamily="34" charset="-122"/>
                <a:ea typeface="Microsoft YaHei UI" pitchFamily="34" charset="-122"/>
              </a:rPr>
              <a:t>a </a:t>
            </a:r>
            <a:r>
              <a:rPr lang="zh-CN" altLang="en-US" sz="2800" b="0" dirty="0" smtClean="0">
                <a:latin typeface="Microsoft YaHei UI" pitchFamily="34" charset="-122"/>
                <a:ea typeface="Microsoft YaHei UI" pitchFamily="34" charset="-122"/>
              </a:rPr>
              <a:t>的补码：</a:t>
            </a:r>
            <a:r>
              <a:rPr lang="en-US" sz="2800" b="0" dirty="0" smtClean="0">
                <a:latin typeface="Microsoft YaHei UI" pitchFamily="34" charset="-122"/>
                <a:ea typeface="Microsoft YaHei UI" pitchFamily="34" charset="-122"/>
              </a:rPr>
              <a:t>     0000000000000110</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b </a:t>
            </a:r>
            <a:r>
              <a:rPr lang="zh-CN" altLang="en-US" sz="2800" b="0" dirty="0" smtClean="0">
                <a:latin typeface="Microsoft YaHei UI" pitchFamily="34" charset="-122"/>
                <a:ea typeface="Microsoft YaHei UI" pitchFamily="34" charset="-122"/>
              </a:rPr>
              <a:t>的补码：</a:t>
            </a:r>
            <a:r>
              <a:rPr lang="en-US" sz="2800" b="0" dirty="0" smtClean="0">
                <a:latin typeface="Microsoft YaHei UI" pitchFamily="34" charset="-122"/>
                <a:ea typeface="Microsoft YaHei UI" pitchFamily="34" charset="-122"/>
              </a:rPr>
              <a:t>     0000000000001010</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按位与  </a:t>
            </a:r>
            <a:r>
              <a:rPr lang="en-US" sz="2800" b="0" dirty="0" smtClean="0">
                <a:latin typeface="Microsoft YaHei UI" pitchFamily="34" charset="-122"/>
                <a:ea typeface="Microsoft YaHei UI" pitchFamily="34" charset="-122"/>
              </a:rPr>
              <a:t>&amp;</a:t>
            </a:r>
            <a:r>
              <a:rPr lang="en-US" sz="2800" b="0" u="sng" dirty="0" smtClean="0">
                <a:latin typeface="Microsoft YaHei UI" pitchFamily="34" charset="-122"/>
                <a:ea typeface="Microsoft YaHei UI" pitchFamily="34" charset="-122"/>
              </a:rPr>
              <a:t>                                                      </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结果的补码： </a:t>
            </a:r>
            <a:r>
              <a:rPr lang="en-US" sz="2800" b="0" dirty="0" smtClean="0">
                <a:latin typeface="Microsoft YaHei UI" pitchFamily="34" charset="-122"/>
                <a:ea typeface="Microsoft YaHei UI" pitchFamily="34" charset="-122"/>
              </a:rPr>
              <a:t>0000000000000010</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即：</a:t>
            </a:r>
            <a:r>
              <a:rPr lang="en-US" sz="2800" b="0" dirty="0" smtClean="0">
                <a:latin typeface="Microsoft YaHei UI" pitchFamily="34" charset="-122"/>
                <a:ea typeface="Microsoft YaHei UI" pitchFamily="34" charset="-122"/>
              </a:rPr>
              <a:t>6&amp;10=2</a:t>
            </a:r>
            <a:endParaRPr lang="zh-CN" altLang="zh-CN" sz="2800" b="0" dirty="0">
              <a:latin typeface="Microsoft YaHei UI" pitchFamily="34" charset="-122"/>
              <a:ea typeface="Microsoft YaHei UI" pitchFamily="34" charset="-122"/>
            </a:endParaRPr>
          </a:p>
        </p:txBody>
      </p:sp>
      <p:cxnSp>
        <p:nvCxnSpPr>
          <p:cNvPr id="6" name="直接连接符 5"/>
          <p:cNvCxnSpPr/>
          <p:nvPr/>
        </p:nvCxnSpPr>
        <p:spPr>
          <a:xfrm>
            <a:off x="3387436" y="3886200"/>
            <a:ext cx="3664794" cy="1597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按位与运算符通常有以下几种特殊的用途。</a:t>
            </a:r>
          </a:p>
          <a:p>
            <a:pPr>
              <a:buNone/>
            </a:pP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740997" y="2402553"/>
            <a:ext cx="9148969"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①将数据的某些位清零。</a:t>
            </a:r>
          </a:p>
          <a:p>
            <a:pPr>
              <a:buNone/>
            </a:pPr>
            <a:r>
              <a:rPr lang="zh-CN" altLang="en-US" sz="2800" b="0" dirty="0" smtClean="0">
                <a:latin typeface="Microsoft YaHei UI" pitchFamily="34" charset="-122"/>
                <a:ea typeface="Microsoft YaHei UI" pitchFamily="34" charset="-122"/>
              </a:rPr>
              <a:t>    例如执行语句：</a:t>
            </a:r>
            <a:r>
              <a:rPr lang="en-US" sz="2800" b="0" dirty="0" smtClean="0">
                <a:latin typeface="Microsoft YaHei UI" pitchFamily="34" charset="-122"/>
                <a:ea typeface="Microsoft YaHei UI" pitchFamily="34" charset="-122"/>
              </a:rPr>
              <a:t>a=a&amp;0</a:t>
            </a:r>
            <a:r>
              <a:rPr lang="zh-CN" altLang="en-US" sz="2800" b="0" dirty="0" smtClean="0">
                <a:latin typeface="Microsoft YaHei UI" pitchFamily="34" charset="-122"/>
                <a:ea typeface="Microsoft YaHei UI" pitchFamily="34" charset="-122"/>
              </a:rPr>
              <a:t>；结果为</a:t>
            </a:r>
            <a:r>
              <a:rPr lang="en-US" sz="2800" b="0" dirty="0" smtClean="0">
                <a:latin typeface="Microsoft YaHei UI" pitchFamily="34" charset="-122"/>
                <a:ea typeface="Microsoft YaHei UI" pitchFamily="34" charset="-122"/>
              </a:rPr>
              <a:t>a=0</a:t>
            </a:r>
            <a:r>
              <a:rPr lang="zh-CN" altLang="en-US" sz="2800" b="0" dirty="0" smtClean="0">
                <a:latin typeface="Microsoft YaHei UI" pitchFamily="34" charset="-122"/>
                <a:ea typeface="Microsoft YaHei UI" pitchFamily="34" charset="-122"/>
              </a:rPr>
              <a:t>。</a:t>
            </a:r>
          </a:p>
        </p:txBody>
      </p:sp>
      <p:sp>
        <p:nvSpPr>
          <p:cNvPr id="7" name="TextBox 12"/>
          <p:cNvSpPr txBox="1">
            <a:spLocks noChangeArrowheads="1"/>
          </p:cNvSpPr>
          <p:nvPr/>
        </p:nvSpPr>
        <p:spPr bwMode="auto">
          <a:xfrm>
            <a:off x="740997" y="3477800"/>
            <a:ext cx="9148969"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②判断数据的某位是否为</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a:t>
            </a:r>
          </a:p>
          <a:p>
            <a:pPr>
              <a:buNone/>
            </a:pPr>
            <a:r>
              <a:rPr lang="zh-CN" altLang="en-US" sz="2800" b="0" dirty="0" smtClean="0">
                <a:latin typeface="Microsoft YaHei UI" pitchFamily="34" charset="-122"/>
                <a:ea typeface="Microsoft YaHei UI" pitchFamily="34" charset="-122"/>
              </a:rPr>
              <a:t>   例如计算表达式</a:t>
            </a:r>
            <a:r>
              <a:rPr lang="en-US" sz="2800" b="0" dirty="0" smtClean="0">
                <a:latin typeface="Microsoft YaHei UI" pitchFamily="34" charset="-122"/>
                <a:ea typeface="Microsoft YaHei UI" pitchFamily="34" charset="-122"/>
              </a:rPr>
              <a:t>a&amp;0x8000</a:t>
            </a:r>
            <a:r>
              <a:rPr lang="zh-CN" altLang="en-US" sz="2800" b="0" dirty="0" smtClean="0">
                <a:latin typeface="Microsoft YaHei UI" pitchFamily="34" charset="-122"/>
                <a:ea typeface="Microsoft YaHei UI" pitchFamily="34" charset="-122"/>
              </a:rPr>
              <a:t>，其值如果为</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，表示变量</a:t>
            </a:r>
            <a:r>
              <a:rPr lang="en-US" sz="2800" b="0" dirty="0" smtClean="0">
                <a:latin typeface="Microsoft YaHei UI" pitchFamily="34" charset="-122"/>
                <a:ea typeface="Microsoft YaHei UI" pitchFamily="34" charset="-122"/>
              </a:rPr>
              <a:t>a </a:t>
            </a:r>
            <a:r>
              <a:rPr lang="zh-CN" altLang="en-US" sz="2800" b="0" dirty="0" smtClean="0">
                <a:latin typeface="Microsoft YaHei UI" pitchFamily="34" charset="-122"/>
                <a:ea typeface="Microsoft YaHei UI" pitchFamily="34" charset="-122"/>
              </a:rPr>
              <a:t>的最高位为</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；其值如果非</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，表示变量</a:t>
            </a:r>
            <a:r>
              <a:rPr lang="en-US" sz="2800" b="0" dirty="0" smtClean="0">
                <a:latin typeface="Microsoft YaHei UI" pitchFamily="34" charset="-122"/>
                <a:ea typeface="Microsoft YaHei UI" pitchFamily="34" charset="-122"/>
              </a:rPr>
              <a:t>a</a:t>
            </a:r>
            <a:r>
              <a:rPr lang="zh-CN" altLang="en-US" sz="2800" b="0" dirty="0" smtClean="0">
                <a:latin typeface="Microsoft YaHei UI" pitchFamily="34" charset="-122"/>
                <a:ea typeface="Microsoft YaHei UI" pitchFamily="34" charset="-122"/>
              </a:rPr>
              <a:t>的最高位为</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a:t>
            </a:r>
          </a:p>
        </p:txBody>
      </p:sp>
      <p:sp>
        <p:nvSpPr>
          <p:cNvPr id="8" name="TextBox 12"/>
          <p:cNvSpPr txBox="1">
            <a:spLocks noChangeArrowheads="1"/>
          </p:cNvSpPr>
          <p:nvPr/>
        </p:nvSpPr>
        <p:spPr bwMode="auto">
          <a:xfrm>
            <a:off x="740997" y="5020592"/>
            <a:ext cx="9148969"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③保留数据的某些位。</a:t>
            </a:r>
          </a:p>
          <a:p>
            <a:pPr>
              <a:buNone/>
            </a:pPr>
            <a:r>
              <a:rPr lang="zh-CN" altLang="en-US" sz="2800" b="0" dirty="0" smtClean="0">
                <a:latin typeface="Microsoft YaHei UI" pitchFamily="34" charset="-122"/>
                <a:ea typeface="Microsoft YaHei UI" pitchFamily="34" charset="-122"/>
              </a:rPr>
              <a:t>   例如执行语句：</a:t>
            </a:r>
            <a:r>
              <a:rPr lang="en-US" sz="2800" b="0" dirty="0" smtClean="0">
                <a:latin typeface="Microsoft YaHei UI" pitchFamily="34" charset="-122"/>
                <a:ea typeface="Microsoft YaHei UI" pitchFamily="34" charset="-122"/>
              </a:rPr>
              <a:t>a=a&amp;0xff00,</a:t>
            </a:r>
            <a:r>
              <a:rPr lang="zh-CN" altLang="en-US" sz="2800" b="0" dirty="0" smtClean="0">
                <a:latin typeface="Microsoft YaHei UI" pitchFamily="34" charset="-122"/>
                <a:ea typeface="Microsoft YaHei UI" pitchFamily="34" charset="-122"/>
              </a:rPr>
              <a:t>结果保留</a:t>
            </a:r>
            <a:r>
              <a:rPr lang="en-US" sz="2800" b="0" dirty="0" smtClean="0">
                <a:latin typeface="Microsoft YaHei UI" pitchFamily="34" charset="-122"/>
                <a:ea typeface="Microsoft YaHei UI" pitchFamily="34" charset="-122"/>
              </a:rPr>
              <a:t>a</a:t>
            </a:r>
            <a:r>
              <a:rPr lang="zh-CN" altLang="en-US" sz="2800" b="0" dirty="0" smtClean="0">
                <a:latin typeface="Microsoft YaHei UI" pitchFamily="34" charset="-122"/>
                <a:ea typeface="Microsoft YaHei UI" pitchFamily="34" charset="-122"/>
              </a:rPr>
              <a:t>中高八位不变，低八位数据被清空。</a:t>
            </a:r>
            <a:endParaRPr lang="zh-CN" altLang="en-US"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P spid="7" grpId="0"/>
      <p:bldP spid="8"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）按位或运算符（</a:t>
            </a:r>
            <a:r>
              <a:rPr lang="en-US"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1" y="2639944"/>
            <a:ext cx="9000000" cy="198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运算规则：</a:t>
            </a:r>
            <a:endParaRPr lang="en-US" altLang="zh-CN" sz="2800" b="0" dirty="0" smtClean="0">
              <a:latin typeface="Microsoft YaHei UI" pitchFamily="34" charset="-122"/>
              <a:ea typeface="Microsoft YaHei UI" pitchFamily="34" charset="-122"/>
            </a:endParaRPr>
          </a:p>
          <a:p>
            <a:pPr>
              <a:buNone/>
            </a:pPr>
            <a:r>
              <a:rPr lang="en-US" altLang="zh-CN"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参与运算的两数对应的各二进制位相或，如果对应的两个二进制位均为</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，则结果为</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，否则为</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a:t>
            </a:r>
          </a:p>
          <a:p>
            <a:pPr>
              <a:buNone/>
            </a:pPr>
            <a:r>
              <a:rPr lang="en-US" sz="2800" b="0" dirty="0" smtClean="0">
                <a:latin typeface="Microsoft YaHei UI" pitchFamily="34" charset="-122"/>
                <a:ea typeface="Microsoft YaHei UI" pitchFamily="34" charset="-122"/>
              </a:rPr>
              <a:t>           0|0=0</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0|1=1</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1|0=1</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1|1=1</a:t>
            </a:r>
            <a:endParaRPr lang="zh-CN" altLang="zh-CN"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8" name="TextBox 12"/>
          <p:cNvSpPr txBox="1">
            <a:spLocks noChangeArrowheads="1"/>
          </p:cNvSpPr>
          <p:nvPr/>
        </p:nvSpPr>
        <p:spPr bwMode="auto">
          <a:xfrm>
            <a:off x="1249934" y="1718351"/>
            <a:ext cx="90000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例</a:t>
            </a:r>
            <a:r>
              <a:rPr lang="en-US" sz="2800" b="0" dirty="0" smtClean="0">
                <a:latin typeface="Microsoft YaHei UI" pitchFamily="34" charset="-122"/>
                <a:ea typeface="Microsoft YaHei UI" pitchFamily="34" charset="-122"/>
              </a:rPr>
              <a:t>2.12</a:t>
            </a:r>
            <a:r>
              <a:rPr lang="en-US" altLang="zh-CN"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计算</a:t>
            </a:r>
            <a:r>
              <a:rPr lang="en-US" sz="2800" b="0" dirty="0" err="1" smtClean="0">
                <a:latin typeface="Microsoft YaHei UI" pitchFamily="34" charset="-122"/>
                <a:ea typeface="Microsoft YaHei UI" pitchFamily="34" charset="-122"/>
              </a:rPr>
              <a:t>a</a:t>
            </a:r>
            <a:r>
              <a:rPr lang="en-US" altLang="zh-CN" sz="2800" b="0" dirty="0" err="1" smtClean="0">
                <a:latin typeface="Microsoft YaHei UI" pitchFamily="34" charset="-122"/>
                <a:ea typeface="Microsoft YaHei UI" pitchFamily="34" charset="-122"/>
              </a:rPr>
              <a:t>|</a:t>
            </a:r>
            <a:r>
              <a:rPr lang="en-US" sz="2800" b="0" dirty="0" err="1" smtClean="0">
                <a:latin typeface="Microsoft YaHei UI" pitchFamily="34" charset="-122"/>
                <a:ea typeface="Microsoft YaHei UI" pitchFamily="34" charset="-122"/>
              </a:rPr>
              <a:t>b</a:t>
            </a:r>
            <a:r>
              <a:rPr lang="zh-CN" altLang="en-US" sz="2800" b="0" dirty="0" smtClean="0">
                <a:latin typeface="Microsoft YaHei UI" pitchFamily="34" charset="-122"/>
                <a:ea typeface="Microsoft YaHei UI" pitchFamily="34" charset="-122"/>
              </a:rPr>
              <a:t>的值。</a:t>
            </a:r>
          </a:p>
          <a:p>
            <a:pPr>
              <a:buNone/>
            </a:pPr>
            <a:r>
              <a:rPr lang="en-US" sz="2800" b="0" dirty="0" smtClean="0">
                <a:latin typeface="Microsoft YaHei UI" pitchFamily="34" charset="-122"/>
                <a:ea typeface="Microsoft YaHei UI" pitchFamily="34" charset="-122"/>
              </a:rPr>
              <a:t>a </a:t>
            </a:r>
            <a:r>
              <a:rPr lang="zh-CN" altLang="en-US" sz="2800" b="0" dirty="0" smtClean="0">
                <a:latin typeface="Microsoft YaHei UI" pitchFamily="34" charset="-122"/>
                <a:ea typeface="Microsoft YaHei UI" pitchFamily="34" charset="-122"/>
              </a:rPr>
              <a:t>的补码：</a:t>
            </a:r>
            <a:r>
              <a:rPr lang="en-US" sz="2800" b="0" dirty="0" smtClean="0">
                <a:latin typeface="Microsoft YaHei UI" pitchFamily="34" charset="-122"/>
                <a:ea typeface="Microsoft YaHei UI" pitchFamily="34" charset="-122"/>
              </a:rPr>
              <a:t>     0000000000000110</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b </a:t>
            </a:r>
            <a:r>
              <a:rPr lang="zh-CN" altLang="en-US" sz="2800" b="0" dirty="0" smtClean="0">
                <a:latin typeface="Microsoft YaHei UI" pitchFamily="34" charset="-122"/>
                <a:ea typeface="Microsoft YaHei UI" pitchFamily="34" charset="-122"/>
              </a:rPr>
              <a:t>的补码：</a:t>
            </a:r>
            <a:r>
              <a:rPr lang="en-US" sz="2800" b="0" dirty="0" smtClean="0">
                <a:latin typeface="Microsoft YaHei UI" pitchFamily="34" charset="-122"/>
                <a:ea typeface="Microsoft YaHei UI" pitchFamily="34" charset="-122"/>
              </a:rPr>
              <a:t>     0000000000001010</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按位或  </a:t>
            </a:r>
            <a:r>
              <a:rPr lang="en-US" altLang="zh-CN" sz="2800" b="0" dirty="0" smtClean="0">
                <a:latin typeface="Microsoft YaHei UI" pitchFamily="34" charset="-122"/>
                <a:ea typeface="Microsoft YaHei UI" pitchFamily="34" charset="-122"/>
              </a:rPr>
              <a:t>|</a:t>
            </a:r>
            <a:r>
              <a:rPr lang="en-US" sz="2800" b="0" u="sng" dirty="0" smtClean="0">
                <a:latin typeface="Microsoft YaHei UI" pitchFamily="34" charset="-122"/>
                <a:ea typeface="Microsoft YaHei UI" pitchFamily="34" charset="-122"/>
              </a:rPr>
              <a:t>                                                      </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结果的补码： </a:t>
            </a:r>
            <a:r>
              <a:rPr lang="en-US" sz="2800" b="0" dirty="0" smtClean="0">
                <a:latin typeface="Microsoft YaHei UI" pitchFamily="34" charset="-122"/>
                <a:ea typeface="Microsoft YaHei UI" pitchFamily="34" charset="-122"/>
              </a:rPr>
              <a:t>0000000000001110</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即：</a:t>
            </a:r>
            <a:r>
              <a:rPr lang="en-US" sz="2800" b="0" dirty="0" smtClean="0">
                <a:latin typeface="Microsoft YaHei UI" pitchFamily="34" charset="-122"/>
                <a:ea typeface="Microsoft YaHei UI" pitchFamily="34" charset="-122"/>
              </a:rPr>
              <a:t>6</a:t>
            </a:r>
            <a:r>
              <a:rPr lang="en-US" altLang="zh-CN" sz="2800" b="0" dirty="0" smtClean="0">
                <a:latin typeface="Microsoft YaHei UI" pitchFamily="34" charset="-122"/>
                <a:ea typeface="Microsoft YaHei UI" pitchFamily="34" charset="-122"/>
              </a:rPr>
              <a:t>|10</a:t>
            </a:r>
            <a:r>
              <a:rPr lang="en-US" sz="2800" b="0" dirty="0" smtClean="0">
                <a:latin typeface="Microsoft YaHei UI" pitchFamily="34" charset="-122"/>
                <a:ea typeface="Microsoft YaHei UI" pitchFamily="34" charset="-122"/>
              </a:rPr>
              <a:t>=14</a:t>
            </a:r>
            <a:endParaRPr lang="zh-CN" altLang="zh-CN" sz="2800" b="0" dirty="0">
              <a:latin typeface="Microsoft YaHei UI" pitchFamily="34" charset="-122"/>
              <a:ea typeface="Microsoft YaHei UI" pitchFamily="34" charset="-122"/>
            </a:endParaRPr>
          </a:p>
        </p:txBody>
      </p:sp>
      <p:cxnSp>
        <p:nvCxnSpPr>
          <p:cNvPr id="6" name="直接连接符 5"/>
          <p:cNvCxnSpPr/>
          <p:nvPr/>
        </p:nvCxnSpPr>
        <p:spPr>
          <a:xfrm>
            <a:off x="3584863" y="3547297"/>
            <a:ext cx="3446585"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8" name="TextBox 12"/>
          <p:cNvSpPr txBox="1">
            <a:spLocks noChangeArrowheads="1"/>
          </p:cNvSpPr>
          <p:nvPr/>
        </p:nvSpPr>
        <p:spPr bwMode="auto">
          <a:xfrm>
            <a:off x="611356" y="1743473"/>
            <a:ext cx="9000000" cy="250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    按位或通常用于将数据的某些特定位置为</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a:t>
            </a:r>
            <a:endParaRPr lang="en-US" altLang="zh-CN" sz="2800" b="0" dirty="0" smtClean="0">
              <a:latin typeface="Microsoft YaHei UI" pitchFamily="34" charset="-122"/>
              <a:ea typeface="Microsoft YaHei UI" pitchFamily="34" charset="-122"/>
            </a:endParaRPr>
          </a:p>
          <a:p>
            <a:pPr>
              <a:buNone/>
            </a:pPr>
            <a:r>
              <a:rPr lang="en-US" altLang="zh-CN"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例如，要将变量</a:t>
            </a:r>
            <a:r>
              <a:rPr lang="en-US" altLang="zh-CN" sz="2800" b="0" dirty="0" smtClean="0">
                <a:latin typeface="Microsoft YaHei UI" pitchFamily="34" charset="-122"/>
                <a:ea typeface="Microsoft YaHei UI" pitchFamily="34" charset="-122"/>
              </a:rPr>
              <a:t>x</a:t>
            </a:r>
            <a:r>
              <a:rPr lang="zh-CN" altLang="en-US" sz="2800" b="0" dirty="0" smtClean="0">
                <a:latin typeface="Microsoft YaHei UI" pitchFamily="34" charset="-122"/>
                <a:ea typeface="Microsoft YaHei UI" pitchFamily="34" charset="-122"/>
              </a:rPr>
              <a:t>的低八位全部置</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，高八位不变，可以用</a:t>
            </a:r>
            <a:r>
              <a:rPr lang="en-US" altLang="zh-CN" sz="2800" b="0" dirty="0" smtClean="0">
                <a:latin typeface="Microsoft YaHei UI" pitchFamily="34" charset="-122"/>
                <a:ea typeface="Microsoft YaHei UI" pitchFamily="34" charset="-122"/>
              </a:rPr>
              <a:t>x</a:t>
            </a:r>
            <a:r>
              <a:rPr lang="en-US" sz="2800" b="0" dirty="0" smtClean="0">
                <a:latin typeface="Microsoft YaHei UI" pitchFamily="34" charset="-122"/>
                <a:ea typeface="Microsoft YaHei UI" pitchFamily="34" charset="-122"/>
              </a:rPr>
              <a:t>=x|0x00ff</a:t>
            </a:r>
            <a:r>
              <a:rPr lang="zh-CN" altLang="en-US" sz="2800" b="0" dirty="0" smtClean="0">
                <a:latin typeface="Microsoft YaHei UI" pitchFamily="34" charset="-122"/>
                <a:ea typeface="Microsoft YaHei UI" pitchFamily="34" charset="-122"/>
              </a:rPr>
              <a:t>语句来实现。</a:t>
            </a:r>
            <a:endParaRPr lang="en-US" altLang="zh-CN"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a:t>
            </a:r>
          </a:p>
          <a:p>
            <a:pPr>
              <a:buNone/>
            </a:pPr>
            <a:r>
              <a:rPr lang="en-US" altLang="zh-CN" sz="2800" b="0" dirty="0" smtClean="0">
                <a:latin typeface="Microsoft YaHei UI" pitchFamily="34" charset="-122"/>
                <a:ea typeface="Microsoft YaHei UI" pitchFamily="34" charset="-122"/>
              </a:rPr>
              <a:t> </a:t>
            </a:r>
            <a:endParaRPr lang="zh-CN" altLang="zh-CN" sz="2800" b="0" dirty="0">
              <a:latin typeface="Microsoft YaHei UI" pitchFamily="34" charset="-122"/>
              <a:ea typeface="Microsoft YaHei UI" pitchFamily="34" charset="-122"/>
            </a:endParaRPr>
          </a:p>
        </p:txBody>
      </p:sp>
      <p:sp>
        <p:nvSpPr>
          <p:cNvPr id="5" name="TextBox 12"/>
          <p:cNvSpPr txBox="1">
            <a:spLocks noChangeArrowheads="1"/>
          </p:cNvSpPr>
          <p:nvPr/>
        </p:nvSpPr>
        <p:spPr bwMode="auto">
          <a:xfrm>
            <a:off x="1132170" y="3261095"/>
            <a:ext cx="9000000" cy="20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x   </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             1011010100000110</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0x00ff   </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     0000000011111111</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按位或  </a:t>
            </a:r>
            <a:r>
              <a:rPr lang="en-US" altLang="zh-CN" sz="2800" b="0" dirty="0" smtClean="0">
                <a:latin typeface="Microsoft YaHei UI" pitchFamily="34" charset="-122"/>
                <a:ea typeface="Microsoft YaHei UI" pitchFamily="34" charset="-122"/>
              </a:rPr>
              <a:t>|</a:t>
            </a:r>
            <a:r>
              <a:rPr lang="en-US" sz="2800" b="0" u="sng" dirty="0" smtClean="0">
                <a:latin typeface="Microsoft YaHei UI" pitchFamily="34" charset="-122"/>
                <a:ea typeface="Microsoft YaHei UI" pitchFamily="34" charset="-122"/>
              </a:rPr>
              <a:t>                                                      </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结果      ：     </a:t>
            </a:r>
            <a:r>
              <a:rPr lang="en-US" sz="2800" b="0" dirty="0" smtClean="0">
                <a:latin typeface="Microsoft YaHei UI" pitchFamily="34" charset="-122"/>
                <a:ea typeface="Microsoft YaHei UI" pitchFamily="34" charset="-122"/>
              </a:rPr>
              <a:t>1011010111111111</a:t>
            </a:r>
            <a:endParaRPr lang="zh-CN" altLang="en-US" sz="2800" b="0" dirty="0" smtClean="0">
              <a:latin typeface="Microsoft YaHei UI" pitchFamily="34" charset="-122"/>
              <a:ea typeface="Microsoft YaHei UI" pitchFamily="34" charset="-122"/>
            </a:endParaRPr>
          </a:p>
        </p:txBody>
      </p:sp>
      <p:cxnSp>
        <p:nvCxnSpPr>
          <p:cNvPr id="6" name="直接连接符 5"/>
          <p:cNvCxnSpPr/>
          <p:nvPr/>
        </p:nvCxnSpPr>
        <p:spPr>
          <a:xfrm>
            <a:off x="3422277" y="4683369"/>
            <a:ext cx="3446585"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P spid="5"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(3)</a:t>
            </a:r>
            <a:r>
              <a:rPr lang="zh-CN" altLang="en-US" sz="2800" b="0" dirty="0" smtClean="0">
                <a:latin typeface="Microsoft YaHei UI" pitchFamily="34" charset="-122"/>
                <a:ea typeface="Microsoft YaHei UI" pitchFamily="34" charset="-122"/>
              </a:rPr>
              <a:t>按位异或运算符（</a:t>
            </a:r>
            <a:r>
              <a:rPr lang="en-US"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1" y="2639944"/>
            <a:ext cx="9124316" cy="198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     运算规则：参与运算的两数对应的各二进制位相异或，当两个对应的二进制位相异时，结果为</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，相同则为</a:t>
            </a:r>
            <a:r>
              <a:rPr lang="en-US" sz="2800" b="0" dirty="0" smtClean="0">
                <a:latin typeface="Microsoft YaHei UI" pitchFamily="34" charset="-122"/>
                <a:ea typeface="Microsoft YaHei UI" pitchFamily="34" charset="-122"/>
              </a:rPr>
              <a:t>0</a:t>
            </a:r>
          </a:p>
          <a:p>
            <a:pPr>
              <a:buNone/>
            </a:pP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0^0=0</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0^1=1</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1^0=1</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1^1=0</a:t>
            </a:r>
            <a:endParaRPr lang="zh-CN" altLang="zh-CN"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8" name="TextBox 12"/>
          <p:cNvSpPr txBox="1">
            <a:spLocks noChangeArrowheads="1"/>
          </p:cNvSpPr>
          <p:nvPr/>
        </p:nvSpPr>
        <p:spPr bwMode="auto">
          <a:xfrm>
            <a:off x="1249934" y="1718351"/>
            <a:ext cx="90000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例</a:t>
            </a:r>
            <a:r>
              <a:rPr lang="en-US" sz="2800" b="0" dirty="0" smtClean="0">
                <a:latin typeface="Microsoft YaHei UI" pitchFamily="34" charset="-122"/>
                <a:ea typeface="Microsoft YaHei UI" pitchFamily="34" charset="-122"/>
              </a:rPr>
              <a:t>2.13</a:t>
            </a:r>
            <a:r>
              <a:rPr lang="en-US" altLang="zh-CN"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计算</a:t>
            </a:r>
            <a:r>
              <a:rPr lang="en-US" sz="2800" b="0" dirty="0" err="1" smtClean="0">
                <a:latin typeface="Microsoft YaHei UI" pitchFamily="34" charset="-122"/>
                <a:ea typeface="Microsoft YaHei UI" pitchFamily="34" charset="-122"/>
              </a:rPr>
              <a:t>a^b</a:t>
            </a:r>
            <a:r>
              <a:rPr lang="zh-CN" altLang="en-US" sz="2800" b="0" dirty="0" smtClean="0">
                <a:latin typeface="Microsoft YaHei UI" pitchFamily="34" charset="-122"/>
                <a:ea typeface="Microsoft YaHei UI" pitchFamily="34" charset="-122"/>
              </a:rPr>
              <a:t>的值。</a:t>
            </a:r>
          </a:p>
          <a:p>
            <a:pPr>
              <a:buNone/>
            </a:pPr>
            <a:r>
              <a:rPr lang="en-US" sz="2800" b="0" dirty="0" smtClean="0">
                <a:latin typeface="Microsoft YaHei UI" pitchFamily="34" charset="-122"/>
                <a:ea typeface="Microsoft YaHei UI" pitchFamily="34" charset="-122"/>
              </a:rPr>
              <a:t>a </a:t>
            </a:r>
            <a:r>
              <a:rPr lang="zh-CN" altLang="en-US" sz="2800" b="0" dirty="0" smtClean="0">
                <a:latin typeface="Microsoft YaHei UI" pitchFamily="34" charset="-122"/>
                <a:ea typeface="Microsoft YaHei UI" pitchFamily="34" charset="-122"/>
              </a:rPr>
              <a:t>的补码：</a:t>
            </a:r>
            <a:r>
              <a:rPr lang="en-US" sz="2800" b="0" dirty="0" smtClean="0">
                <a:latin typeface="Microsoft YaHei UI" pitchFamily="34" charset="-122"/>
                <a:ea typeface="Microsoft YaHei UI" pitchFamily="34" charset="-122"/>
              </a:rPr>
              <a:t>    0000000000000110</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b </a:t>
            </a:r>
            <a:r>
              <a:rPr lang="zh-CN" altLang="en-US" sz="2800" b="0" dirty="0" smtClean="0">
                <a:latin typeface="Microsoft YaHei UI" pitchFamily="34" charset="-122"/>
                <a:ea typeface="Microsoft YaHei UI" pitchFamily="34" charset="-122"/>
              </a:rPr>
              <a:t>的补码：</a:t>
            </a:r>
            <a:r>
              <a:rPr lang="en-US" sz="2800" b="0" dirty="0" smtClean="0">
                <a:latin typeface="Microsoft YaHei UI" pitchFamily="34" charset="-122"/>
                <a:ea typeface="Microsoft YaHei UI" pitchFamily="34" charset="-122"/>
              </a:rPr>
              <a:t>    0000000000001010</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按位异或  </a:t>
            </a:r>
            <a:r>
              <a:rPr lang="en-US" sz="2800" b="0" dirty="0" smtClean="0">
                <a:latin typeface="Microsoft YaHei UI" pitchFamily="34" charset="-122"/>
                <a:ea typeface="Microsoft YaHei UI" pitchFamily="34" charset="-122"/>
              </a:rPr>
              <a:t>^</a:t>
            </a:r>
            <a:r>
              <a:rPr lang="en-US" sz="2800" b="0" u="sng" dirty="0" smtClean="0">
                <a:latin typeface="Microsoft YaHei UI" pitchFamily="34" charset="-122"/>
                <a:ea typeface="Microsoft YaHei UI" pitchFamily="34" charset="-122"/>
              </a:rPr>
              <a:t>                     </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结果的补码：</a:t>
            </a:r>
            <a:r>
              <a:rPr lang="en-US" sz="2800" b="0" dirty="0" smtClean="0">
                <a:latin typeface="Microsoft YaHei UI" pitchFamily="34" charset="-122"/>
                <a:ea typeface="Microsoft YaHei UI" pitchFamily="34" charset="-122"/>
              </a:rPr>
              <a:t>0000000000001100</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即：</a:t>
            </a:r>
            <a:r>
              <a:rPr lang="en-US" sz="2800" b="0" dirty="0" smtClean="0">
                <a:latin typeface="Microsoft YaHei UI" pitchFamily="34" charset="-122"/>
                <a:ea typeface="Microsoft YaHei UI" pitchFamily="34" charset="-122"/>
              </a:rPr>
              <a:t>6^10=12</a:t>
            </a:r>
            <a:r>
              <a:rPr lang="zh-CN" altLang="en-US" sz="2800" b="0" dirty="0" smtClean="0">
                <a:latin typeface="Microsoft YaHei UI" pitchFamily="34" charset="-122"/>
                <a:ea typeface="Microsoft YaHei UI" pitchFamily="34" charset="-122"/>
              </a:rPr>
              <a:t>。</a:t>
            </a:r>
            <a:endParaRPr lang="zh-CN" altLang="en-US" sz="2800" b="0" dirty="0">
              <a:latin typeface="Microsoft YaHei UI" pitchFamily="34" charset="-122"/>
              <a:ea typeface="Microsoft YaHei UI" pitchFamily="34" charset="-122"/>
            </a:endParaRPr>
          </a:p>
        </p:txBody>
      </p:sp>
      <p:cxnSp>
        <p:nvCxnSpPr>
          <p:cNvPr id="6" name="直接连接符 5"/>
          <p:cNvCxnSpPr/>
          <p:nvPr/>
        </p:nvCxnSpPr>
        <p:spPr>
          <a:xfrm>
            <a:off x="3460171" y="3547297"/>
            <a:ext cx="3446585"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8" name="TextBox 12"/>
          <p:cNvSpPr txBox="1">
            <a:spLocks noChangeArrowheads="1"/>
          </p:cNvSpPr>
          <p:nvPr/>
        </p:nvSpPr>
        <p:spPr bwMode="auto">
          <a:xfrm>
            <a:off x="611356" y="1743473"/>
            <a:ext cx="9000000" cy="552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      按位异或具有“与</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异或的位其值翻转；与</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异或的位其值不变”的规律，所以通常用于保留数据的原值，或者使数据的某些位翻转。</a:t>
            </a:r>
            <a:endParaRPr lang="en-US" altLang="zh-CN" sz="2800" b="0" dirty="0" smtClean="0">
              <a:latin typeface="Microsoft YaHei UI" pitchFamily="34" charset="-122"/>
              <a:ea typeface="Microsoft YaHei UI" pitchFamily="34" charset="-122"/>
            </a:endParaRPr>
          </a:p>
          <a:p>
            <a:pPr>
              <a:buNone/>
            </a:pPr>
            <a:endParaRPr lang="en-US" altLang="zh-CN" sz="280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例如：</a:t>
            </a:r>
          </a:p>
          <a:p>
            <a:pPr>
              <a:buNone/>
            </a:pPr>
            <a:r>
              <a:rPr lang="en-US" sz="2800" b="0" dirty="0" smtClean="0">
                <a:latin typeface="Microsoft YaHei UI" pitchFamily="34" charset="-122"/>
                <a:ea typeface="Microsoft YaHei UI" pitchFamily="34" charset="-122"/>
              </a:rPr>
              <a:t>  </a:t>
            </a:r>
            <a:r>
              <a:rPr lang="en-US" sz="2800" b="0" dirty="0" err="1" smtClean="0">
                <a:latin typeface="Microsoft YaHei UI" pitchFamily="34" charset="-122"/>
                <a:ea typeface="Microsoft YaHei UI" pitchFamily="34" charset="-122"/>
              </a:rPr>
              <a:t>int</a:t>
            </a:r>
            <a:r>
              <a:rPr lang="en-US" sz="2800" b="0" dirty="0" smtClean="0">
                <a:latin typeface="Microsoft YaHei UI" pitchFamily="34" charset="-122"/>
                <a:ea typeface="Microsoft YaHei UI" pitchFamily="34" charset="-122"/>
              </a:rPr>
              <a:t> a=5,b,c;</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b=a^0;              /*</a:t>
            </a:r>
            <a:r>
              <a:rPr lang="zh-CN" altLang="en-US" sz="2800" b="0" dirty="0" smtClean="0">
                <a:latin typeface="Microsoft YaHei UI" pitchFamily="34" charset="-122"/>
                <a:ea typeface="Microsoft YaHei UI" pitchFamily="34" charset="-122"/>
              </a:rPr>
              <a:t>结果</a:t>
            </a:r>
            <a:r>
              <a:rPr lang="en-US" sz="2800" b="0" dirty="0" smtClean="0">
                <a:latin typeface="Microsoft YaHei UI" pitchFamily="34" charset="-122"/>
                <a:ea typeface="Microsoft YaHei UI" pitchFamily="34" charset="-122"/>
              </a:rPr>
              <a:t>b=5*/</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c=a^0x000f;     /*</a:t>
            </a:r>
            <a:r>
              <a:rPr lang="zh-CN" altLang="en-US" sz="2800" b="0" dirty="0" smtClean="0">
                <a:latin typeface="Microsoft YaHei UI" pitchFamily="34" charset="-122"/>
                <a:ea typeface="Microsoft YaHei UI" pitchFamily="34" charset="-122"/>
              </a:rPr>
              <a:t>结果</a:t>
            </a:r>
            <a:r>
              <a:rPr lang="en-US" sz="2800" b="0" dirty="0" smtClean="0">
                <a:latin typeface="Microsoft YaHei UI" pitchFamily="34" charset="-122"/>
                <a:ea typeface="Microsoft YaHei UI" pitchFamily="34" charset="-122"/>
              </a:rPr>
              <a:t>c=10*/</a:t>
            </a:r>
            <a:endParaRPr lang="zh-CN" altLang="en-US" sz="2800" b="0" dirty="0" smtClean="0">
              <a:latin typeface="Microsoft YaHei UI" pitchFamily="34" charset="-122"/>
              <a:ea typeface="Microsoft YaHei UI" pitchFamily="34" charset="-122"/>
            </a:endParaRPr>
          </a:p>
          <a:p>
            <a:pPr>
              <a:buNone/>
            </a:pPr>
            <a:endParaRPr lang="en-US" altLang="zh-CN"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a:t>
            </a:r>
          </a:p>
          <a:p>
            <a:pPr>
              <a:buNone/>
            </a:pPr>
            <a:r>
              <a:rPr lang="en-US" altLang="zh-CN" sz="2800" b="0" dirty="0" smtClean="0">
                <a:latin typeface="Microsoft YaHei UI" pitchFamily="34" charset="-122"/>
                <a:ea typeface="Microsoft YaHei UI" pitchFamily="34" charset="-122"/>
              </a:rPr>
              <a:t> </a:t>
            </a:r>
            <a:endParaRPr lang="zh-CN" altLang="zh-CN"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8" name="TextBox 12"/>
          <p:cNvSpPr txBox="1">
            <a:spLocks noChangeArrowheads="1"/>
          </p:cNvSpPr>
          <p:nvPr/>
        </p:nvSpPr>
        <p:spPr bwMode="auto">
          <a:xfrm>
            <a:off x="1249934" y="1718351"/>
            <a:ext cx="90000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例</a:t>
            </a:r>
            <a:r>
              <a:rPr lang="en-US" sz="2800" b="0" dirty="0" smtClean="0">
                <a:latin typeface="Microsoft YaHei UI" pitchFamily="34" charset="-122"/>
                <a:ea typeface="Microsoft YaHei UI" pitchFamily="34" charset="-122"/>
              </a:rPr>
              <a:t>2.14</a:t>
            </a:r>
            <a:r>
              <a:rPr lang="en-US" altLang="zh-CN"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假设有整型变量</a:t>
            </a:r>
            <a:r>
              <a:rPr lang="en-US" sz="2800" b="0" dirty="0" smtClean="0">
                <a:latin typeface="Microsoft YaHei UI" pitchFamily="34" charset="-122"/>
                <a:ea typeface="Microsoft YaHei UI" pitchFamily="34" charset="-122"/>
              </a:rPr>
              <a:t>a</a:t>
            </a:r>
            <a:r>
              <a:rPr lang="zh-CN" altLang="en-US" sz="2800" b="0" dirty="0" smtClean="0">
                <a:latin typeface="Microsoft YaHei UI" pitchFamily="34" charset="-122"/>
                <a:ea typeface="Microsoft YaHei UI" pitchFamily="34" charset="-122"/>
              </a:rPr>
              <a:t>和</a:t>
            </a:r>
            <a:r>
              <a:rPr lang="en-US" sz="2800" b="0" dirty="0" smtClean="0">
                <a:latin typeface="Microsoft YaHei UI" pitchFamily="34" charset="-122"/>
                <a:ea typeface="Microsoft YaHei UI" pitchFamily="34" charset="-122"/>
              </a:rPr>
              <a:t>b</a:t>
            </a:r>
            <a:r>
              <a:rPr lang="zh-CN" altLang="en-US" sz="2800" b="0" dirty="0" smtClean="0">
                <a:latin typeface="Microsoft YaHei UI" pitchFamily="34" charset="-122"/>
                <a:ea typeface="Microsoft YaHei UI" pitchFamily="34" charset="-122"/>
              </a:rPr>
              <a:t>，并且</a:t>
            </a:r>
            <a:r>
              <a:rPr lang="en-US" sz="2800" b="0" dirty="0" smtClean="0">
                <a:latin typeface="Microsoft YaHei UI" pitchFamily="34" charset="-122"/>
                <a:ea typeface="Microsoft YaHei UI" pitchFamily="34" charset="-122"/>
              </a:rPr>
              <a:t>a=6</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b=10</a:t>
            </a:r>
            <a:r>
              <a:rPr lang="zh-CN" altLang="en-US" sz="2800" b="0" dirty="0" smtClean="0">
                <a:latin typeface="Microsoft YaHei UI" pitchFamily="34" charset="-122"/>
                <a:ea typeface="Microsoft YaHei UI" pitchFamily="34" charset="-122"/>
              </a:rPr>
              <a:t>。现在要求不用中间变量将</a:t>
            </a:r>
            <a:r>
              <a:rPr lang="en-US" sz="2800" b="0" dirty="0" smtClean="0">
                <a:latin typeface="Microsoft YaHei UI" pitchFamily="34" charset="-122"/>
                <a:ea typeface="Microsoft YaHei UI" pitchFamily="34" charset="-122"/>
              </a:rPr>
              <a:t>a</a:t>
            </a:r>
            <a:r>
              <a:rPr lang="zh-CN" altLang="en-US" sz="2800" b="0" dirty="0" smtClean="0">
                <a:latin typeface="Microsoft YaHei UI" pitchFamily="34" charset="-122"/>
                <a:ea typeface="Microsoft YaHei UI" pitchFamily="34" charset="-122"/>
              </a:rPr>
              <a:t>和</a:t>
            </a:r>
            <a:r>
              <a:rPr lang="en-US" sz="2800" b="0" dirty="0" smtClean="0">
                <a:latin typeface="Microsoft YaHei UI" pitchFamily="34" charset="-122"/>
                <a:ea typeface="Microsoft YaHei UI" pitchFamily="34" charset="-122"/>
              </a:rPr>
              <a:t>b</a:t>
            </a:r>
            <a:r>
              <a:rPr lang="zh-CN" altLang="en-US" sz="2800" b="0" dirty="0" smtClean="0">
                <a:latin typeface="Microsoft YaHei UI" pitchFamily="34" charset="-122"/>
                <a:ea typeface="Microsoft YaHei UI" pitchFamily="34" charset="-122"/>
              </a:rPr>
              <a:t>的值互换。</a:t>
            </a:r>
          </a:p>
          <a:p>
            <a:pPr>
              <a:buNone/>
            </a:pPr>
            <a:r>
              <a:rPr lang="zh-CN" altLang="en-US" sz="2800" b="0" dirty="0" smtClean="0">
                <a:latin typeface="Microsoft YaHei UI" pitchFamily="34" charset="-122"/>
                <a:ea typeface="Microsoft YaHei UI" pitchFamily="34" charset="-122"/>
              </a:rPr>
              <a:t>可以用以下三条赋值语句实现变量值互换的功能。</a:t>
            </a:r>
            <a:endParaRPr lang="en-US" altLang="zh-CN" sz="2800" b="0" dirty="0" smtClean="0">
              <a:latin typeface="Microsoft YaHei UI" pitchFamily="34" charset="-122"/>
              <a:ea typeface="Microsoft YaHei UI" pitchFamily="34" charset="-122"/>
            </a:endParaRPr>
          </a:p>
          <a:p>
            <a:pPr>
              <a:buNone/>
            </a:pP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a=</a:t>
            </a:r>
            <a:r>
              <a:rPr lang="en-US" sz="2800" b="0" dirty="0" err="1" smtClean="0">
                <a:latin typeface="Microsoft YaHei UI" pitchFamily="34" charset="-122"/>
                <a:ea typeface="Microsoft YaHei UI" pitchFamily="34" charset="-122"/>
              </a:rPr>
              <a:t>a^b</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即</a:t>
            </a:r>
            <a:r>
              <a:rPr lang="en-US" sz="2800" b="0" dirty="0" smtClean="0">
                <a:latin typeface="Microsoft YaHei UI" pitchFamily="34" charset="-122"/>
                <a:ea typeface="Microsoft YaHei UI" pitchFamily="34" charset="-122"/>
              </a:rPr>
              <a:t>a=6^10=12*/</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b=</a:t>
            </a:r>
            <a:r>
              <a:rPr lang="en-US" sz="2800" b="0" dirty="0" err="1" smtClean="0">
                <a:latin typeface="Microsoft YaHei UI" pitchFamily="34" charset="-122"/>
                <a:ea typeface="Microsoft YaHei UI" pitchFamily="34" charset="-122"/>
              </a:rPr>
              <a:t>b^a</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即</a:t>
            </a:r>
            <a:r>
              <a:rPr lang="en-US" sz="2800" b="0" dirty="0" smtClean="0">
                <a:latin typeface="Microsoft YaHei UI" pitchFamily="34" charset="-122"/>
                <a:ea typeface="Microsoft YaHei UI" pitchFamily="34" charset="-122"/>
              </a:rPr>
              <a:t>b=10^12=6*/</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a=</a:t>
            </a:r>
            <a:r>
              <a:rPr lang="en-US" sz="2800" b="0" dirty="0" err="1" smtClean="0">
                <a:latin typeface="Microsoft YaHei UI" pitchFamily="34" charset="-122"/>
                <a:ea typeface="Microsoft YaHei UI" pitchFamily="34" charset="-122"/>
              </a:rPr>
              <a:t>a^b</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即</a:t>
            </a:r>
            <a:r>
              <a:rPr lang="en-US" sz="2800" b="0" dirty="0" smtClean="0">
                <a:latin typeface="Microsoft YaHei UI" pitchFamily="34" charset="-122"/>
                <a:ea typeface="Microsoft YaHei UI" pitchFamily="34" charset="-122"/>
              </a:rPr>
              <a:t>a=12^6=10*/</a:t>
            </a:r>
            <a:endParaRPr lang="zh-CN" altLang="en-US"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4</a:t>
            </a:r>
            <a:r>
              <a:rPr lang="zh-CN" altLang="en-US" sz="2800" b="0" dirty="0" smtClean="0">
                <a:latin typeface="Microsoft YaHei UI" pitchFamily="34" charset="-122"/>
                <a:ea typeface="Microsoft YaHei UI" pitchFamily="34" charset="-122"/>
              </a:rPr>
              <a:t>）按位取反运算符（</a:t>
            </a:r>
            <a:r>
              <a:rPr lang="en-US" sz="2800" b="0" dirty="0" smtClean="0">
                <a:latin typeface="Microsoft YaHei UI" pitchFamily="34" charset="-122"/>
                <a:ea typeface="Microsoft YaHei UI" pitchFamily="34" charset="-122"/>
              </a:rPr>
              <a:t>~</a:t>
            </a:r>
            <a:r>
              <a:rPr lang="zh-CN" altLang="en-US" sz="2800" b="0" dirty="0" smtClean="0">
                <a:latin typeface="Microsoft YaHei UI" pitchFamily="34" charset="-122"/>
                <a:ea typeface="Microsoft YaHei UI" pitchFamily="34" charset="-122"/>
              </a:rPr>
              <a:t>）</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1" y="2639944"/>
            <a:ext cx="9124316" cy="302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运算规则：</a:t>
            </a:r>
            <a:endParaRPr lang="en-US" altLang="zh-CN" sz="2800" b="0" dirty="0" smtClean="0">
              <a:latin typeface="Microsoft YaHei UI" pitchFamily="34" charset="-122"/>
              <a:ea typeface="Microsoft YaHei UI" pitchFamily="34" charset="-122"/>
            </a:endParaRPr>
          </a:p>
          <a:p>
            <a:pPr>
              <a:buNone/>
            </a:pPr>
            <a:r>
              <a:rPr lang="en-US" altLang="zh-CN"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对参与运算的数的各二进位按位求反，即将</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变为</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变为</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a:t>
            </a:r>
          </a:p>
          <a:p>
            <a:pPr>
              <a:buNone/>
            </a:pPr>
            <a:r>
              <a:rPr lang="zh-CN" altLang="en-US" sz="2800" b="0" dirty="0" smtClean="0">
                <a:latin typeface="Microsoft YaHei UI" pitchFamily="34" charset="-122"/>
                <a:ea typeface="Microsoft YaHei UI" pitchFamily="34" charset="-122"/>
              </a:rPr>
              <a:t>例如：    </a:t>
            </a:r>
            <a:r>
              <a:rPr lang="en-US" sz="2800" b="0" dirty="0" smtClean="0">
                <a:latin typeface="Microsoft YaHei UI" pitchFamily="34" charset="-122"/>
                <a:ea typeface="Microsoft YaHei UI" pitchFamily="34" charset="-122"/>
              </a:rPr>
              <a:t>a</a:t>
            </a:r>
            <a:r>
              <a:rPr lang="en-US" altLang="zh-CN" sz="2800" b="0" dirty="0" smtClean="0">
                <a:latin typeface="Microsoft YaHei UI" pitchFamily="34" charset="-122"/>
                <a:ea typeface="Microsoft YaHei UI" pitchFamily="34" charset="-122"/>
              </a:rPr>
              <a:t>=</a:t>
            </a:r>
            <a:r>
              <a:rPr lang="en-US" sz="2800" b="0" dirty="0" smtClean="0">
                <a:latin typeface="Microsoft YaHei UI" pitchFamily="34" charset="-122"/>
                <a:ea typeface="Microsoft YaHei UI" pitchFamily="34" charset="-122"/>
              </a:rPr>
              <a:t>0000000000000110</a:t>
            </a:r>
            <a:endParaRPr lang="en-US" altLang="zh-CN" sz="2800" b="0" dirty="0" smtClean="0">
              <a:latin typeface="Microsoft YaHei UI" pitchFamily="34" charset="-122"/>
              <a:ea typeface="Microsoft YaHei UI" pitchFamily="34" charset="-122"/>
            </a:endParaRPr>
          </a:p>
          <a:p>
            <a:pPr>
              <a:buNone/>
            </a:pPr>
            <a:r>
              <a:rPr lang="en-US" altLang="zh-CN"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那么 </a:t>
            </a:r>
            <a:r>
              <a:rPr lang="en-US" sz="2800" b="0" dirty="0" smtClean="0">
                <a:latin typeface="Microsoft YaHei UI" pitchFamily="34" charset="-122"/>
                <a:ea typeface="Microsoft YaHei UI" pitchFamily="34" charset="-122"/>
              </a:rPr>
              <a:t>~a=1111111111111001</a:t>
            </a:r>
            <a:endParaRPr lang="zh-CN" altLang="en-US" sz="2800" b="0" dirty="0" smtClean="0">
              <a:latin typeface="Microsoft YaHei UI" pitchFamily="34" charset="-122"/>
              <a:ea typeface="Microsoft YaHei UI" pitchFamily="34" charset="-122"/>
            </a:endParaRPr>
          </a:p>
          <a:p>
            <a:pPr>
              <a:buNone/>
            </a:pPr>
            <a:endParaRPr lang="zh-CN" altLang="en-US" sz="2800" b="0" dirty="0" smtClean="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a:t>
            </a:r>
            <a:r>
              <a:rPr lang="en-US" altLang="zh-CN"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）左移运算符（</a:t>
            </a:r>
            <a:r>
              <a:rPr lang="en-US" sz="2800" b="0" dirty="0" smtClean="0">
                <a:latin typeface="Microsoft YaHei UI" pitchFamily="34" charset="-122"/>
                <a:ea typeface="Microsoft YaHei UI" pitchFamily="34" charset="-122"/>
              </a:rPr>
              <a:t>&lt;&lt;</a:t>
            </a:r>
            <a:r>
              <a:rPr lang="zh-CN" altLang="en-US" sz="2800" b="0" dirty="0" smtClean="0">
                <a:latin typeface="Microsoft YaHei UI" pitchFamily="34" charset="-122"/>
                <a:ea typeface="Microsoft YaHei UI" pitchFamily="34" charset="-122"/>
              </a:rPr>
              <a:t>）</a:t>
            </a:r>
            <a:endParaRPr lang="en-US" altLang="zh-CN" sz="2800" b="0" dirty="0" smtClean="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1" y="2639944"/>
            <a:ext cx="9000000" cy="19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运算规则：</a:t>
            </a:r>
            <a:endParaRPr lang="en-US" altLang="zh-CN"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    对“</a:t>
            </a:r>
            <a:r>
              <a:rPr lang="en-US" sz="2800" b="0" dirty="0" smtClean="0">
                <a:latin typeface="Microsoft YaHei UI" pitchFamily="34" charset="-122"/>
                <a:ea typeface="Microsoft YaHei UI" pitchFamily="34" charset="-122"/>
              </a:rPr>
              <a:t>&lt;&lt;”</a:t>
            </a:r>
            <a:r>
              <a:rPr lang="zh-CN" altLang="en-US" sz="2800" b="0" dirty="0" smtClean="0">
                <a:latin typeface="Microsoft YaHei UI" pitchFamily="34" charset="-122"/>
                <a:ea typeface="Microsoft YaHei UI" pitchFamily="34" charset="-122"/>
              </a:rPr>
              <a:t>左侧的数据中的各二进制位全部左移，左移的位数由“</a:t>
            </a:r>
            <a:r>
              <a:rPr lang="en-US" sz="2800" b="0" dirty="0" smtClean="0">
                <a:latin typeface="Microsoft YaHei UI" pitchFamily="34" charset="-122"/>
                <a:ea typeface="Microsoft YaHei UI" pitchFamily="34" charset="-122"/>
              </a:rPr>
              <a:t>&lt;&lt;”</a:t>
            </a:r>
            <a:r>
              <a:rPr lang="zh-CN" altLang="en-US" sz="2800" b="0" dirty="0" smtClean="0">
                <a:latin typeface="Microsoft YaHei UI" pitchFamily="34" charset="-122"/>
                <a:ea typeface="Microsoft YaHei UI" pitchFamily="34" charset="-122"/>
              </a:rPr>
              <a:t>右侧数据指定。移位后右边出现的空位补</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，移出存储空间的高位数据舍弃。</a:t>
            </a:r>
            <a:endParaRPr lang="zh-CN" altLang="zh-CN"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8" name="TextBox 12"/>
          <p:cNvSpPr txBox="1">
            <a:spLocks noChangeArrowheads="1"/>
          </p:cNvSpPr>
          <p:nvPr/>
        </p:nvSpPr>
        <p:spPr bwMode="auto">
          <a:xfrm>
            <a:off x="566531" y="1767107"/>
            <a:ext cx="9000000" cy="457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    例如，</a:t>
            </a:r>
            <a:r>
              <a:rPr lang="en-US" sz="2800" b="0" dirty="0" smtClean="0">
                <a:latin typeface="Microsoft YaHei UI" pitchFamily="34" charset="-122"/>
                <a:ea typeface="Microsoft YaHei UI" pitchFamily="34" charset="-122"/>
              </a:rPr>
              <a:t>a&lt;&lt;2</a:t>
            </a:r>
            <a:r>
              <a:rPr lang="zh-CN" altLang="en-US" sz="2800" b="0" dirty="0" smtClean="0">
                <a:latin typeface="Microsoft YaHei UI" pitchFamily="34" charset="-122"/>
                <a:ea typeface="Microsoft YaHei UI" pitchFamily="34" charset="-122"/>
              </a:rPr>
              <a:t>，表示将</a:t>
            </a:r>
            <a:r>
              <a:rPr lang="en-US" sz="2800" b="0" dirty="0" smtClean="0">
                <a:latin typeface="Microsoft YaHei UI" pitchFamily="34" charset="-122"/>
                <a:ea typeface="Microsoft YaHei UI" pitchFamily="34" charset="-122"/>
              </a:rPr>
              <a:t>a</a:t>
            </a:r>
            <a:r>
              <a:rPr lang="zh-CN" altLang="en-US" sz="2800" b="0" dirty="0" smtClean="0">
                <a:latin typeface="Microsoft YaHei UI" pitchFamily="34" charset="-122"/>
                <a:ea typeface="Microsoft YaHei UI" pitchFamily="34" charset="-122"/>
              </a:rPr>
              <a:t>的各位依次向左移</a:t>
            </a:r>
            <a:r>
              <a:rPr lang="en-US"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位，</a:t>
            </a:r>
            <a:r>
              <a:rPr lang="en-US" sz="2800" b="0" dirty="0" smtClean="0">
                <a:latin typeface="Microsoft YaHei UI" pitchFamily="34" charset="-122"/>
                <a:ea typeface="Microsoft YaHei UI" pitchFamily="34" charset="-122"/>
              </a:rPr>
              <a:t>a</a:t>
            </a:r>
            <a:r>
              <a:rPr lang="zh-CN" altLang="en-US" sz="2800" b="0" dirty="0" smtClean="0">
                <a:latin typeface="Microsoft YaHei UI" pitchFamily="34" charset="-122"/>
                <a:ea typeface="Microsoft YaHei UI" pitchFamily="34" charset="-122"/>
              </a:rPr>
              <a:t>的最高</a:t>
            </a:r>
            <a:r>
              <a:rPr lang="en-US"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位移出去舍弃，空出的低</a:t>
            </a:r>
            <a:r>
              <a:rPr lang="en-US"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位以</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填补。</a:t>
            </a:r>
            <a:endParaRPr lang="en-US" altLang="zh-CN" sz="2800" b="0" dirty="0" smtClean="0">
              <a:latin typeface="Microsoft YaHei UI" pitchFamily="34" charset="-122"/>
              <a:ea typeface="Microsoft YaHei UI" pitchFamily="34" charset="-122"/>
            </a:endParaRPr>
          </a:p>
          <a:p>
            <a:pPr>
              <a:buNone/>
            </a:pPr>
            <a:endParaRPr lang="en-US" altLang="zh-CN"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假设有</a:t>
            </a:r>
            <a:r>
              <a:rPr lang="en-US" sz="2800" b="0" dirty="0" smtClean="0">
                <a:latin typeface="Microsoft YaHei UI" pitchFamily="34" charset="-122"/>
                <a:ea typeface="Microsoft YaHei UI" pitchFamily="34" charset="-122"/>
              </a:rPr>
              <a:t>char a=5,</a:t>
            </a:r>
            <a:r>
              <a:rPr lang="zh-CN" altLang="en-US" sz="2800" b="0" dirty="0" smtClean="0">
                <a:latin typeface="Microsoft YaHei UI" pitchFamily="34" charset="-122"/>
                <a:ea typeface="Microsoft YaHei UI" pitchFamily="34" charset="-122"/>
              </a:rPr>
              <a:t>则</a:t>
            </a:r>
            <a:r>
              <a:rPr lang="en-US" sz="2800" b="0" dirty="0" smtClean="0">
                <a:latin typeface="Microsoft YaHei UI" pitchFamily="34" charset="-122"/>
                <a:ea typeface="Microsoft YaHei UI" pitchFamily="34" charset="-122"/>
              </a:rPr>
              <a:t>a&lt;&lt;2</a:t>
            </a:r>
            <a:r>
              <a:rPr lang="zh-CN" altLang="en-US" sz="2800" b="0" dirty="0" smtClean="0">
                <a:latin typeface="Microsoft YaHei UI" pitchFamily="34" charset="-122"/>
                <a:ea typeface="Microsoft YaHei UI" pitchFamily="34" charset="-122"/>
              </a:rPr>
              <a:t>的过程如下。</a:t>
            </a:r>
          </a:p>
          <a:p>
            <a:pPr>
              <a:buNone/>
            </a:pPr>
            <a:r>
              <a:rPr lang="en-US" sz="2800" b="0" dirty="0" smtClean="0">
                <a:latin typeface="Microsoft YaHei UI" pitchFamily="34" charset="-122"/>
                <a:ea typeface="Microsoft YaHei UI" pitchFamily="34" charset="-122"/>
              </a:rPr>
              <a:t>a:                   00000101</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a&lt;&lt;2:    (</a:t>
            </a:r>
            <a:r>
              <a:rPr lang="en-US" sz="2800" b="0" dirty="0" smtClean="0">
                <a:solidFill>
                  <a:srgbClr val="FF0000"/>
                </a:solidFill>
                <a:latin typeface="Microsoft YaHei UI" pitchFamily="34" charset="-122"/>
                <a:ea typeface="Microsoft YaHei UI" pitchFamily="34" charset="-122"/>
              </a:rPr>
              <a:t>00</a:t>
            </a:r>
            <a:r>
              <a:rPr lang="en-US" sz="2800" b="0" dirty="0" smtClean="0">
                <a:latin typeface="Microsoft YaHei UI" pitchFamily="34" charset="-122"/>
                <a:ea typeface="Microsoft YaHei UI" pitchFamily="34" charset="-122"/>
              </a:rPr>
              <a:t>)  000101</a:t>
            </a:r>
            <a:r>
              <a:rPr lang="en-US" sz="2800" b="0" dirty="0" smtClean="0">
                <a:solidFill>
                  <a:srgbClr val="FF0000"/>
                </a:solidFill>
                <a:latin typeface="Microsoft YaHei UI" pitchFamily="34" charset="-122"/>
                <a:ea typeface="Microsoft YaHei UI" pitchFamily="34" charset="-122"/>
              </a:rPr>
              <a:t>00</a:t>
            </a:r>
            <a:endParaRPr lang="zh-CN" altLang="en-US" sz="2800" b="0" dirty="0" smtClean="0">
              <a:solidFill>
                <a:srgbClr val="FF0000"/>
              </a:solidFill>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舍弃</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补</a:t>
            </a:r>
            <a:r>
              <a:rPr lang="en-US" sz="2800" b="0" dirty="0" smtClean="0">
                <a:latin typeface="Microsoft YaHei UI" pitchFamily="34" charset="-122"/>
                <a:ea typeface="Microsoft YaHei UI" pitchFamily="34" charset="-122"/>
              </a:rPr>
              <a:t>0</a:t>
            </a: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即</a:t>
            </a:r>
            <a:r>
              <a:rPr lang="en-US" sz="2800" b="0" dirty="0" smtClean="0">
                <a:latin typeface="Microsoft YaHei UI" pitchFamily="34" charset="-122"/>
                <a:ea typeface="Microsoft YaHei UI" pitchFamily="34" charset="-122"/>
              </a:rPr>
              <a:t>a&lt;&lt;2</a:t>
            </a:r>
            <a:r>
              <a:rPr lang="zh-CN" altLang="en-US" sz="2800" b="0" dirty="0" smtClean="0">
                <a:latin typeface="Microsoft YaHei UI" pitchFamily="34" charset="-122"/>
                <a:ea typeface="Microsoft YaHei UI" pitchFamily="34" charset="-122"/>
              </a:rPr>
              <a:t>的值为</a:t>
            </a:r>
            <a:r>
              <a:rPr lang="en-US" sz="2800" b="0" dirty="0" smtClean="0">
                <a:latin typeface="Microsoft YaHei UI" pitchFamily="34" charset="-122"/>
                <a:ea typeface="Microsoft YaHei UI" pitchFamily="34" charset="-122"/>
              </a:rPr>
              <a:t>20</a:t>
            </a:r>
            <a:r>
              <a:rPr lang="zh-CN" altLang="en-US" sz="2800" b="0" dirty="0" smtClean="0">
                <a:latin typeface="Microsoft YaHei UI" pitchFamily="34" charset="-122"/>
                <a:ea typeface="Microsoft YaHei UI" pitchFamily="34" charset="-122"/>
              </a:rPr>
              <a:t>。</a:t>
            </a:r>
          </a:p>
          <a:p>
            <a:pPr>
              <a:buNone/>
            </a:pPr>
            <a:endParaRPr lang="zh-CN" altLang="en-US"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、移位运算符</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1" y="2639944"/>
            <a:ext cx="9000000" cy="285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a:t>
            </a:r>
            <a:r>
              <a:rPr lang="en-US" altLang="zh-CN"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）右移运算符（</a:t>
            </a:r>
            <a:r>
              <a:rPr lang="en-US" altLang="zh-CN" sz="2800" b="0" dirty="0" smtClean="0">
                <a:latin typeface="Microsoft YaHei UI" pitchFamily="34" charset="-122"/>
                <a:ea typeface="Microsoft YaHei UI" pitchFamily="34" charset="-122"/>
              </a:rPr>
              <a:t>&gt;&gt;</a:t>
            </a:r>
            <a:r>
              <a:rPr lang="zh-CN" altLang="en-US" sz="2800" b="0" dirty="0" smtClean="0">
                <a:latin typeface="Microsoft YaHei UI" pitchFamily="34" charset="-122"/>
                <a:ea typeface="Microsoft YaHei UI" pitchFamily="34" charset="-122"/>
              </a:rPr>
              <a:t>）</a:t>
            </a:r>
            <a:endParaRPr lang="en-US" altLang="zh-CN"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运算规则：</a:t>
            </a:r>
            <a:endParaRPr lang="en-US" altLang="zh-CN"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    对“</a:t>
            </a:r>
            <a:r>
              <a:rPr lang="en-US" sz="2800" b="0" dirty="0" smtClean="0">
                <a:latin typeface="Microsoft YaHei UI" pitchFamily="34" charset="-122"/>
                <a:ea typeface="Microsoft YaHei UI" pitchFamily="34" charset="-122"/>
              </a:rPr>
              <a:t>&gt;&gt;</a:t>
            </a:r>
            <a:r>
              <a:rPr lang="zh-CN" altLang="en-US" sz="2800" b="0" dirty="0" smtClean="0">
                <a:latin typeface="Microsoft YaHei UI" pitchFamily="34" charset="-122"/>
                <a:ea typeface="Microsoft YaHei UI" pitchFamily="34" charset="-122"/>
              </a:rPr>
              <a:t>”左侧的数据中的各二进制位全部右移，右侧的位数由“</a:t>
            </a:r>
            <a:r>
              <a:rPr lang="en-US" sz="2800" b="0" dirty="0" smtClean="0">
                <a:latin typeface="Microsoft YaHei UI" pitchFamily="34" charset="-122"/>
                <a:ea typeface="Microsoft YaHei UI" pitchFamily="34" charset="-122"/>
              </a:rPr>
              <a:t>&gt;&gt;</a:t>
            </a:r>
            <a:r>
              <a:rPr lang="zh-CN" altLang="en-US" sz="2800" b="0" dirty="0" smtClean="0">
                <a:latin typeface="Microsoft YaHei UI" pitchFamily="34" charset="-122"/>
                <a:ea typeface="Microsoft YaHei UI" pitchFamily="34" charset="-122"/>
              </a:rPr>
              <a:t>”右侧数据指定。移位后移出存储空间的低位数据舍弃，左边空出的位补</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还是补</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，分以下两种情况。</a:t>
            </a:r>
            <a:endParaRPr lang="zh-CN" altLang="zh-CN"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、移位运算符</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0" y="2473688"/>
            <a:ext cx="9680129" cy="405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①对无符号数进行右移时，空出的高位补</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。这种右移称为“逻辑右移”。</a:t>
            </a:r>
            <a:endParaRPr lang="en-US" altLang="zh-CN" sz="2800" b="0" dirty="0" smtClean="0">
              <a:latin typeface="Microsoft YaHei UI" pitchFamily="34" charset="-122"/>
              <a:ea typeface="Microsoft YaHei UI" pitchFamily="34" charset="-122"/>
            </a:endParaRPr>
          </a:p>
          <a:p>
            <a:pPr>
              <a:buNone/>
            </a:pPr>
            <a:endParaRPr lang="zh-CN" altLang="en-US"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例如，有语句</a:t>
            </a:r>
            <a:r>
              <a:rPr lang="en-US" sz="2800" b="0" dirty="0" smtClean="0">
                <a:latin typeface="Microsoft YaHei UI" pitchFamily="34" charset="-122"/>
                <a:ea typeface="Microsoft YaHei UI" pitchFamily="34" charset="-122"/>
              </a:rPr>
              <a:t>unsigned char a=0x80,</a:t>
            </a:r>
            <a:r>
              <a:rPr lang="zh-CN" altLang="en-US" sz="2800" b="0" dirty="0" smtClean="0">
                <a:latin typeface="Microsoft YaHei UI" pitchFamily="34" charset="-122"/>
                <a:ea typeface="Microsoft YaHei UI" pitchFamily="34" charset="-122"/>
              </a:rPr>
              <a:t>则</a:t>
            </a:r>
            <a:r>
              <a:rPr lang="en-US" sz="2800" b="0" dirty="0" smtClean="0">
                <a:latin typeface="Microsoft YaHei UI" pitchFamily="34" charset="-122"/>
                <a:ea typeface="Microsoft YaHei UI" pitchFamily="34" charset="-122"/>
              </a:rPr>
              <a:t>a&gt;&gt;1</a:t>
            </a:r>
            <a:r>
              <a:rPr lang="zh-CN" altLang="en-US" sz="2800" b="0" dirty="0" smtClean="0">
                <a:latin typeface="Microsoft YaHei UI" pitchFamily="34" charset="-122"/>
                <a:ea typeface="Microsoft YaHei UI" pitchFamily="34" charset="-122"/>
              </a:rPr>
              <a:t>的运算过程是</a:t>
            </a:r>
            <a:endParaRPr 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a:                10000000           </a:t>
            </a:r>
            <a:r>
              <a:rPr lang="zh-CN" altLang="en-US" sz="2800" b="0" dirty="0" smtClean="0">
                <a:latin typeface="Microsoft YaHei UI" pitchFamily="34" charset="-122"/>
                <a:ea typeface="Microsoft YaHei UI" pitchFamily="34" charset="-122"/>
              </a:rPr>
              <a:t>等于十进制数</a:t>
            </a:r>
            <a:r>
              <a:rPr lang="en-US" sz="2800" b="0" dirty="0" smtClean="0">
                <a:latin typeface="Microsoft YaHei UI" pitchFamily="34" charset="-122"/>
                <a:ea typeface="Microsoft YaHei UI" pitchFamily="34" charset="-122"/>
              </a:rPr>
              <a:t>128</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a&gt;&gt;1:         </a:t>
            </a:r>
            <a:r>
              <a:rPr lang="en-US" sz="2800" b="0" dirty="0" smtClean="0">
                <a:solidFill>
                  <a:srgbClr val="FF0000"/>
                </a:solidFill>
                <a:latin typeface="Microsoft YaHei UI" pitchFamily="34" charset="-122"/>
                <a:ea typeface="Microsoft YaHei UI" pitchFamily="34" charset="-122"/>
              </a:rPr>
              <a:t>0</a:t>
            </a:r>
            <a:r>
              <a:rPr lang="en-US" sz="2800" b="0" dirty="0" smtClean="0">
                <a:latin typeface="Microsoft YaHei UI" pitchFamily="34" charset="-122"/>
                <a:ea typeface="Microsoft YaHei UI" pitchFamily="34" charset="-122"/>
              </a:rPr>
              <a:t>1000000     </a:t>
            </a:r>
            <a:r>
              <a:rPr lang="en-US" sz="2800" b="0" dirty="0" smtClean="0">
                <a:solidFill>
                  <a:srgbClr val="FF0000"/>
                </a:solidFill>
                <a:latin typeface="Microsoft YaHei UI" pitchFamily="34" charset="-122"/>
                <a:ea typeface="Microsoft YaHei UI" pitchFamily="34" charset="-122"/>
              </a:rPr>
              <a:t>0</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等于十进制数 </a:t>
            </a:r>
            <a:r>
              <a:rPr lang="en-US" sz="2800" b="0" dirty="0" smtClean="0">
                <a:latin typeface="Microsoft YaHei UI" pitchFamily="34" charset="-122"/>
                <a:ea typeface="Microsoft YaHei UI" pitchFamily="34" charset="-122"/>
              </a:rPr>
              <a:t>64</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补</a:t>
            </a:r>
            <a:r>
              <a:rPr lang="en-US" sz="2800" b="0" dirty="0" smtClean="0">
                <a:latin typeface="Microsoft YaHei UI" pitchFamily="34" charset="-122"/>
                <a:ea typeface="Microsoft YaHei UI" pitchFamily="34" charset="-122"/>
              </a:rPr>
              <a:t>0               </a:t>
            </a:r>
            <a:r>
              <a:rPr lang="zh-CN" altLang="en-US" sz="2800" b="0" dirty="0" smtClean="0">
                <a:latin typeface="Microsoft YaHei UI" pitchFamily="34" charset="-122"/>
                <a:ea typeface="Microsoft YaHei UI" pitchFamily="34" charset="-122"/>
              </a:rPr>
              <a:t>舍弃</a:t>
            </a:r>
          </a:p>
          <a:p>
            <a:pPr>
              <a:buNone/>
            </a:pPr>
            <a:r>
              <a:rPr lang="zh-CN" altLang="en-US" sz="2800" b="0" dirty="0" smtClean="0">
                <a:latin typeface="Microsoft YaHei UI" pitchFamily="34" charset="-122"/>
                <a:ea typeface="Microsoft YaHei UI" pitchFamily="34" charset="-122"/>
              </a:rPr>
              <a:t>所以</a:t>
            </a:r>
            <a:r>
              <a:rPr lang="en-US" sz="2800" b="0" dirty="0" smtClean="0">
                <a:latin typeface="Microsoft YaHei UI" pitchFamily="34" charset="-122"/>
                <a:ea typeface="Microsoft YaHei UI" pitchFamily="34" charset="-122"/>
              </a:rPr>
              <a:t>a&gt;&gt;1</a:t>
            </a:r>
            <a:r>
              <a:rPr lang="zh-CN" altLang="en-US" sz="2800" b="0" dirty="0" smtClean="0">
                <a:latin typeface="Microsoft YaHei UI" pitchFamily="34" charset="-122"/>
                <a:ea typeface="Microsoft YaHei UI" pitchFamily="34" charset="-122"/>
              </a:rPr>
              <a:t>的值为</a:t>
            </a:r>
            <a:r>
              <a:rPr lang="en-US" sz="2800" b="0" dirty="0" smtClean="0">
                <a:latin typeface="Microsoft YaHei UI" pitchFamily="34" charset="-122"/>
                <a:ea typeface="Microsoft YaHei UI" pitchFamily="34" charset="-122"/>
              </a:rPr>
              <a:t>0x40</a:t>
            </a:r>
            <a:r>
              <a:rPr lang="zh-CN" altLang="en-US" sz="2800" b="0" dirty="0" smtClean="0">
                <a:latin typeface="Microsoft YaHei UI" pitchFamily="34" charset="-122"/>
                <a:ea typeface="Microsoft YaHei UI" pitchFamily="34" charset="-122"/>
              </a:rPr>
              <a:t>。</a:t>
            </a:r>
            <a:endParaRPr lang="zh-CN" altLang="en-US"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、移位运算符</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0" y="2473688"/>
            <a:ext cx="949186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②对带符号数进行右移时，空出的高位全部以符号位填补，即正数补</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，负数补</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。这种右移称为“算术右移”。</a:t>
            </a:r>
          </a:p>
          <a:p>
            <a:pPr>
              <a:buNone/>
            </a:pPr>
            <a:endParaRPr lang="en-US" altLang="zh-CN"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例如，有语句</a:t>
            </a:r>
            <a:r>
              <a:rPr lang="en-US" sz="2800" b="0" dirty="0" smtClean="0">
                <a:latin typeface="Microsoft YaHei UI" pitchFamily="34" charset="-122"/>
                <a:ea typeface="Microsoft YaHei UI" pitchFamily="34" charset="-122"/>
              </a:rPr>
              <a:t>char a=0x80</a:t>
            </a:r>
            <a:r>
              <a:rPr lang="zh-CN" altLang="en-US" sz="2800" b="0" dirty="0" smtClean="0">
                <a:latin typeface="Microsoft YaHei UI" pitchFamily="34" charset="-122"/>
                <a:ea typeface="Microsoft YaHei UI" pitchFamily="34" charset="-122"/>
              </a:rPr>
              <a:t>，则</a:t>
            </a:r>
            <a:r>
              <a:rPr lang="en-US" sz="2800" b="0" dirty="0" smtClean="0">
                <a:latin typeface="Microsoft YaHei UI" pitchFamily="34" charset="-122"/>
                <a:ea typeface="Microsoft YaHei UI" pitchFamily="34" charset="-122"/>
              </a:rPr>
              <a:t>a&gt;&gt;1</a:t>
            </a:r>
            <a:r>
              <a:rPr lang="zh-CN" altLang="en-US" sz="2800" b="0" dirty="0" smtClean="0">
                <a:latin typeface="Microsoft YaHei UI" pitchFamily="34" charset="-122"/>
                <a:ea typeface="Microsoft YaHei UI" pitchFamily="34" charset="-122"/>
              </a:rPr>
              <a:t>的过程如下</a:t>
            </a:r>
          </a:p>
          <a:p>
            <a:pPr>
              <a:buNone/>
            </a:pPr>
            <a:r>
              <a:rPr lang="en-US" sz="2800" b="0" dirty="0" smtClean="0">
                <a:latin typeface="Microsoft YaHei UI" pitchFamily="34" charset="-122"/>
                <a:ea typeface="Microsoft YaHei UI" pitchFamily="34" charset="-122"/>
              </a:rPr>
              <a:t>  a:                10000000           </a:t>
            </a:r>
            <a:r>
              <a:rPr lang="zh-CN" altLang="en-US" sz="2800" b="0" dirty="0" smtClean="0">
                <a:latin typeface="Microsoft YaHei UI" pitchFamily="34" charset="-122"/>
                <a:ea typeface="Microsoft YaHei UI" pitchFamily="34" charset="-122"/>
              </a:rPr>
              <a:t>等于十进制数</a:t>
            </a:r>
            <a:r>
              <a:rPr lang="en-US" sz="2800" b="0" dirty="0" smtClean="0">
                <a:latin typeface="Microsoft YaHei UI" pitchFamily="34" charset="-122"/>
                <a:ea typeface="Microsoft YaHei UI" pitchFamily="34" charset="-122"/>
              </a:rPr>
              <a:t>-128</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a&gt;&gt;1:         </a:t>
            </a:r>
            <a:r>
              <a:rPr lang="en-US" sz="2800" b="0" dirty="0" smtClean="0">
                <a:solidFill>
                  <a:srgbClr val="FF0000"/>
                </a:solidFill>
                <a:latin typeface="Microsoft YaHei UI" pitchFamily="34" charset="-122"/>
                <a:ea typeface="Microsoft YaHei UI" pitchFamily="34" charset="-122"/>
              </a:rPr>
              <a:t>1</a:t>
            </a:r>
            <a:r>
              <a:rPr lang="en-US" sz="2800" b="0" dirty="0" smtClean="0">
                <a:latin typeface="Microsoft YaHei UI" pitchFamily="34" charset="-122"/>
                <a:ea typeface="Microsoft YaHei UI" pitchFamily="34" charset="-122"/>
              </a:rPr>
              <a:t>1000000     </a:t>
            </a:r>
            <a:r>
              <a:rPr lang="en-US" sz="2800" b="0" dirty="0" smtClean="0">
                <a:solidFill>
                  <a:srgbClr val="FF0000"/>
                </a:solidFill>
                <a:latin typeface="Microsoft YaHei UI" pitchFamily="34" charset="-122"/>
                <a:ea typeface="Microsoft YaHei UI" pitchFamily="34" charset="-122"/>
              </a:rPr>
              <a:t>0</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等于十进制数</a:t>
            </a:r>
            <a:r>
              <a:rPr lang="en-US" sz="2800" b="0" dirty="0" smtClean="0">
                <a:latin typeface="Microsoft YaHei UI" pitchFamily="34" charset="-122"/>
                <a:ea typeface="Microsoft YaHei UI" pitchFamily="34" charset="-122"/>
              </a:rPr>
              <a:t>-64</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补</a:t>
            </a:r>
            <a:r>
              <a:rPr lang="en-US" sz="2800" b="0" dirty="0" smtClean="0">
                <a:latin typeface="Microsoft YaHei UI" pitchFamily="34" charset="-122"/>
                <a:ea typeface="Microsoft YaHei UI" pitchFamily="34" charset="-122"/>
              </a:rPr>
              <a:t>1              </a:t>
            </a:r>
            <a:r>
              <a:rPr lang="zh-CN" altLang="en-US" sz="2800" b="0" dirty="0" smtClean="0">
                <a:latin typeface="Microsoft YaHei UI" pitchFamily="34" charset="-122"/>
                <a:ea typeface="Microsoft YaHei UI" pitchFamily="34" charset="-122"/>
              </a:rPr>
              <a:t>舍弃</a:t>
            </a:r>
            <a:endParaRPr lang="zh-CN" altLang="en-US"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2</a:t>
            </a:r>
            <a:r>
              <a:rPr lang="zh-CN" altLang="en-US" sz="2800" b="0" dirty="0" smtClean="0">
                <a:latin typeface="Microsoft YaHei UI" pitchFamily="34" charset="-122"/>
                <a:ea typeface="Microsoft YaHei UI" pitchFamily="34" charset="-122"/>
              </a:rPr>
              <a:t>、移位运算符</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0" y="2473688"/>
            <a:ext cx="949186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②对带符号数进行右移时，空出的高位全部以符号位填补，即正数补</a:t>
            </a:r>
            <a:r>
              <a:rPr lang="en-US" sz="2800" b="0" dirty="0" smtClean="0">
                <a:latin typeface="Microsoft YaHei UI" pitchFamily="34" charset="-122"/>
                <a:ea typeface="Microsoft YaHei UI" pitchFamily="34" charset="-122"/>
              </a:rPr>
              <a:t>0</a:t>
            </a:r>
            <a:r>
              <a:rPr lang="zh-CN" altLang="en-US" sz="2800" b="0" dirty="0" smtClean="0">
                <a:latin typeface="Microsoft YaHei UI" pitchFamily="34" charset="-122"/>
                <a:ea typeface="Microsoft YaHei UI" pitchFamily="34" charset="-122"/>
              </a:rPr>
              <a:t>，负数补</a:t>
            </a:r>
            <a:r>
              <a:rPr lang="en-US" sz="2800" b="0" dirty="0" smtClean="0">
                <a:latin typeface="Microsoft YaHei UI" pitchFamily="34" charset="-122"/>
                <a:ea typeface="Microsoft YaHei UI" pitchFamily="34" charset="-122"/>
              </a:rPr>
              <a:t>1</a:t>
            </a:r>
            <a:r>
              <a:rPr lang="zh-CN" altLang="en-US" sz="2800" b="0" dirty="0" smtClean="0">
                <a:latin typeface="Microsoft YaHei UI" pitchFamily="34" charset="-122"/>
                <a:ea typeface="Microsoft YaHei UI" pitchFamily="34" charset="-122"/>
              </a:rPr>
              <a:t>。这种右移称为“算术右移”。</a:t>
            </a:r>
          </a:p>
          <a:p>
            <a:pPr>
              <a:buNone/>
            </a:pPr>
            <a:endParaRPr lang="en-US" altLang="zh-CN" sz="2800" b="0" dirty="0" smtClean="0">
              <a:latin typeface="Microsoft YaHei UI" pitchFamily="34" charset="-122"/>
              <a:ea typeface="Microsoft YaHei UI" pitchFamily="34" charset="-122"/>
            </a:endParaRPr>
          </a:p>
          <a:p>
            <a:pPr>
              <a:buNone/>
            </a:pPr>
            <a:r>
              <a:rPr lang="zh-CN" altLang="en-US" sz="2800" b="0" dirty="0" smtClean="0">
                <a:latin typeface="Microsoft YaHei UI" pitchFamily="34" charset="-122"/>
                <a:ea typeface="Microsoft YaHei UI" pitchFamily="34" charset="-122"/>
              </a:rPr>
              <a:t>又如：</a:t>
            </a:r>
            <a:r>
              <a:rPr lang="en-US" sz="2800" b="0" dirty="0" smtClean="0">
                <a:latin typeface="Microsoft YaHei UI" pitchFamily="34" charset="-122"/>
                <a:ea typeface="Microsoft YaHei UI" pitchFamily="34" charset="-122"/>
              </a:rPr>
              <a:t>char a=0x60;</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a:                01100000           </a:t>
            </a:r>
            <a:r>
              <a:rPr lang="zh-CN" altLang="en-US" sz="2800" b="0" dirty="0" smtClean="0">
                <a:latin typeface="Microsoft YaHei UI" pitchFamily="34" charset="-122"/>
                <a:ea typeface="Microsoft YaHei UI" pitchFamily="34" charset="-122"/>
              </a:rPr>
              <a:t>等于十进制数</a:t>
            </a:r>
            <a:r>
              <a:rPr lang="en-US" sz="2800" b="0" dirty="0" smtClean="0">
                <a:latin typeface="Microsoft YaHei UI" pitchFamily="34" charset="-122"/>
                <a:ea typeface="Microsoft YaHei UI" pitchFamily="34" charset="-122"/>
              </a:rPr>
              <a:t>96</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a&gt;&gt;1:         </a:t>
            </a:r>
            <a:r>
              <a:rPr lang="en-US" sz="2800" b="0" dirty="0" smtClean="0">
                <a:solidFill>
                  <a:srgbClr val="FF0000"/>
                </a:solidFill>
                <a:latin typeface="Microsoft YaHei UI" pitchFamily="34" charset="-122"/>
                <a:ea typeface="Microsoft YaHei UI" pitchFamily="34" charset="-122"/>
              </a:rPr>
              <a:t>0</a:t>
            </a:r>
            <a:r>
              <a:rPr lang="en-US" sz="2800" b="0" dirty="0" smtClean="0">
                <a:latin typeface="Microsoft YaHei UI" pitchFamily="34" charset="-122"/>
                <a:ea typeface="Microsoft YaHei UI" pitchFamily="34" charset="-122"/>
              </a:rPr>
              <a:t>0110000     </a:t>
            </a:r>
            <a:r>
              <a:rPr lang="en-US" sz="2800" b="0" dirty="0" smtClean="0">
                <a:solidFill>
                  <a:srgbClr val="FF0000"/>
                </a:solidFill>
                <a:latin typeface="Microsoft YaHei UI" pitchFamily="34" charset="-122"/>
                <a:ea typeface="Microsoft YaHei UI" pitchFamily="34" charset="-122"/>
              </a:rPr>
              <a:t>0</a:t>
            </a: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等于十进制数</a:t>
            </a:r>
            <a:r>
              <a:rPr lang="en-US" sz="2800" b="0" dirty="0" smtClean="0">
                <a:latin typeface="Microsoft YaHei UI" pitchFamily="34" charset="-122"/>
                <a:ea typeface="Microsoft YaHei UI" pitchFamily="34" charset="-122"/>
              </a:rPr>
              <a:t>48</a:t>
            </a:r>
            <a:endParaRPr lang="zh-CN" altLang="en-US" sz="2800" b="0" dirty="0" smtClean="0">
              <a:latin typeface="Microsoft YaHei UI" pitchFamily="34" charset="-122"/>
              <a:ea typeface="Microsoft YaHei UI" pitchFamily="34" charset="-122"/>
            </a:endParaRPr>
          </a:p>
          <a:p>
            <a:pPr>
              <a:buNone/>
            </a:pPr>
            <a:r>
              <a:rPr lang="en-US" sz="2800" b="0" dirty="0" smtClean="0">
                <a:latin typeface="Microsoft YaHei UI" pitchFamily="34" charset="-122"/>
                <a:ea typeface="Microsoft YaHei UI" pitchFamily="34" charset="-122"/>
              </a:rPr>
              <a:t>		</a:t>
            </a:r>
            <a:r>
              <a:rPr lang="zh-CN" altLang="en-US" sz="2800" b="0" dirty="0" smtClean="0">
                <a:latin typeface="Microsoft YaHei UI" pitchFamily="34" charset="-122"/>
                <a:ea typeface="Microsoft YaHei UI" pitchFamily="34" charset="-122"/>
              </a:rPr>
              <a:t>补</a:t>
            </a:r>
            <a:r>
              <a:rPr lang="en-US" sz="2800" b="0" dirty="0" smtClean="0">
                <a:latin typeface="Microsoft YaHei UI" pitchFamily="34" charset="-122"/>
                <a:ea typeface="Microsoft YaHei UI" pitchFamily="34" charset="-122"/>
              </a:rPr>
              <a:t>0               </a:t>
            </a:r>
            <a:r>
              <a:rPr lang="zh-CN" altLang="en-US" sz="2800" b="0" dirty="0" smtClean="0">
                <a:latin typeface="Microsoft YaHei UI" pitchFamily="34" charset="-122"/>
                <a:ea typeface="Microsoft YaHei UI" pitchFamily="34" charset="-122"/>
              </a:rPr>
              <a:t>舍弃</a:t>
            </a:r>
            <a:endParaRPr lang="zh-CN" altLang="en-US" sz="2800" b="0" dirty="0">
              <a:latin typeface="Microsoft YaHei UI" pitchFamily="34" charset="-122"/>
              <a:ea typeface="Microsoft YaHei UI" pitchFamily="34"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2.3.3  </a:t>
            </a:r>
            <a:r>
              <a:rPr altLang="en-US" dirty="0" smtClean="0"/>
              <a:t>位运算</a:t>
            </a:r>
            <a:endParaRPr lang="zh-CN" altLang="zh-CN" dirty="0" smtClean="0"/>
          </a:p>
        </p:txBody>
      </p:sp>
      <p:sp>
        <p:nvSpPr>
          <p:cNvPr id="51205" name="TextBox 10"/>
          <p:cNvSpPr txBox="1">
            <a:spLocks noChangeArrowheads="1"/>
          </p:cNvSpPr>
          <p:nvPr/>
        </p:nvSpPr>
        <p:spPr bwMode="auto">
          <a:xfrm>
            <a:off x="478607" y="1687199"/>
            <a:ext cx="900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itchFamily="34" charset="-122"/>
                <a:ea typeface="Microsoft YaHei UI" pitchFamily="34" charset="-122"/>
              </a:rPr>
              <a:t>3</a:t>
            </a:r>
            <a:r>
              <a:rPr lang="zh-CN" altLang="en-US" sz="2800" b="0" dirty="0" smtClean="0">
                <a:latin typeface="Microsoft YaHei UI" pitchFamily="34" charset="-122"/>
                <a:ea typeface="Microsoft YaHei UI" pitchFamily="34" charset="-122"/>
              </a:rPr>
              <a:t>、位赋值运算符</a:t>
            </a:r>
            <a:endParaRPr lang="zh-CN" altLang="en-US" sz="2800" b="0" dirty="0">
              <a:latin typeface="Microsoft YaHei UI" pitchFamily="34" charset="-122"/>
              <a:ea typeface="Microsoft YaHei UI" pitchFamily="34" charset="-122"/>
            </a:endParaRPr>
          </a:p>
        </p:txBody>
      </p:sp>
      <p:sp>
        <p:nvSpPr>
          <p:cNvPr id="51208" name="TextBox 12"/>
          <p:cNvSpPr txBox="1">
            <a:spLocks noChangeArrowheads="1"/>
          </p:cNvSpPr>
          <p:nvPr/>
        </p:nvSpPr>
        <p:spPr bwMode="auto">
          <a:xfrm>
            <a:off x="566530" y="2473688"/>
            <a:ext cx="94918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itchFamily="34" charset="-122"/>
                <a:ea typeface="Microsoft YaHei UI" pitchFamily="34" charset="-122"/>
              </a:rPr>
              <a:t>       位运算符与赋值运算符结合可以组成位赋值运算符。</a:t>
            </a:r>
          </a:p>
        </p:txBody>
      </p:sp>
      <p:graphicFrame>
        <p:nvGraphicFramePr>
          <p:cNvPr id="5" name="表格 4"/>
          <p:cNvGraphicFramePr>
            <a:graphicFrameLocks noGrp="1"/>
          </p:cNvGraphicFramePr>
          <p:nvPr/>
        </p:nvGraphicFramePr>
        <p:xfrm>
          <a:off x="1433945" y="3208228"/>
          <a:ext cx="7876310" cy="2847108"/>
        </p:xfrm>
        <a:graphic>
          <a:graphicData uri="http://schemas.openxmlformats.org/drawingml/2006/table">
            <a:tbl>
              <a:tblPr/>
              <a:tblGrid>
                <a:gridCol w="2028762">
                  <a:extLst>
                    <a:ext uri="{9D8B030D-6E8A-4147-A177-3AD203B41FA5}">
                      <a16:colId xmlns:a16="http://schemas.microsoft.com/office/drawing/2014/main" val="20000"/>
                    </a:ext>
                  </a:extLst>
                </a:gridCol>
                <a:gridCol w="1888206">
                  <a:extLst>
                    <a:ext uri="{9D8B030D-6E8A-4147-A177-3AD203B41FA5}">
                      <a16:colId xmlns:a16="http://schemas.microsoft.com/office/drawing/2014/main" val="20001"/>
                    </a:ext>
                  </a:extLst>
                </a:gridCol>
                <a:gridCol w="1966752">
                  <a:extLst>
                    <a:ext uri="{9D8B030D-6E8A-4147-A177-3AD203B41FA5}">
                      <a16:colId xmlns:a16="http://schemas.microsoft.com/office/drawing/2014/main" val="20002"/>
                    </a:ext>
                  </a:extLst>
                </a:gridCol>
                <a:gridCol w="1992590">
                  <a:extLst>
                    <a:ext uri="{9D8B030D-6E8A-4147-A177-3AD203B41FA5}">
                      <a16:colId xmlns:a16="http://schemas.microsoft.com/office/drawing/2014/main" val="20003"/>
                    </a:ext>
                  </a:extLst>
                </a:gridCol>
              </a:tblGrid>
              <a:tr h="474518">
                <a:tc>
                  <a:txBody>
                    <a:bodyPr/>
                    <a:lstStyle/>
                    <a:p>
                      <a:pPr marL="1270" indent="267970" algn="l">
                        <a:spcAft>
                          <a:spcPts val="0"/>
                        </a:spcAft>
                      </a:pPr>
                      <a:r>
                        <a:rPr lang="zh-CN" sz="2000" b="0" kern="100" dirty="0">
                          <a:latin typeface="Microsoft YaHei UI" pitchFamily="34" charset="-122"/>
                          <a:ea typeface="Microsoft YaHei UI" pitchFamily="34" charset="-122"/>
                          <a:cs typeface="Times New Roman"/>
                        </a:rPr>
                        <a:t>位赋值运算符</a:t>
                      </a: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zh-CN" sz="2000" b="0" kern="100">
                          <a:latin typeface="Microsoft YaHei UI" pitchFamily="34" charset="-122"/>
                          <a:ea typeface="Microsoft YaHei UI" pitchFamily="34" charset="-122"/>
                          <a:cs typeface="Times New Roman"/>
                        </a:rPr>
                        <a:t>含义</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zh-CN" sz="2000" b="0" kern="100">
                          <a:latin typeface="Microsoft YaHei UI" pitchFamily="34" charset="-122"/>
                          <a:ea typeface="Microsoft YaHei UI" pitchFamily="34" charset="-122"/>
                          <a:cs typeface="Times New Roman"/>
                        </a:rPr>
                        <a:t>举例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zh-CN" sz="2000" b="0" kern="100">
                          <a:latin typeface="Microsoft YaHei UI" pitchFamily="34" charset="-122"/>
                          <a:ea typeface="Microsoft YaHei UI" pitchFamily="34" charset="-122"/>
                          <a:cs typeface="Times New Roman"/>
                        </a:rPr>
                        <a:t>等价于</a:t>
                      </a: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74518">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&amp;=</a:t>
                      </a:r>
                      <a:endParaRPr lang="zh-CN" sz="2000" b="0"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zh-CN" sz="2000" b="0" kern="100">
                          <a:latin typeface="Microsoft YaHei UI" pitchFamily="34" charset="-122"/>
                          <a:ea typeface="Microsoft YaHei UI" pitchFamily="34" charset="-122"/>
                          <a:cs typeface="Times New Roman"/>
                        </a:rPr>
                        <a:t>位与赋值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dirty="0">
                          <a:latin typeface="Microsoft YaHei UI" pitchFamily="34" charset="-122"/>
                          <a:ea typeface="Microsoft YaHei UI" pitchFamily="34" charset="-122"/>
                          <a:cs typeface="Times New Roman"/>
                        </a:rPr>
                        <a:t>a&amp;=b</a:t>
                      </a:r>
                      <a:endParaRPr lang="zh-CN" sz="2000" b="0" kern="100" dirty="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dirty="0">
                          <a:latin typeface="Microsoft YaHei UI" pitchFamily="34" charset="-122"/>
                          <a:ea typeface="Microsoft YaHei UI" pitchFamily="34" charset="-122"/>
                          <a:cs typeface="Times New Roman"/>
                        </a:rPr>
                        <a:t>a=</a:t>
                      </a:r>
                      <a:r>
                        <a:rPr lang="en-US" sz="2000" b="0" kern="100" dirty="0" err="1">
                          <a:latin typeface="Microsoft YaHei UI" pitchFamily="34" charset="-122"/>
                          <a:ea typeface="Microsoft YaHei UI" pitchFamily="34" charset="-122"/>
                          <a:cs typeface="Times New Roman"/>
                        </a:rPr>
                        <a:t>a&amp;b</a:t>
                      </a:r>
                      <a:endParaRPr lang="zh-CN" sz="2000" b="0" kern="100" dirty="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74518">
                <a:tc>
                  <a:txBody>
                    <a:bodyPr/>
                    <a:lstStyle/>
                    <a:p>
                      <a:pPr marL="1270" indent="267970" algn="l">
                        <a:spcAft>
                          <a:spcPts val="0"/>
                        </a:spcAft>
                      </a:pPr>
                      <a:r>
                        <a:rPr lang="en-US" sz="2000" b="0" kern="100" dirty="0">
                          <a:latin typeface="Microsoft YaHei UI" pitchFamily="34" charset="-122"/>
                          <a:ea typeface="Microsoft YaHei UI" pitchFamily="34" charset="-122"/>
                          <a:cs typeface="Times New Roman"/>
                        </a:rPr>
                        <a:t>|=</a:t>
                      </a:r>
                      <a:endParaRPr lang="zh-CN" sz="2000" b="0" kern="100" dirty="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zh-CN" sz="2000" b="0" kern="100" dirty="0">
                          <a:latin typeface="Microsoft YaHei UI" pitchFamily="34" charset="-122"/>
                          <a:ea typeface="Microsoft YaHei UI" pitchFamily="34" charset="-122"/>
                          <a:cs typeface="Times New Roman"/>
                        </a:rPr>
                        <a:t>位或赋值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a|=b</a:t>
                      </a:r>
                      <a:endParaRPr lang="zh-CN" sz="2000" b="0"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dirty="0">
                          <a:latin typeface="Microsoft YaHei UI" pitchFamily="34" charset="-122"/>
                          <a:ea typeface="Microsoft YaHei UI" pitchFamily="34" charset="-122"/>
                          <a:cs typeface="Times New Roman"/>
                        </a:rPr>
                        <a:t>a=</a:t>
                      </a:r>
                      <a:r>
                        <a:rPr lang="en-US" sz="2000" b="0" kern="100" dirty="0" err="1">
                          <a:latin typeface="Microsoft YaHei UI" pitchFamily="34" charset="-122"/>
                          <a:ea typeface="Microsoft YaHei UI" pitchFamily="34" charset="-122"/>
                          <a:cs typeface="Times New Roman"/>
                        </a:rPr>
                        <a:t>a|b</a:t>
                      </a:r>
                      <a:endParaRPr lang="zh-CN" sz="2000" b="0" kern="100" dirty="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74518">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a:t>
                      </a:r>
                      <a:endParaRPr lang="zh-CN" sz="2000" b="0"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zh-CN" sz="2000" b="0" kern="100">
                          <a:latin typeface="Microsoft YaHei UI" pitchFamily="34" charset="-122"/>
                          <a:ea typeface="Microsoft YaHei UI" pitchFamily="34" charset="-122"/>
                          <a:cs typeface="Times New Roman"/>
                        </a:rPr>
                        <a:t>位异或赋值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a^=b</a:t>
                      </a:r>
                      <a:endParaRPr lang="zh-CN" sz="2000" b="0"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a=a^b</a:t>
                      </a:r>
                      <a:endParaRPr lang="zh-CN" sz="2000" b="0"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74518">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&lt;&lt;=</a:t>
                      </a:r>
                      <a:endParaRPr lang="zh-CN" sz="2000" b="0"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zh-CN" sz="2000" b="0" kern="100" dirty="0">
                          <a:latin typeface="Microsoft YaHei UI" pitchFamily="34" charset="-122"/>
                          <a:ea typeface="Microsoft YaHei UI" pitchFamily="34" charset="-122"/>
                          <a:cs typeface="Times New Roman"/>
                        </a:rPr>
                        <a:t>左移赋值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a&lt;&lt;=b</a:t>
                      </a:r>
                      <a:endParaRPr lang="zh-CN" sz="2000" b="0"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dirty="0">
                          <a:latin typeface="Microsoft YaHei UI" pitchFamily="34" charset="-122"/>
                          <a:ea typeface="Microsoft YaHei UI" pitchFamily="34" charset="-122"/>
                          <a:cs typeface="Times New Roman"/>
                        </a:rPr>
                        <a:t>a=a&lt;&lt;b</a:t>
                      </a:r>
                      <a:endParaRPr lang="zh-CN" sz="2000" b="0" kern="100" dirty="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74518">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&gt;&gt;=</a:t>
                      </a:r>
                      <a:endParaRPr lang="zh-CN" sz="2000" b="0" kern="100">
                        <a:latin typeface="Microsoft YaHei UI" pitchFamily="34" charset="-122"/>
                        <a:ea typeface="Microsoft YaHei UI" pitchFamily="34" charset="-122"/>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zh-CN" sz="2000" b="0" kern="100">
                          <a:latin typeface="Microsoft YaHei UI" pitchFamily="34" charset="-122"/>
                          <a:ea typeface="Microsoft YaHei UI" pitchFamily="34" charset="-122"/>
                          <a:cs typeface="Times New Roman"/>
                        </a:rPr>
                        <a:t>右移赋值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a:latin typeface="Microsoft YaHei UI" pitchFamily="34" charset="-122"/>
                          <a:ea typeface="Microsoft YaHei UI" pitchFamily="34" charset="-122"/>
                          <a:cs typeface="Times New Roman"/>
                        </a:rPr>
                        <a:t>a&gt;&gt;=b</a:t>
                      </a:r>
                      <a:endParaRPr lang="zh-CN" sz="2000" b="0" kern="10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indent="267970" algn="l">
                        <a:spcAft>
                          <a:spcPts val="0"/>
                        </a:spcAft>
                      </a:pPr>
                      <a:r>
                        <a:rPr lang="en-US" sz="2000" b="0" kern="100" dirty="0">
                          <a:latin typeface="Microsoft YaHei UI" pitchFamily="34" charset="-122"/>
                          <a:ea typeface="Microsoft YaHei UI" pitchFamily="34" charset="-122"/>
                          <a:cs typeface="Times New Roman"/>
                        </a:rPr>
                        <a:t>a=a&gt;&gt;b</a:t>
                      </a:r>
                      <a:endParaRPr lang="zh-CN" sz="2000" b="0" kern="100" dirty="0">
                        <a:latin typeface="Microsoft YaHei UI" pitchFamily="34" charset="-122"/>
                        <a:ea typeface="Microsoft YaHei UI" pitchFamily="34"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56673"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68288" algn="l" defTabSz="914400" rtl="0" eaLnBrk="1" fontAlgn="base" latinLnBrk="0" hangingPunct="1">
              <a:lnSpc>
                <a:spcPct val="100000"/>
              </a:lnSpc>
              <a:spcBef>
                <a:spcPct val="0"/>
              </a:spcBef>
              <a:spcAft>
                <a:spcPct val="0"/>
              </a:spcAft>
              <a:buClrTx/>
              <a:buSzTx/>
              <a:buFontTx/>
              <a:buNone/>
              <a:tabLst/>
            </a:pPr>
            <a:r>
              <a:rPr kumimoji="0" lang="zh-CN" sz="1000" b="0" i="0" u="none" strike="noStrike" cap="none" normalizeH="0" baseline="0" smtClean="0">
                <a:ln>
                  <a:noFill/>
                </a:ln>
                <a:solidFill>
                  <a:schemeClr val="tx1"/>
                </a:solidFill>
                <a:effectLst/>
                <a:latin typeface="Calibri" pitchFamily="34" charset="0"/>
                <a:ea typeface="宋体" pitchFamily="2" charset="-122"/>
                <a:cs typeface="Times New Roman" pitchFamily="18" charset="0"/>
              </a:rPr>
              <a:t>表</a:t>
            </a:r>
            <a:r>
              <a:rPr kumimoji="0" lang="en-US" altLang="zh-CN" sz="1000" b="0" i="0" u="none" strike="noStrike" cap="none" normalizeH="0" baseline="0" smtClean="0">
                <a:ln>
                  <a:noFill/>
                </a:ln>
                <a:solidFill>
                  <a:schemeClr val="tx1"/>
                </a:solidFill>
                <a:effectLst/>
                <a:latin typeface="Calibri" pitchFamily="34" charset="0"/>
                <a:ea typeface="宋体" pitchFamily="2" charset="-122"/>
                <a:cs typeface="Times New Roman" pitchFamily="18" charset="0"/>
              </a:rPr>
              <a:t>2.</a:t>
            </a:r>
            <a:r>
              <a:rPr kumimoji="0" lang="en-US" altLang="zh-CN" sz="1000" b="0" i="0" u="none" strike="noStrike" cap="none" normalizeH="0" baseline="0" smtClean="0">
                <a:ln>
                  <a:noFill/>
                </a:ln>
                <a:solidFill>
                  <a:srgbClr val="FF0000"/>
                </a:solidFill>
                <a:effectLst/>
                <a:latin typeface="Calibri" pitchFamily="34" charset="0"/>
                <a:ea typeface="宋体" pitchFamily="2" charset="-122"/>
                <a:cs typeface="Times New Roman" pitchFamily="18" charset="0"/>
              </a:rPr>
              <a:t>9 </a:t>
            </a:r>
            <a:r>
              <a:rPr kumimoji="0" lang="en-US" altLang="zh-CN" sz="1000" b="0" i="0" u="sng" strike="noStrike" cap="none" normalizeH="0" baseline="0" smtClean="0">
                <a:ln>
                  <a:noFill/>
                </a:ln>
                <a:solidFill>
                  <a:srgbClr val="008080"/>
                </a:solidFill>
                <a:effectLst/>
                <a:latin typeface="Calibri" pitchFamily="34" charset="0"/>
                <a:ea typeface="宋体" pitchFamily="2" charset="-122"/>
                <a:cs typeface="Times New Roman" pitchFamily="18" charset="0"/>
              </a:rPr>
              <a:t>8 </a:t>
            </a:r>
            <a:r>
              <a:rPr kumimoji="0" lang="zh-CN" altLang="en-US" sz="1000" b="0" i="0" u="none" strike="noStrike" cap="none" normalizeH="0" baseline="0" smtClean="0">
                <a:ln>
                  <a:noFill/>
                </a:ln>
                <a:solidFill>
                  <a:schemeClr val="tx1"/>
                </a:solidFill>
                <a:effectLst/>
                <a:latin typeface="Calibri" pitchFamily="34" charset="0"/>
                <a:ea typeface="宋体" pitchFamily="2" charset="-122"/>
                <a:cs typeface="Times New Roman" pitchFamily="18" charset="0"/>
              </a:rPr>
              <a:t>位赋值运算符</a:t>
            </a:r>
            <a:endParaRPr kumimoji="0" lang="zh-CN" altLang="en-US" sz="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a:p>
            <a:pPr marL="0" marR="0" lvl="0" indent="268288"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61715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5366757"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2.3  </a:t>
            </a:r>
            <a:r>
              <a:rPr lang="zh-CN" altLang="en-US" sz="4000" b="1" dirty="0" smtClean="0">
                <a:solidFill>
                  <a:schemeClr val="accent2">
                    <a:lumMod val="75000"/>
                  </a:schemeClr>
                </a:solidFill>
                <a:latin typeface="微软雅黑" panose="020B0503020204020204" charset="-122"/>
                <a:ea typeface="微软雅黑" panose="020B0503020204020204" charset="-122"/>
              </a:rPr>
              <a:t>运算符与表达式</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3422732" cy="523220"/>
          </a:xfrm>
          <a:prstGeom prst="rect">
            <a:avLst/>
          </a:prstGeom>
        </p:spPr>
        <p:txBody>
          <a:bodyPr wrap="none">
            <a:spAutoFit/>
          </a:bodyPr>
          <a:lstStyle/>
          <a:p>
            <a:r>
              <a:rPr lang="en-US" altLang="zh-CN" sz="2800" b="1" dirty="0" smtClean="0">
                <a:solidFill>
                  <a:schemeClr val="accent2">
                    <a:lumMod val="75000"/>
                  </a:schemeClr>
                </a:solidFill>
                <a:latin typeface="微软雅黑" panose="020B0503020204020204" charset="-122"/>
                <a:ea typeface="微软雅黑" panose="020B0503020204020204" charset="-122"/>
              </a:rPr>
              <a:t>2.3.4  </a:t>
            </a:r>
            <a:r>
              <a:rPr lang="zh-CN" altLang="en-US" sz="2800" b="1" dirty="0" smtClean="0">
                <a:solidFill>
                  <a:schemeClr val="accent2">
                    <a:lumMod val="75000"/>
                  </a:schemeClr>
                </a:solidFill>
                <a:latin typeface="微软雅黑" panose="020B0503020204020204" charset="-122"/>
                <a:ea typeface="微软雅黑" panose="020B0503020204020204" charset="-122"/>
              </a:rPr>
              <a:t>数据类型转换</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672844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3817" y="609600"/>
            <a:ext cx="9000000" cy="1320800"/>
          </a:xfrm>
        </p:spPr>
        <p:txBody>
          <a:bodyPr>
            <a:normAutofit/>
          </a:bodyPr>
          <a:lstStyle/>
          <a:p>
            <a:r>
              <a:rPr lang="en-US" altLang="zh-CN" dirty="0" smtClean="0"/>
              <a:t>1</a:t>
            </a:r>
            <a:r>
              <a:rPr altLang="en-US" dirty="0" smtClean="0"/>
              <a:t>、赋值运算类型转换</a:t>
            </a:r>
            <a:endParaRPr lang="zh-CN" altLang="zh-CN" dirty="0" smtClean="0"/>
          </a:p>
        </p:txBody>
      </p:sp>
      <p:sp>
        <p:nvSpPr>
          <p:cNvPr id="51205" name="TextBox 10"/>
          <p:cNvSpPr txBox="1">
            <a:spLocks noChangeArrowheads="1"/>
          </p:cNvSpPr>
          <p:nvPr/>
        </p:nvSpPr>
        <p:spPr bwMode="auto">
          <a:xfrm>
            <a:off x="478606" y="1687199"/>
            <a:ext cx="101605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3200" b="0" dirty="0" smtClean="0">
                <a:latin typeface="Microsoft YaHei UI" panose="020B0503020204020204" pitchFamily="34" charset="-122"/>
                <a:ea typeface="Microsoft YaHei UI" panose="020B0503020204020204" pitchFamily="34" charset="-122"/>
              </a:rPr>
              <a:t>赋值</a:t>
            </a:r>
            <a:r>
              <a:rPr lang="zh-CN" altLang="en-US" sz="3200" b="0" dirty="0">
                <a:latin typeface="Microsoft YaHei UI" panose="020B0503020204020204" pitchFamily="34" charset="-122"/>
                <a:ea typeface="Microsoft YaHei UI" panose="020B0503020204020204" pitchFamily="34" charset="-122"/>
              </a:rPr>
              <a:t>号两侧类型不同时，右边自动转换为左边类型</a:t>
            </a:r>
            <a:endParaRPr lang="zh-CN" altLang="zh-CN" sz="3200" b="0" dirty="0">
              <a:latin typeface="Microsoft YaHei UI" panose="020B0503020204020204" pitchFamily="34" charset="-122"/>
              <a:ea typeface="Microsoft YaHei UI" panose="020B0503020204020204" pitchFamily="34" charset="-122"/>
            </a:endParaRPr>
          </a:p>
        </p:txBody>
      </p:sp>
      <p:sp>
        <p:nvSpPr>
          <p:cNvPr id="6" name="TextBox 12"/>
          <p:cNvSpPr txBox="1">
            <a:spLocks noChangeArrowheads="1"/>
          </p:cNvSpPr>
          <p:nvPr/>
        </p:nvSpPr>
        <p:spPr bwMode="auto">
          <a:xfrm>
            <a:off x="622300" y="2858420"/>
            <a:ext cx="9394536" cy="250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marL="342900" indent="-342900">
              <a:buFont typeface="Wingdings" panose="05000000000000000000" pitchFamily="2" charset="2"/>
              <a:buChar char="Ø"/>
            </a:pPr>
            <a:endParaRPr lang="en-US" altLang="zh-CN" sz="2800" b="0" dirty="0" smtClean="0">
              <a:latin typeface="Microsoft YaHei UI" panose="020B0503020204020204" pitchFamily="34" charset="-122"/>
              <a:ea typeface="Microsoft YaHei UI" panose="020B0503020204020204" pitchFamily="34" charset="-122"/>
            </a:endParaRPr>
          </a:p>
          <a:p>
            <a:pPr>
              <a:buNone/>
            </a:pP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1</a:t>
            </a:r>
            <a:r>
              <a:rPr lang="zh-CN" altLang="en-US" sz="2800" b="0" dirty="0" smtClean="0">
                <a:latin typeface="Microsoft YaHei UI" panose="020B0503020204020204" pitchFamily="34" charset="-122"/>
                <a:ea typeface="Microsoft YaHei UI" panose="020B0503020204020204" pitchFamily="34" charset="-122"/>
              </a:rPr>
              <a:t>）</a:t>
            </a:r>
            <a:r>
              <a:rPr lang="zh-CN" altLang="zh-CN" sz="2800" b="0" dirty="0" smtClean="0">
                <a:latin typeface="Microsoft YaHei UI" panose="020B0503020204020204" pitchFamily="34" charset="-122"/>
                <a:ea typeface="Microsoft YaHei UI" panose="020B0503020204020204" pitchFamily="34" charset="-122"/>
              </a:rPr>
              <a:t>将</a:t>
            </a:r>
            <a:r>
              <a:rPr lang="zh-CN" altLang="zh-CN" sz="2800" b="0" dirty="0">
                <a:latin typeface="Microsoft YaHei UI" panose="020B0503020204020204" pitchFamily="34" charset="-122"/>
                <a:ea typeface="Microsoft YaHei UI" panose="020B0503020204020204" pitchFamily="34" charset="-122"/>
              </a:rPr>
              <a:t>实型数据赋给整型变量时，舍去实数的小数</a:t>
            </a:r>
            <a:r>
              <a:rPr lang="zh-CN" altLang="zh-CN" sz="2800" b="0" dirty="0" smtClean="0">
                <a:latin typeface="Microsoft YaHei UI" panose="020B0503020204020204" pitchFamily="34" charset="-122"/>
                <a:ea typeface="Microsoft YaHei UI" panose="020B0503020204020204" pitchFamily="34" charset="-122"/>
              </a:rPr>
              <a:t>部分</a:t>
            </a:r>
            <a:r>
              <a:rPr lang="zh-CN" altLang="en-US"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pPr>
            <a:endParaRPr lang="en-US" altLang="zh-CN" sz="2800" b="0" dirty="0">
              <a:latin typeface="Microsoft YaHei UI" panose="020B0503020204020204" pitchFamily="34" charset="-122"/>
              <a:ea typeface="Microsoft YaHei UI" panose="020B0503020204020204" pitchFamily="34" charset="-122"/>
            </a:endParaRPr>
          </a:p>
          <a:p>
            <a:pPr>
              <a:buNone/>
            </a:pP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2</a:t>
            </a:r>
            <a:r>
              <a:rPr lang="zh-CN" altLang="en-US" sz="2800" b="0" dirty="0" smtClean="0">
                <a:latin typeface="Microsoft YaHei UI" panose="020B0503020204020204" pitchFamily="34" charset="-122"/>
                <a:ea typeface="Microsoft YaHei UI" panose="020B0503020204020204" pitchFamily="34" charset="-122"/>
              </a:rPr>
              <a:t>）</a:t>
            </a:r>
            <a:r>
              <a:rPr lang="zh-CN" altLang="zh-CN" sz="2800" b="0" dirty="0" smtClean="0">
                <a:latin typeface="Microsoft YaHei UI" panose="020B0503020204020204" pitchFamily="34" charset="-122"/>
                <a:ea typeface="Microsoft YaHei UI" panose="020B0503020204020204" pitchFamily="34" charset="-122"/>
              </a:rPr>
              <a:t>将</a:t>
            </a:r>
            <a:r>
              <a:rPr lang="zh-CN" altLang="zh-CN" sz="2800" b="0" dirty="0">
                <a:latin typeface="Microsoft YaHei UI" panose="020B0503020204020204" pitchFamily="34" charset="-122"/>
                <a:ea typeface="Microsoft YaHei UI" panose="020B0503020204020204" pitchFamily="34" charset="-122"/>
              </a:rPr>
              <a:t>整型数据赋给实型变量时，数值不变，以浮点形式存放，即增加小数部分（小数部分的值为</a:t>
            </a:r>
            <a:r>
              <a:rPr lang="en-US" altLang="zh-CN" sz="2800" b="0" dirty="0">
                <a:latin typeface="Microsoft YaHei UI" panose="020B0503020204020204" pitchFamily="34" charset="-122"/>
                <a:ea typeface="Microsoft YaHei UI" panose="020B0503020204020204" pitchFamily="34" charset="-122"/>
              </a:rPr>
              <a:t>0</a:t>
            </a:r>
            <a:r>
              <a:rPr lang="zh-CN" altLang="zh-CN" sz="2800" b="0" dirty="0">
                <a:latin typeface="Microsoft YaHei UI" panose="020B0503020204020204" pitchFamily="34" charset="-122"/>
                <a:ea typeface="Microsoft YaHei UI" panose="020B0503020204020204" pitchFamily="34" charset="-122"/>
              </a:rPr>
              <a:t>）</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p:txBody>
      </p:sp>
      <p:sp>
        <p:nvSpPr>
          <p:cNvPr id="7" name="TextBox 12"/>
          <p:cNvSpPr txBox="1">
            <a:spLocks noChangeArrowheads="1"/>
          </p:cNvSpPr>
          <p:nvPr/>
        </p:nvSpPr>
        <p:spPr bwMode="auto">
          <a:xfrm>
            <a:off x="478607" y="2443464"/>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3200" b="0" dirty="0" smtClean="0">
                <a:latin typeface="Microsoft YaHei UI" panose="020B0503020204020204" pitchFamily="34" charset="-122"/>
                <a:ea typeface="Microsoft YaHei UI" panose="020B0503020204020204" pitchFamily="34" charset="-122"/>
              </a:rPr>
              <a:t>赋值运算转换规则：</a:t>
            </a:r>
            <a:endParaRPr lang="zh-CN" altLang="zh-CN" sz="32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655985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2"/>
          <p:cNvSpPr txBox="1">
            <a:spLocks noChangeArrowheads="1"/>
          </p:cNvSpPr>
          <p:nvPr/>
        </p:nvSpPr>
        <p:spPr bwMode="auto">
          <a:xfrm>
            <a:off x="622300" y="1555180"/>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3200" b="0" dirty="0" smtClean="0">
                <a:latin typeface="Microsoft YaHei UI" panose="020B0503020204020204" pitchFamily="34" charset="-122"/>
                <a:ea typeface="Microsoft YaHei UI" panose="020B0503020204020204" pitchFamily="34" charset="-122"/>
              </a:rPr>
              <a:t>例如：</a:t>
            </a:r>
            <a:endParaRPr lang="zh-CN" altLang="zh-CN" sz="3200" b="0" dirty="0">
              <a:latin typeface="Microsoft YaHei UI" panose="020B0503020204020204" pitchFamily="34" charset="-122"/>
              <a:ea typeface="Microsoft YaHei UI" panose="020B0503020204020204" pitchFamily="34" charset="-122"/>
            </a:endParaRPr>
          </a:p>
        </p:txBody>
      </p:sp>
      <p:sp>
        <p:nvSpPr>
          <p:cNvPr id="6" name="TextBox 12"/>
          <p:cNvSpPr txBox="1">
            <a:spLocks noChangeArrowheads="1"/>
          </p:cNvSpPr>
          <p:nvPr/>
        </p:nvSpPr>
        <p:spPr bwMode="auto">
          <a:xfrm>
            <a:off x="478607" y="2064238"/>
            <a:ext cx="9000000" cy="41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p>
          <a:p>
            <a:pPr>
              <a:buNone/>
            </a:pPr>
            <a:r>
              <a:rPr lang="en-US" altLang="zh-CN" sz="2800" b="0" dirty="0" err="1">
                <a:latin typeface="Microsoft YaHei UI" panose="020B0503020204020204" pitchFamily="34" charset="-122"/>
                <a:ea typeface="Microsoft YaHei UI" panose="020B0503020204020204" pitchFamily="34" charset="-122"/>
              </a:rPr>
              <a:t>int</a:t>
            </a:r>
            <a:r>
              <a:rPr lang="en-US" altLang="zh-CN" sz="2800" b="0" dirty="0">
                <a:latin typeface="Microsoft YaHei UI" panose="020B0503020204020204" pitchFamily="34" charset="-122"/>
                <a:ea typeface="Microsoft YaHei UI" panose="020B0503020204020204" pitchFamily="34" charset="-122"/>
              </a:rPr>
              <a:t> main()</a:t>
            </a:r>
          </a:p>
          <a:p>
            <a:pPr>
              <a:buNone/>
            </a:pPr>
            <a:r>
              <a:rPr lang="en-US" altLang="zh-CN" sz="2800" b="0" dirty="0" smtClean="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int</a:t>
            </a:r>
            <a:r>
              <a:rPr lang="en-US" altLang="zh-CN" sz="2800" b="0" dirty="0">
                <a:latin typeface="Microsoft YaHei UI" panose="020B0503020204020204" pitchFamily="34" charset="-122"/>
                <a:ea typeface="Microsoft YaHei UI" panose="020B0503020204020204" pitchFamily="34" charset="-122"/>
              </a:rPr>
              <a:t> a=98.123;</a:t>
            </a:r>
          </a:p>
          <a:p>
            <a:pPr>
              <a:buNone/>
            </a:pPr>
            <a:r>
              <a:rPr lang="en-US" altLang="zh-CN" sz="2800" b="0" dirty="0">
                <a:latin typeface="Microsoft YaHei UI" panose="020B0503020204020204" pitchFamily="34" charset="-122"/>
                <a:ea typeface="Microsoft YaHei UI" panose="020B0503020204020204" pitchFamily="34" charset="-122"/>
              </a:rPr>
              <a:t>	char b=a;</a:t>
            </a:r>
          </a:p>
          <a:p>
            <a:pPr>
              <a:buNone/>
            </a:pPr>
            <a:r>
              <a:rPr lang="en-US" altLang="zh-CN" sz="2800" b="0" dirty="0">
                <a:latin typeface="Microsoft YaHei UI" panose="020B0503020204020204" pitchFamily="34" charset="-122"/>
                <a:ea typeface="Microsoft YaHei UI" panose="020B0503020204020204" pitchFamily="34" charset="-122"/>
              </a:rPr>
              <a:t>	float c=b;</a:t>
            </a:r>
          </a:p>
          <a:p>
            <a:pPr>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("a=%</a:t>
            </a:r>
            <a:r>
              <a:rPr lang="en-US" altLang="zh-CN" sz="2800" b="0" dirty="0" err="1">
                <a:latin typeface="Microsoft YaHei UI" panose="020B0503020204020204" pitchFamily="34" charset="-122"/>
                <a:ea typeface="Microsoft YaHei UI" panose="020B0503020204020204" pitchFamily="34" charset="-122"/>
              </a:rPr>
              <a:t>d,b</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c,c</a:t>
            </a:r>
            <a:r>
              <a:rPr lang="en-US" altLang="zh-CN" sz="2800" b="0" dirty="0">
                <a:latin typeface="Microsoft YaHei UI" panose="020B0503020204020204" pitchFamily="34" charset="-122"/>
                <a:ea typeface="Microsoft YaHei UI" panose="020B0503020204020204" pitchFamily="34" charset="-122"/>
              </a:rPr>
              <a:t>=%f\n",</a:t>
            </a:r>
            <a:r>
              <a:rPr lang="en-US" altLang="zh-CN" sz="2800" b="0" dirty="0" err="1">
                <a:latin typeface="Microsoft YaHei UI" panose="020B0503020204020204" pitchFamily="34" charset="-122"/>
                <a:ea typeface="Microsoft YaHei UI" panose="020B0503020204020204" pitchFamily="34" charset="-122"/>
              </a:rPr>
              <a:t>a,b,c</a:t>
            </a:r>
            <a:r>
              <a:rPr lang="en-US" altLang="zh-CN" sz="2800" b="0" dirty="0">
                <a:latin typeface="Microsoft YaHei UI" panose="020B0503020204020204" pitchFamily="34" charset="-122"/>
                <a:ea typeface="Microsoft YaHei UI" panose="020B0503020204020204" pitchFamily="34" charset="-122"/>
              </a:rPr>
              <a:t>);	</a:t>
            </a:r>
          </a:p>
          <a:p>
            <a:pPr>
              <a:buNone/>
            </a:pPr>
            <a:r>
              <a:rPr lang="en-US" altLang="zh-CN" sz="2800" b="0" dirty="0">
                <a:latin typeface="Microsoft YaHei UI" panose="020B0503020204020204" pitchFamily="34" charset="-122"/>
                <a:ea typeface="Microsoft YaHei UI" panose="020B0503020204020204" pitchFamily="34" charset="-122"/>
              </a:rPr>
              <a:t>	return 0;</a:t>
            </a:r>
          </a:p>
          <a:p>
            <a:pPr>
              <a:buNone/>
            </a:pPr>
            <a:r>
              <a:rPr lang="en-US" altLang="zh-CN" sz="2800" b="0" dirty="0">
                <a:latin typeface="Microsoft YaHei UI" panose="020B0503020204020204" pitchFamily="34" charset="-122"/>
                <a:ea typeface="Microsoft YaHei UI" panose="020B0503020204020204" pitchFamily="34" charset="-122"/>
              </a:rPr>
              <a:t> }</a:t>
            </a:r>
            <a:endParaRPr lang="zh-CN" altLang="zh-CN" sz="2800" b="0" dirty="0">
              <a:latin typeface="Microsoft YaHei UI" panose="020B0503020204020204" pitchFamily="34" charset="-122"/>
              <a:ea typeface="Microsoft YaHei UI" panose="020B0503020204020204" pitchFamily="34" charset="-122"/>
            </a:endParaRPr>
          </a:p>
        </p:txBody>
      </p:sp>
      <p:pic>
        <p:nvPicPr>
          <p:cNvPr id="7" name="Picture 1" descr="C:\Users\Administrator\AppData\Roaming\Tencent\Users\975411396\QQ\WinTemp\RichOle\CQXO[_54VJOZ31P7{L{~6[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5741" y="6178379"/>
            <a:ext cx="3971813" cy="44484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Grp="1" noChangeArrowheads="1"/>
          </p:cNvSpPr>
          <p:nvPr>
            <p:ph type="title"/>
          </p:nvPr>
        </p:nvSpPr>
        <p:spPr>
          <a:xfrm>
            <a:off x="533817" y="609600"/>
            <a:ext cx="9000000" cy="1320800"/>
          </a:xfrm>
        </p:spPr>
        <p:txBody>
          <a:bodyPr>
            <a:normAutofit/>
          </a:bodyPr>
          <a:lstStyle/>
          <a:p>
            <a:r>
              <a:rPr lang="en-US" altLang="zh-CN" dirty="0" smtClean="0"/>
              <a:t>1</a:t>
            </a:r>
            <a:r>
              <a:rPr altLang="en-US" dirty="0" smtClean="0"/>
              <a:t>、赋值运算类型转换</a:t>
            </a:r>
            <a:endParaRPr lang="zh-CN" altLang="zh-CN" dirty="0" smtClean="0"/>
          </a:p>
        </p:txBody>
      </p:sp>
    </p:spTree>
    <p:extLst>
      <p:ext uri="{BB962C8B-B14F-4D97-AF65-F5344CB8AC3E}">
        <p14:creationId xmlns:p14="http://schemas.microsoft.com/office/powerpoint/2010/main" val="2380915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8" name="TextBox 12"/>
          <p:cNvSpPr txBox="1">
            <a:spLocks noChangeArrowheads="1"/>
          </p:cNvSpPr>
          <p:nvPr/>
        </p:nvSpPr>
        <p:spPr bwMode="auto">
          <a:xfrm>
            <a:off x="622300" y="1408427"/>
            <a:ext cx="9000000" cy="3367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3</a:t>
            </a:r>
            <a:r>
              <a:rPr lang="zh-CN" altLang="en-US" sz="2800" b="0" dirty="0" smtClean="0">
                <a:latin typeface="Microsoft YaHei UI" panose="020B0503020204020204" pitchFamily="34" charset="-122"/>
                <a:ea typeface="Microsoft YaHei UI" panose="020B0503020204020204" pitchFamily="34" charset="-122"/>
              </a:rPr>
              <a:t>）</a:t>
            </a:r>
            <a:r>
              <a:rPr lang="zh-CN" altLang="zh-CN" sz="2800" b="0" dirty="0" smtClean="0">
                <a:latin typeface="Microsoft YaHei UI" panose="020B0503020204020204" pitchFamily="34" charset="-122"/>
                <a:ea typeface="Microsoft YaHei UI" panose="020B0503020204020204" pitchFamily="34" charset="-122"/>
              </a:rPr>
              <a:t>将</a:t>
            </a:r>
            <a:r>
              <a:rPr lang="zh-CN" altLang="zh-CN" sz="2800" b="0" dirty="0">
                <a:latin typeface="Microsoft YaHei UI" panose="020B0503020204020204" pitchFamily="34" charset="-122"/>
                <a:ea typeface="Microsoft YaHei UI" panose="020B0503020204020204" pitchFamily="34" charset="-122"/>
              </a:rPr>
              <a:t>字符型数据赋值给整型变量</a:t>
            </a:r>
            <a:r>
              <a:rPr lang="zh-CN" altLang="zh-CN" sz="2800" b="0" dirty="0" smtClean="0">
                <a:latin typeface="Microsoft YaHei UI" panose="020B0503020204020204" pitchFamily="34" charset="-122"/>
                <a:ea typeface="Microsoft YaHei UI" panose="020B0503020204020204" pitchFamily="34" charset="-122"/>
              </a:rPr>
              <a:t>时</a:t>
            </a:r>
            <a:r>
              <a:rPr lang="zh-CN" altLang="en-US" sz="2800" b="0" dirty="0" smtClean="0">
                <a:latin typeface="Microsoft YaHei UI" panose="020B0503020204020204" pitchFamily="34" charset="-122"/>
                <a:ea typeface="Microsoft YaHei UI" panose="020B0503020204020204" pitchFamily="34" charset="-122"/>
              </a:rPr>
              <a:t>，需要进行数据的扩展填充。</a:t>
            </a:r>
            <a:endParaRPr lang="en-US" altLang="zh-CN" sz="2800" b="0" dirty="0" smtClean="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smtClean="0">
                <a:latin typeface="Microsoft YaHei UI" panose="020B0503020204020204" pitchFamily="34" charset="-122"/>
                <a:ea typeface="Microsoft YaHei UI" panose="020B0503020204020204" pitchFamily="34" charset="-122"/>
              </a:rPr>
              <a:t>      </a:t>
            </a:r>
            <a:r>
              <a:rPr lang="zh-CN" altLang="zh-CN" sz="2800" b="0" dirty="0" smtClean="0">
                <a:latin typeface="Microsoft YaHei UI" panose="020B0503020204020204" pitchFamily="34" charset="-122"/>
                <a:ea typeface="Microsoft YaHei UI" panose="020B0503020204020204" pitchFamily="34" charset="-122"/>
              </a:rPr>
              <a:t>将</a:t>
            </a:r>
            <a:r>
              <a:rPr lang="zh-CN" altLang="zh-CN" sz="2800" b="0" dirty="0">
                <a:latin typeface="Microsoft YaHei UI" panose="020B0503020204020204" pitchFamily="34" charset="-122"/>
                <a:ea typeface="Microsoft YaHei UI" panose="020B0503020204020204" pitchFamily="34" charset="-122"/>
              </a:rPr>
              <a:t>字符的</a:t>
            </a:r>
            <a:r>
              <a:rPr lang="en-US" altLang="zh-CN" sz="2800" b="0" dirty="0">
                <a:latin typeface="Microsoft YaHei UI" panose="020B0503020204020204" pitchFamily="34" charset="-122"/>
                <a:ea typeface="Microsoft YaHei UI" panose="020B0503020204020204" pitchFamily="34" charset="-122"/>
              </a:rPr>
              <a:t>ASCII</a:t>
            </a:r>
            <a:r>
              <a:rPr lang="zh-CN" altLang="zh-CN" sz="2800" b="0" dirty="0">
                <a:latin typeface="Microsoft YaHei UI" panose="020B0503020204020204" pitchFamily="34" charset="-122"/>
                <a:ea typeface="Microsoft YaHei UI" panose="020B0503020204020204" pitchFamily="34" charset="-122"/>
              </a:rPr>
              <a:t>码</a:t>
            </a:r>
            <a:r>
              <a:rPr lang="zh-CN" altLang="zh-CN" sz="2800" b="0" dirty="0" smtClean="0">
                <a:latin typeface="Microsoft YaHei UI" panose="020B0503020204020204" pitchFamily="34" charset="-122"/>
                <a:ea typeface="Microsoft YaHei UI" panose="020B0503020204020204" pitchFamily="34" charset="-122"/>
              </a:rPr>
              <a:t>值</a:t>
            </a:r>
            <a:r>
              <a:rPr lang="zh-CN" altLang="en-US" sz="2800" b="0" dirty="0" smtClean="0">
                <a:latin typeface="Microsoft YaHei UI" panose="020B0503020204020204" pitchFamily="34" charset="-122"/>
                <a:ea typeface="Microsoft YaHei UI" panose="020B0503020204020204" pitchFamily="34" charset="-122"/>
              </a:rPr>
              <a:t>复制到</a:t>
            </a:r>
            <a:r>
              <a:rPr lang="zh-CN" altLang="zh-CN" sz="2800" b="0" dirty="0" smtClean="0">
                <a:latin typeface="Microsoft YaHei UI" panose="020B0503020204020204" pitchFamily="34" charset="-122"/>
                <a:ea typeface="Microsoft YaHei UI" panose="020B0503020204020204" pitchFamily="34" charset="-122"/>
              </a:rPr>
              <a:t>整型</a:t>
            </a:r>
            <a:r>
              <a:rPr lang="zh-CN" altLang="zh-CN" sz="2800" b="0" dirty="0">
                <a:latin typeface="Microsoft YaHei UI" panose="020B0503020204020204" pitchFamily="34" charset="-122"/>
                <a:ea typeface="Microsoft YaHei UI" panose="020B0503020204020204" pitchFamily="34" charset="-122"/>
              </a:rPr>
              <a:t>变量的低八位中，对于无</a:t>
            </a:r>
            <a:r>
              <a:rPr lang="zh-CN" altLang="zh-CN" sz="2800" b="0" dirty="0" smtClean="0">
                <a:latin typeface="Microsoft YaHei UI" panose="020B0503020204020204" pitchFamily="34" charset="-122"/>
                <a:ea typeface="Microsoft YaHei UI" panose="020B0503020204020204" pitchFamily="34" charset="-122"/>
              </a:rPr>
              <a:t>符号</a:t>
            </a:r>
            <a:r>
              <a:rPr lang="zh-CN" altLang="en-US" sz="2800" b="0" dirty="0" smtClean="0">
                <a:latin typeface="Microsoft YaHei UI" panose="020B0503020204020204" pitchFamily="34" charset="-122"/>
                <a:ea typeface="Microsoft YaHei UI" panose="020B0503020204020204" pitchFamily="34" charset="-122"/>
              </a:rPr>
              <a:t>字符型数据</a:t>
            </a:r>
            <a:r>
              <a:rPr lang="zh-CN"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整形变量高位</a:t>
            </a:r>
            <a:r>
              <a:rPr lang="zh-CN" altLang="zh-CN" sz="2800" b="0" dirty="0" smtClean="0">
                <a:latin typeface="Microsoft YaHei UI" panose="020B0503020204020204" pitchFamily="34" charset="-122"/>
                <a:ea typeface="Microsoft YaHei UI" panose="020B0503020204020204" pitchFamily="34" charset="-122"/>
              </a:rPr>
              <a:t>补</a:t>
            </a:r>
            <a:r>
              <a:rPr lang="en-US" altLang="zh-CN" sz="2800" b="0" dirty="0">
                <a:latin typeface="Microsoft YaHei UI" panose="020B0503020204020204" pitchFamily="34" charset="-122"/>
                <a:ea typeface="Microsoft YaHei UI" panose="020B0503020204020204" pitchFamily="34" charset="-122"/>
              </a:rPr>
              <a:t>0</a:t>
            </a:r>
            <a:r>
              <a:rPr lang="zh-CN" altLang="zh-CN" sz="2800" b="0" dirty="0">
                <a:latin typeface="Microsoft YaHei UI" panose="020B0503020204020204" pitchFamily="34" charset="-122"/>
                <a:ea typeface="Microsoft YaHei UI" panose="020B0503020204020204" pitchFamily="34" charset="-122"/>
              </a:rPr>
              <a:t>；对于有</a:t>
            </a:r>
            <a:r>
              <a:rPr lang="zh-CN" altLang="zh-CN" sz="2800" b="0" dirty="0" smtClean="0">
                <a:latin typeface="Microsoft YaHei UI" panose="020B0503020204020204" pitchFamily="34" charset="-122"/>
                <a:ea typeface="Microsoft YaHei UI" panose="020B0503020204020204" pitchFamily="34" charset="-122"/>
              </a:rPr>
              <a:t>符号</a:t>
            </a:r>
            <a:r>
              <a:rPr lang="zh-CN" altLang="en-US" sz="2800" b="0" dirty="0" smtClean="0">
                <a:latin typeface="Microsoft YaHei UI" panose="020B0503020204020204" pitchFamily="34" charset="-122"/>
                <a:ea typeface="Microsoft YaHei UI" panose="020B0503020204020204" pitchFamily="34" charset="-122"/>
              </a:rPr>
              <a:t>字符型数据</a:t>
            </a:r>
            <a:r>
              <a:rPr lang="zh-CN"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整形变量</a:t>
            </a:r>
            <a:r>
              <a:rPr lang="zh-CN" altLang="zh-CN" sz="2800" b="0" dirty="0" smtClean="0">
                <a:latin typeface="Microsoft YaHei UI" panose="020B0503020204020204" pitchFamily="34" charset="-122"/>
                <a:ea typeface="Microsoft YaHei UI" panose="020B0503020204020204" pitchFamily="34" charset="-122"/>
              </a:rPr>
              <a:t>高位</a:t>
            </a:r>
            <a:r>
              <a:rPr lang="zh-CN" altLang="zh-CN" sz="2800" b="0" dirty="0">
                <a:latin typeface="Microsoft YaHei UI" panose="020B0503020204020204" pitchFamily="34" charset="-122"/>
                <a:ea typeface="Microsoft YaHei UI" panose="020B0503020204020204" pitchFamily="34" charset="-122"/>
              </a:rPr>
              <a:t>补字符的最高位（</a:t>
            </a:r>
            <a:r>
              <a:rPr lang="en-US" altLang="zh-CN" sz="2800" b="0" dirty="0">
                <a:latin typeface="Microsoft YaHei UI" panose="020B0503020204020204" pitchFamily="34" charset="-122"/>
                <a:ea typeface="Microsoft YaHei UI" panose="020B0503020204020204" pitchFamily="34" charset="-122"/>
              </a:rPr>
              <a:t>0</a:t>
            </a:r>
            <a:r>
              <a:rPr lang="zh-CN" altLang="zh-CN" sz="2800" b="0" dirty="0">
                <a:latin typeface="Microsoft YaHei UI" panose="020B0503020204020204" pitchFamily="34" charset="-122"/>
                <a:ea typeface="Microsoft YaHei UI" panose="020B0503020204020204" pitchFamily="34" charset="-122"/>
              </a:rPr>
              <a:t>或</a:t>
            </a:r>
            <a:r>
              <a:rPr lang="en-US" altLang="zh-CN" sz="2800" b="0" dirty="0">
                <a:latin typeface="Microsoft YaHei UI" panose="020B0503020204020204" pitchFamily="34" charset="-122"/>
                <a:ea typeface="Microsoft YaHei UI" panose="020B0503020204020204" pitchFamily="34" charset="-122"/>
              </a:rPr>
              <a:t>1</a:t>
            </a:r>
            <a:r>
              <a:rPr lang="zh-CN" altLang="zh-CN" sz="2800" b="0" dirty="0">
                <a:latin typeface="Microsoft YaHei UI" panose="020B0503020204020204" pitchFamily="34" charset="-122"/>
                <a:ea typeface="Microsoft YaHei UI" panose="020B0503020204020204" pitchFamily="34" charset="-122"/>
              </a:rPr>
              <a:t>）</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pPr>
            <a:endParaRPr lang="en-US" altLang="zh-CN" sz="2800" b="0" dirty="0" smtClean="0">
              <a:latin typeface="Microsoft YaHei UI" panose="020B0503020204020204" pitchFamily="34" charset="-122"/>
              <a:ea typeface="Microsoft YaHei UI" panose="020B0503020204020204" pitchFamily="34" charset="-122"/>
            </a:endParaRPr>
          </a:p>
          <a:p>
            <a:pPr>
              <a:buNone/>
            </a:pPr>
            <a:r>
              <a:rPr lang="zh-CN" altLang="en-US" sz="2800" b="0" dirty="0">
                <a:latin typeface="Microsoft YaHei UI" panose="020B0503020204020204" pitchFamily="34" charset="-122"/>
                <a:ea typeface="Microsoft YaHei UI" panose="020B0503020204020204" pitchFamily="34" charset="-122"/>
              </a:rPr>
              <a:t> </a:t>
            </a:r>
            <a:endParaRPr lang="zh-CN" altLang="zh-CN" sz="2800" b="0" dirty="0">
              <a:latin typeface="Microsoft YaHei UI" panose="020B0503020204020204" pitchFamily="34" charset="-122"/>
              <a:ea typeface="Microsoft YaHei UI" panose="020B0503020204020204" pitchFamily="34" charset="-122"/>
            </a:endParaRPr>
          </a:p>
        </p:txBody>
      </p:sp>
      <p:sp>
        <p:nvSpPr>
          <p:cNvPr id="5" name="Rectangle 2"/>
          <p:cNvSpPr>
            <a:spLocks noGrp="1" noChangeArrowheads="1"/>
          </p:cNvSpPr>
          <p:nvPr>
            <p:ph type="title"/>
          </p:nvPr>
        </p:nvSpPr>
        <p:spPr>
          <a:xfrm>
            <a:off x="533817" y="609600"/>
            <a:ext cx="9000000" cy="1320800"/>
          </a:xfrm>
        </p:spPr>
        <p:txBody>
          <a:bodyPr>
            <a:normAutofit/>
          </a:bodyPr>
          <a:lstStyle/>
          <a:p>
            <a:r>
              <a:rPr lang="en-US" altLang="zh-CN" dirty="0" smtClean="0"/>
              <a:t>1</a:t>
            </a:r>
            <a:r>
              <a:rPr altLang="en-US" dirty="0" smtClean="0"/>
              <a:t>、赋值运算类型转换</a:t>
            </a:r>
            <a:endParaRPr lang="zh-CN" altLang="zh-CN" dirty="0" smtClean="0"/>
          </a:p>
        </p:txBody>
      </p:sp>
    </p:spTree>
    <p:extLst>
      <p:ext uri="{BB962C8B-B14F-4D97-AF65-F5344CB8AC3E}">
        <p14:creationId xmlns:p14="http://schemas.microsoft.com/office/powerpoint/2010/main" val="3081680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895557235"/>
              </p:ext>
            </p:extLst>
          </p:nvPr>
        </p:nvGraphicFramePr>
        <p:xfrm>
          <a:off x="7994453" y="4127649"/>
          <a:ext cx="1666240" cy="369332"/>
        </p:xfrm>
        <a:graphic>
          <a:graphicData uri="http://schemas.openxmlformats.org/drawingml/2006/table">
            <a:tbl>
              <a:tblPr firstRow="1" bandRow="1">
                <a:tableStyleId>{BC89EF96-8CEA-46FF-86C4-4CE0E7609802}</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tblGrid>
              <a:tr h="369332">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3" name="TextBox 2"/>
          <p:cNvSpPr txBox="1"/>
          <p:nvPr/>
        </p:nvSpPr>
        <p:spPr>
          <a:xfrm>
            <a:off x="5486389" y="4088460"/>
            <a:ext cx="1280160" cy="461665"/>
          </a:xfrm>
          <a:prstGeom prst="rect">
            <a:avLst/>
          </a:prstGeom>
          <a:noFill/>
        </p:spPr>
        <p:txBody>
          <a:bodyPr wrap="square" rtlCol="0">
            <a:spAutoFit/>
          </a:bodyPr>
          <a:lstStyle/>
          <a:p>
            <a:r>
              <a:rPr lang="en-US" altLang="zh-CN" sz="2400" dirty="0" smtClean="0">
                <a:solidFill>
                  <a:srgbClr val="FF0000"/>
                </a:solidFill>
                <a:latin typeface="Microsoft YaHei UI" panose="020B0503020204020204" pitchFamily="34" charset="-122"/>
                <a:ea typeface="Microsoft YaHei UI" panose="020B0503020204020204" pitchFamily="34" charset="-122"/>
              </a:rPr>
              <a:t>ch1</a:t>
            </a:r>
            <a:r>
              <a:rPr lang="zh-CN" altLang="en-US" sz="2400" dirty="0" smtClean="0">
                <a:solidFill>
                  <a:srgbClr val="FF0000"/>
                </a:solidFill>
                <a:latin typeface="Microsoft YaHei UI" panose="020B0503020204020204" pitchFamily="34" charset="-122"/>
                <a:ea typeface="Microsoft YaHei UI" panose="020B0503020204020204" pitchFamily="34" charset="-122"/>
              </a:rPr>
              <a:t>：</a:t>
            </a:r>
            <a:endParaRPr lang="zh-CN" altLang="en-US" sz="2400" dirty="0">
              <a:solidFill>
                <a:srgbClr val="FF0000"/>
              </a:solidFill>
              <a:latin typeface="Microsoft YaHei UI" panose="020B0503020204020204" pitchFamily="34" charset="-122"/>
              <a:ea typeface="Microsoft YaHei UI" panose="020B0503020204020204" pitchFamily="34" charset="-122"/>
            </a:endParaRPr>
          </a:p>
        </p:txBody>
      </p:sp>
      <p:sp>
        <p:nvSpPr>
          <p:cNvPr id="9" name="TextBox 8"/>
          <p:cNvSpPr txBox="1"/>
          <p:nvPr/>
        </p:nvSpPr>
        <p:spPr>
          <a:xfrm>
            <a:off x="2155239" y="4567441"/>
            <a:ext cx="927557" cy="461665"/>
          </a:xfrm>
          <a:prstGeom prst="rect">
            <a:avLst/>
          </a:prstGeom>
          <a:noFill/>
        </p:spPr>
        <p:txBody>
          <a:bodyPr wrap="square" rtlCol="0">
            <a:spAutoFit/>
          </a:bodyPr>
          <a:lstStyle/>
          <a:p>
            <a:r>
              <a:rPr lang="en-US" altLang="zh-CN" sz="2400" dirty="0" smtClean="0">
                <a:solidFill>
                  <a:srgbClr val="FF0000"/>
                </a:solidFill>
                <a:latin typeface="Microsoft YaHei UI" panose="020B0503020204020204" pitchFamily="34" charset="-122"/>
                <a:ea typeface="Microsoft YaHei UI" panose="020B0503020204020204" pitchFamily="34" charset="-122"/>
              </a:rPr>
              <a:t>c </a:t>
            </a:r>
            <a:r>
              <a:rPr lang="zh-CN" altLang="en-US" sz="2400" dirty="0" smtClean="0">
                <a:solidFill>
                  <a:srgbClr val="FF0000"/>
                </a:solidFill>
                <a:latin typeface="Microsoft YaHei UI" panose="020B0503020204020204" pitchFamily="34" charset="-122"/>
                <a:ea typeface="Microsoft YaHei UI" panose="020B0503020204020204" pitchFamily="34" charset="-122"/>
              </a:rPr>
              <a:t>：</a:t>
            </a:r>
            <a:endParaRPr lang="zh-CN" altLang="en-US" sz="2400" dirty="0">
              <a:solidFill>
                <a:srgbClr val="FF0000"/>
              </a:solidFill>
              <a:latin typeface="Microsoft YaHei UI" panose="020B0503020204020204" pitchFamily="34" charset="-122"/>
              <a:ea typeface="Microsoft YaHei UI"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363173972"/>
              </p:ext>
            </p:extLst>
          </p:nvPr>
        </p:nvGraphicFramePr>
        <p:xfrm>
          <a:off x="3004400" y="4611094"/>
          <a:ext cx="6664960" cy="365760"/>
        </p:xfrm>
        <a:graphic>
          <a:graphicData uri="http://schemas.openxmlformats.org/drawingml/2006/table">
            <a:tbl>
              <a:tblPr firstRow="1" bandRow="1">
                <a:tableStyleId>{BC89EF96-8CEA-46FF-86C4-4CE0E7609802}</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gridCol w="208280">
                  <a:extLst>
                    <a:ext uri="{9D8B030D-6E8A-4147-A177-3AD203B41FA5}">
                      <a16:colId xmlns:a16="http://schemas.microsoft.com/office/drawing/2014/main" val="20014"/>
                    </a:ext>
                  </a:extLst>
                </a:gridCol>
                <a:gridCol w="208280">
                  <a:extLst>
                    <a:ext uri="{9D8B030D-6E8A-4147-A177-3AD203B41FA5}">
                      <a16:colId xmlns:a16="http://schemas.microsoft.com/office/drawing/2014/main" val="20015"/>
                    </a:ext>
                  </a:extLst>
                </a:gridCol>
                <a:gridCol w="208280">
                  <a:extLst>
                    <a:ext uri="{9D8B030D-6E8A-4147-A177-3AD203B41FA5}">
                      <a16:colId xmlns:a16="http://schemas.microsoft.com/office/drawing/2014/main" val="20016"/>
                    </a:ext>
                  </a:extLst>
                </a:gridCol>
                <a:gridCol w="208280">
                  <a:extLst>
                    <a:ext uri="{9D8B030D-6E8A-4147-A177-3AD203B41FA5}">
                      <a16:colId xmlns:a16="http://schemas.microsoft.com/office/drawing/2014/main" val="20017"/>
                    </a:ext>
                  </a:extLst>
                </a:gridCol>
                <a:gridCol w="208280">
                  <a:extLst>
                    <a:ext uri="{9D8B030D-6E8A-4147-A177-3AD203B41FA5}">
                      <a16:colId xmlns:a16="http://schemas.microsoft.com/office/drawing/2014/main" val="20018"/>
                    </a:ext>
                  </a:extLst>
                </a:gridCol>
                <a:gridCol w="208280">
                  <a:extLst>
                    <a:ext uri="{9D8B030D-6E8A-4147-A177-3AD203B41FA5}">
                      <a16:colId xmlns:a16="http://schemas.microsoft.com/office/drawing/2014/main" val="20019"/>
                    </a:ext>
                  </a:extLst>
                </a:gridCol>
                <a:gridCol w="208280">
                  <a:extLst>
                    <a:ext uri="{9D8B030D-6E8A-4147-A177-3AD203B41FA5}">
                      <a16:colId xmlns:a16="http://schemas.microsoft.com/office/drawing/2014/main" val="20020"/>
                    </a:ext>
                  </a:extLst>
                </a:gridCol>
                <a:gridCol w="208280">
                  <a:extLst>
                    <a:ext uri="{9D8B030D-6E8A-4147-A177-3AD203B41FA5}">
                      <a16:colId xmlns:a16="http://schemas.microsoft.com/office/drawing/2014/main" val="20021"/>
                    </a:ext>
                  </a:extLst>
                </a:gridCol>
                <a:gridCol w="208280">
                  <a:extLst>
                    <a:ext uri="{9D8B030D-6E8A-4147-A177-3AD203B41FA5}">
                      <a16:colId xmlns:a16="http://schemas.microsoft.com/office/drawing/2014/main" val="20022"/>
                    </a:ext>
                  </a:extLst>
                </a:gridCol>
                <a:gridCol w="208280">
                  <a:extLst>
                    <a:ext uri="{9D8B030D-6E8A-4147-A177-3AD203B41FA5}">
                      <a16:colId xmlns:a16="http://schemas.microsoft.com/office/drawing/2014/main" val="20023"/>
                    </a:ext>
                  </a:extLst>
                </a:gridCol>
                <a:gridCol w="208280">
                  <a:extLst>
                    <a:ext uri="{9D8B030D-6E8A-4147-A177-3AD203B41FA5}">
                      <a16:colId xmlns:a16="http://schemas.microsoft.com/office/drawing/2014/main" val="20024"/>
                    </a:ext>
                  </a:extLst>
                </a:gridCol>
                <a:gridCol w="208280">
                  <a:extLst>
                    <a:ext uri="{9D8B030D-6E8A-4147-A177-3AD203B41FA5}">
                      <a16:colId xmlns:a16="http://schemas.microsoft.com/office/drawing/2014/main" val="20025"/>
                    </a:ext>
                  </a:extLst>
                </a:gridCol>
                <a:gridCol w="208280">
                  <a:extLst>
                    <a:ext uri="{9D8B030D-6E8A-4147-A177-3AD203B41FA5}">
                      <a16:colId xmlns:a16="http://schemas.microsoft.com/office/drawing/2014/main" val="20026"/>
                    </a:ext>
                  </a:extLst>
                </a:gridCol>
                <a:gridCol w="208280">
                  <a:extLst>
                    <a:ext uri="{9D8B030D-6E8A-4147-A177-3AD203B41FA5}">
                      <a16:colId xmlns:a16="http://schemas.microsoft.com/office/drawing/2014/main" val="20027"/>
                    </a:ext>
                  </a:extLst>
                </a:gridCol>
                <a:gridCol w="208280">
                  <a:extLst>
                    <a:ext uri="{9D8B030D-6E8A-4147-A177-3AD203B41FA5}">
                      <a16:colId xmlns:a16="http://schemas.microsoft.com/office/drawing/2014/main" val="20028"/>
                    </a:ext>
                  </a:extLst>
                </a:gridCol>
                <a:gridCol w="208280">
                  <a:extLst>
                    <a:ext uri="{9D8B030D-6E8A-4147-A177-3AD203B41FA5}">
                      <a16:colId xmlns:a16="http://schemas.microsoft.com/office/drawing/2014/main" val="20029"/>
                    </a:ext>
                  </a:extLst>
                </a:gridCol>
                <a:gridCol w="208280">
                  <a:extLst>
                    <a:ext uri="{9D8B030D-6E8A-4147-A177-3AD203B41FA5}">
                      <a16:colId xmlns:a16="http://schemas.microsoft.com/office/drawing/2014/main" val="20030"/>
                    </a:ext>
                  </a:extLst>
                </a:gridCol>
                <a:gridCol w="208280">
                  <a:extLst>
                    <a:ext uri="{9D8B030D-6E8A-4147-A177-3AD203B41FA5}">
                      <a16:colId xmlns:a16="http://schemas.microsoft.com/office/drawing/2014/main" val="20031"/>
                    </a:ext>
                  </a:extLst>
                </a:gridCol>
              </a:tblGrid>
              <a:tr h="325364">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1</a:t>
                      </a:r>
                      <a:endParaRPr lang="zh-CN" altLang="en-US" dirty="0"/>
                    </a:p>
                  </a:txBody>
                  <a:tcPr/>
                </a:tc>
                <a:extLst>
                  <a:ext uri="{0D108BD9-81ED-4DB2-BD59-A6C34878D82A}">
                    <a16:rowId xmlns:a16="http://schemas.microsoft.com/office/drawing/2014/main" val="10000"/>
                  </a:ext>
                </a:extLst>
              </a:tr>
            </a:tbl>
          </a:graphicData>
        </a:graphic>
      </p:graphicFrame>
      <p:sp>
        <p:nvSpPr>
          <p:cNvPr id="13" name="TextBox 12"/>
          <p:cNvSpPr txBox="1"/>
          <p:nvPr/>
        </p:nvSpPr>
        <p:spPr>
          <a:xfrm>
            <a:off x="2155240" y="5050766"/>
            <a:ext cx="927557" cy="461665"/>
          </a:xfrm>
          <a:prstGeom prst="rect">
            <a:avLst/>
          </a:prstGeom>
          <a:noFill/>
        </p:spPr>
        <p:txBody>
          <a:bodyPr wrap="square" rtlCol="0">
            <a:spAutoFit/>
          </a:bodyPr>
          <a:lstStyle/>
          <a:p>
            <a:r>
              <a:rPr lang="en-US" altLang="zh-CN" sz="2400" dirty="0" smtClean="0">
                <a:solidFill>
                  <a:srgbClr val="FF0000"/>
                </a:solidFill>
                <a:latin typeface="Microsoft YaHei UI" panose="020B0503020204020204" pitchFamily="34" charset="-122"/>
                <a:ea typeface="Microsoft YaHei UI" panose="020B0503020204020204" pitchFamily="34" charset="-122"/>
              </a:rPr>
              <a:t>b </a:t>
            </a:r>
            <a:r>
              <a:rPr lang="zh-CN" altLang="en-US" sz="2400" dirty="0" smtClean="0">
                <a:solidFill>
                  <a:srgbClr val="FF0000"/>
                </a:solidFill>
                <a:latin typeface="Microsoft YaHei UI" panose="020B0503020204020204" pitchFamily="34" charset="-122"/>
                <a:ea typeface="Microsoft YaHei UI" panose="020B0503020204020204" pitchFamily="34" charset="-122"/>
              </a:rPr>
              <a:t>：</a:t>
            </a:r>
            <a:endParaRPr lang="zh-CN" altLang="en-US" sz="2400" dirty="0">
              <a:solidFill>
                <a:srgbClr val="FF0000"/>
              </a:solidFill>
              <a:latin typeface="Microsoft YaHei UI" panose="020B0503020204020204" pitchFamily="34" charset="-122"/>
              <a:ea typeface="Microsoft YaHei UI" panose="020B0503020204020204" pitchFamily="34" charset="-122"/>
            </a:endParaRPr>
          </a:p>
        </p:txBody>
      </p:sp>
      <p:sp>
        <p:nvSpPr>
          <p:cNvPr id="15" name="TextBox 14"/>
          <p:cNvSpPr txBox="1"/>
          <p:nvPr/>
        </p:nvSpPr>
        <p:spPr>
          <a:xfrm>
            <a:off x="5342696" y="5529747"/>
            <a:ext cx="1280160" cy="461665"/>
          </a:xfrm>
          <a:prstGeom prst="rect">
            <a:avLst/>
          </a:prstGeom>
          <a:noFill/>
        </p:spPr>
        <p:txBody>
          <a:bodyPr wrap="square" rtlCol="0">
            <a:spAutoFit/>
          </a:bodyPr>
          <a:lstStyle/>
          <a:p>
            <a:r>
              <a:rPr lang="en-US" altLang="zh-CN" sz="2400" dirty="0" smtClean="0">
                <a:solidFill>
                  <a:srgbClr val="FF0000"/>
                </a:solidFill>
                <a:latin typeface="Microsoft YaHei UI" panose="020B0503020204020204" pitchFamily="34" charset="-122"/>
                <a:ea typeface="Microsoft YaHei UI" panose="020B0503020204020204" pitchFamily="34" charset="-122"/>
              </a:rPr>
              <a:t>ch2 </a:t>
            </a:r>
            <a:r>
              <a:rPr lang="zh-CN" altLang="en-US" sz="2400" dirty="0" smtClean="0">
                <a:solidFill>
                  <a:srgbClr val="FF0000"/>
                </a:solidFill>
                <a:latin typeface="Microsoft YaHei UI" panose="020B0503020204020204" pitchFamily="34" charset="-122"/>
                <a:ea typeface="Microsoft YaHei UI" panose="020B0503020204020204" pitchFamily="34" charset="-122"/>
              </a:rPr>
              <a:t>：</a:t>
            </a:r>
            <a:endParaRPr lang="zh-CN" altLang="en-US" sz="2400" dirty="0">
              <a:solidFill>
                <a:srgbClr val="FF0000"/>
              </a:solidFill>
              <a:latin typeface="Microsoft YaHei UI" panose="020B0503020204020204" pitchFamily="34" charset="-122"/>
              <a:ea typeface="Microsoft YaHei UI" panose="020B0503020204020204" pitchFamily="34" charset="-122"/>
            </a:endParaRPr>
          </a:p>
        </p:txBody>
      </p:sp>
      <p:graphicFrame>
        <p:nvGraphicFramePr>
          <p:cNvPr id="16" name="表格 15"/>
          <p:cNvGraphicFramePr>
            <a:graphicFrameLocks noGrp="1"/>
          </p:cNvGraphicFramePr>
          <p:nvPr>
            <p:extLst>
              <p:ext uri="{D42A27DB-BD31-4B8C-83A1-F6EECF244321}">
                <p14:modId xmlns:p14="http://schemas.microsoft.com/office/powerpoint/2010/main" val="1754909795"/>
              </p:ext>
            </p:extLst>
          </p:nvPr>
        </p:nvGraphicFramePr>
        <p:xfrm>
          <a:off x="3004401" y="5111688"/>
          <a:ext cx="6664960" cy="365760"/>
        </p:xfrm>
        <a:graphic>
          <a:graphicData uri="http://schemas.openxmlformats.org/drawingml/2006/table">
            <a:tbl>
              <a:tblPr firstRow="1" bandRow="1">
                <a:tableStyleId>{BC89EF96-8CEA-46FF-86C4-4CE0E7609802}</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gridCol w="208280">
                  <a:extLst>
                    <a:ext uri="{9D8B030D-6E8A-4147-A177-3AD203B41FA5}">
                      <a16:colId xmlns:a16="http://schemas.microsoft.com/office/drawing/2014/main" val="20014"/>
                    </a:ext>
                  </a:extLst>
                </a:gridCol>
                <a:gridCol w="208280">
                  <a:extLst>
                    <a:ext uri="{9D8B030D-6E8A-4147-A177-3AD203B41FA5}">
                      <a16:colId xmlns:a16="http://schemas.microsoft.com/office/drawing/2014/main" val="20015"/>
                    </a:ext>
                  </a:extLst>
                </a:gridCol>
                <a:gridCol w="208280">
                  <a:extLst>
                    <a:ext uri="{9D8B030D-6E8A-4147-A177-3AD203B41FA5}">
                      <a16:colId xmlns:a16="http://schemas.microsoft.com/office/drawing/2014/main" val="20016"/>
                    </a:ext>
                  </a:extLst>
                </a:gridCol>
                <a:gridCol w="208280">
                  <a:extLst>
                    <a:ext uri="{9D8B030D-6E8A-4147-A177-3AD203B41FA5}">
                      <a16:colId xmlns:a16="http://schemas.microsoft.com/office/drawing/2014/main" val="20017"/>
                    </a:ext>
                  </a:extLst>
                </a:gridCol>
                <a:gridCol w="208280">
                  <a:extLst>
                    <a:ext uri="{9D8B030D-6E8A-4147-A177-3AD203B41FA5}">
                      <a16:colId xmlns:a16="http://schemas.microsoft.com/office/drawing/2014/main" val="20018"/>
                    </a:ext>
                  </a:extLst>
                </a:gridCol>
                <a:gridCol w="208280">
                  <a:extLst>
                    <a:ext uri="{9D8B030D-6E8A-4147-A177-3AD203B41FA5}">
                      <a16:colId xmlns:a16="http://schemas.microsoft.com/office/drawing/2014/main" val="20019"/>
                    </a:ext>
                  </a:extLst>
                </a:gridCol>
                <a:gridCol w="208280">
                  <a:extLst>
                    <a:ext uri="{9D8B030D-6E8A-4147-A177-3AD203B41FA5}">
                      <a16:colId xmlns:a16="http://schemas.microsoft.com/office/drawing/2014/main" val="20020"/>
                    </a:ext>
                  </a:extLst>
                </a:gridCol>
                <a:gridCol w="208280">
                  <a:extLst>
                    <a:ext uri="{9D8B030D-6E8A-4147-A177-3AD203B41FA5}">
                      <a16:colId xmlns:a16="http://schemas.microsoft.com/office/drawing/2014/main" val="20021"/>
                    </a:ext>
                  </a:extLst>
                </a:gridCol>
                <a:gridCol w="208280">
                  <a:extLst>
                    <a:ext uri="{9D8B030D-6E8A-4147-A177-3AD203B41FA5}">
                      <a16:colId xmlns:a16="http://schemas.microsoft.com/office/drawing/2014/main" val="20022"/>
                    </a:ext>
                  </a:extLst>
                </a:gridCol>
                <a:gridCol w="208280">
                  <a:extLst>
                    <a:ext uri="{9D8B030D-6E8A-4147-A177-3AD203B41FA5}">
                      <a16:colId xmlns:a16="http://schemas.microsoft.com/office/drawing/2014/main" val="20023"/>
                    </a:ext>
                  </a:extLst>
                </a:gridCol>
                <a:gridCol w="208280">
                  <a:extLst>
                    <a:ext uri="{9D8B030D-6E8A-4147-A177-3AD203B41FA5}">
                      <a16:colId xmlns:a16="http://schemas.microsoft.com/office/drawing/2014/main" val="20024"/>
                    </a:ext>
                  </a:extLst>
                </a:gridCol>
                <a:gridCol w="208280">
                  <a:extLst>
                    <a:ext uri="{9D8B030D-6E8A-4147-A177-3AD203B41FA5}">
                      <a16:colId xmlns:a16="http://schemas.microsoft.com/office/drawing/2014/main" val="20025"/>
                    </a:ext>
                  </a:extLst>
                </a:gridCol>
                <a:gridCol w="208280">
                  <a:extLst>
                    <a:ext uri="{9D8B030D-6E8A-4147-A177-3AD203B41FA5}">
                      <a16:colId xmlns:a16="http://schemas.microsoft.com/office/drawing/2014/main" val="20026"/>
                    </a:ext>
                  </a:extLst>
                </a:gridCol>
                <a:gridCol w="208280">
                  <a:extLst>
                    <a:ext uri="{9D8B030D-6E8A-4147-A177-3AD203B41FA5}">
                      <a16:colId xmlns:a16="http://schemas.microsoft.com/office/drawing/2014/main" val="20027"/>
                    </a:ext>
                  </a:extLst>
                </a:gridCol>
                <a:gridCol w="208280">
                  <a:extLst>
                    <a:ext uri="{9D8B030D-6E8A-4147-A177-3AD203B41FA5}">
                      <a16:colId xmlns:a16="http://schemas.microsoft.com/office/drawing/2014/main" val="20028"/>
                    </a:ext>
                  </a:extLst>
                </a:gridCol>
                <a:gridCol w="208280">
                  <a:extLst>
                    <a:ext uri="{9D8B030D-6E8A-4147-A177-3AD203B41FA5}">
                      <a16:colId xmlns:a16="http://schemas.microsoft.com/office/drawing/2014/main" val="20029"/>
                    </a:ext>
                  </a:extLst>
                </a:gridCol>
                <a:gridCol w="208280">
                  <a:extLst>
                    <a:ext uri="{9D8B030D-6E8A-4147-A177-3AD203B41FA5}">
                      <a16:colId xmlns:a16="http://schemas.microsoft.com/office/drawing/2014/main" val="20030"/>
                    </a:ext>
                  </a:extLst>
                </a:gridCol>
                <a:gridCol w="208280">
                  <a:extLst>
                    <a:ext uri="{9D8B030D-6E8A-4147-A177-3AD203B41FA5}">
                      <a16:colId xmlns:a16="http://schemas.microsoft.com/office/drawing/2014/main" val="20031"/>
                    </a:ext>
                  </a:extLst>
                </a:gridCol>
              </a:tblGrid>
              <a:tr h="325364">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extLst>
                  <a:ext uri="{0D108BD9-81ED-4DB2-BD59-A6C34878D82A}">
                    <a16:rowId xmlns:a16="http://schemas.microsoft.com/office/drawing/2014/main" val="10000"/>
                  </a:ext>
                </a:extLst>
              </a:tr>
            </a:tbl>
          </a:graphicData>
        </a:graphic>
      </p:graphicFrame>
      <p:graphicFrame>
        <p:nvGraphicFramePr>
          <p:cNvPr id="17" name="表格 16"/>
          <p:cNvGraphicFramePr>
            <a:graphicFrameLocks noGrp="1"/>
          </p:cNvGraphicFramePr>
          <p:nvPr>
            <p:extLst>
              <p:ext uri="{D42A27DB-BD31-4B8C-83A1-F6EECF244321}">
                <p14:modId xmlns:p14="http://schemas.microsoft.com/office/powerpoint/2010/main" val="342660550"/>
              </p:ext>
            </p:extLst>
          </p:nvPr>
        </p:nvGraphicFramePr>
        <p:xfrm>
          <a:off x="8007515" y="5616675"/>
          <a:ext cx="1666240" cy="369332"/>
        </p:xfrm>
        <a:graphic>
          <a:graphicData uri="http://schemas.openxmlformats.org/drawingml/2006/table">
            <a:tbl>
              <a:tblPr firstRow="1" bandRow="1">
                <a:tableStyleId>{BC89EF96-8CEA-46FF-86C4-4CE0E7609802}</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tblGrid>
              <a:tr h="369332">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1</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tc>
                  <a:txBody>
                    <a:bodyPr/>
                    <a:lstStyle/>
                    <a:p>
                      <a:pPr algn="ctr"/>
                      <a:r>
                        <a:rPr lang="en-US" altLang="zh-CN" dirty="0" smtClean="0"/>
                        <a:t>0</a:t>
                      </a:r>
                      <a:endParaRPr lang="zh-CN" altLang="en-US" dirty="0"/>
                    </a:p>
                  </a:txBody>
                  <a:tcPr/>
                </a:tc>
                <a:extLst>
                  <a:ext uri="{0D108BD9-81ED-4DB2-BD59-A6C34878D82A}">
                    <a16:rowId xmlns:a16="http://schemas.microsoft.com/office/drawing/2014/main" val="10000"/>
                  </a:ext>
                </a:extLst>
              </a:tr>
            </a:tbl>
          </a:graphicData>
        </a:graphic>
      </p:graphicFrame>
      <p:sp>
        <p:nvSpPr>
          <p:cNvPr id="18" name="TextBox 17"/>
          <p:cNvSpPr txBox="1"/>
          <p:nvPr/>
        </p:nvSpPr>
        <p:spPr>
          <a:xfrm>
            <a:off x="6413863" y="4109112"/>
            <a:ext cx="1584509" cy="461665"/>
          </a:xfrm>
          <a:prstGeom prst="rect">
            <a:avLst/>
          </a:prstGeom>
          <a:noFill/>
        </p:spPr>
        <p:txBody>
          <a:bodyPr wrap="square" rtlCol="0">
            <a:spAutoFit/>
          </a:bodyPr>
          <a:lstStyle/>
          <a:p>
            <a:r>
              <a:rPr lang="zh-CN" altLang="en-US" sz="2400" dirty="0" smtClean="0">
                <a:solidFill>
                  <a:srgbClr val="FF0000"/>
                </a:solidFill>
                <a:latin typeface="Microsoft YaHei UI" panose="020B0503020204020204" pitchFamily="34" charset="-122"/>
                <a:ea typeface="Microsoft YaHei UI" panose="020B0503020204020204" pitchFamily="34" charset="-122"/>
              </a:rPr>
              <a:t>‘</a:t>
            </a:r>
            <a:r>
              <a:rPr lang="en-US" altLang="zh-CN" sz="2400" dirty="0" smtClean="0">
                <a:solidFill>
                  <a:srgbClr val="FF0000"/>
                </a:solidFill>
                <a:latin typeface="Microsoft YaHei UI" panose="020B0503020204020204" pitchFamily="34" charset="-122"/>
                <a:ea typeface="Microsoft YaHei UI" panose="020B0503020204020204" pitchFamily="34" charset="-122"/>
              </a:rPr>
              <a:t>k</a:t>
            </a:r>
            <a:r>
              <a:rPr lang="zh-CN" altLang="en-US" sz="2400" dirty="0" smtClean="0">
                <a:solidFill>
                  <a:srgbClr val="FF0000"/>
                </a:solidFill>
                <a:latin typeface="Microsoft YaHei UI" panose="020B0503020204020204" pitchFamily="34" charset="-122"/>
                <a:ea typeface="Microsoft YaHei UI" panose="020B0503020204020204" pitchFamily="34" charset="-122"/>
              </a:rPr>
              <a:t>（</a:t>
            </a:r>
            <a:r>
              <a:rPr lang="en-US" altLang="zh-CN" sz="2400" dirty="0" smtClean="0">
                <a:solidFill>
                  <a:srgbClr val="FF0000"/>
                </a:solidFill>
                <a:latin typeface="Microsoft YaHei UI" panose="020B0503020204020204" pitchFamily="34" charset="-122"/>
                <a:ea typeface="Microsoft YaHei UI" panose="020B0503020204020204" pitchFamily="34" charset="-122"/>
              </a:rPr>
              <a:t>107</a:t>
            </a:r>
            <a:r>
              <a:rPr lang="zh-CN" altLang="en-US" sz="2400" dirty="0" smtClean="0">
                <a:solidFill>
                  <a:srgbClr val="FF0000"/>
                </a:solidFill>
                <a:latin typeface="Microsoft YaHei UI" panose="020B0503020204020204" pitchFamily="34" charset="-122"/>
                <a:ea typeface="Microsoft YaHei UI" panose="020B0503020204020204" pitchFamily="34" charset="-122"/>
              </a:rPr>
              <a:t>）</a:t>
            </a:r>
            <a:endParaRPr lang="zh-CN" altLang="en-US" sz="2400" dirty="0">
              <a:solidFill>
                <a:srgbClr val="FF0000"/>
              </a:solidFill>
              <a:latin typeface="Microsoft YaHei UI" panose="020B0503020204020204" pitchFamily="34" charset="-122"/>
              <a:ea typeface="Microsoft YaHei UI" panose="020B0503020204020204" pitchFamily="34" charset="-122"/>
            </a:endParaRPr>
          </a:p>
        </p:txBody>
      </p:sp>
      <p:sp>
        <p:nvSpPr>
          <p:cNvPr id="19" name="TextBox 18"/>
          <p:cNvSpPr txBox="1"/>
          <p:nvPr/>
        </p:nvSpPr>
        <p:spPr>
          <a:xfrm>
            <a:off x="6413862" y="5529747"/>
            <a:ext cx="1510937" cy="461665"/>
          </a:xfrm>
          <a:prstGeom prst="rect">
            <a:avLst/>
          </a:prstGeom>
          <a:noFill/>
        </p:spPr>
        <p:txBody>
          <a:bodyPr wrap="square" rtlCol="0">
            <a:spAutoFit/>
          </a:bodyPr>
          <a:lstStyle/>
          <a:p>
            <a:r>
              <a:rPr lang="zh-CN" altLang="en-US" sz="2400" dirty="0" smtClean="0">
                <a:solidFill>
                  <a:srgbClr val="FF0000"/>
                </a:solidFill>
                <a:latin typeface="Microsoft YaHei UI" panose="020B0503020204020204" pitchFamily="34" charset="-122"/>
                <a:ea typeface="Microsoft YaHei UI" panose="020B0503020204020204" pitchFamily="34" charset="-122"/>
              </a:rPr>
              <a:t>‘</a:t>
            </a:r>
            <a:r>
              <a:rPr lang="en-US" altLang="zh-CN" sz="2400" dirty="0" smtClean="0">
                <a:solidFill>
                  <a:srgbClr val="FF0000"/>
                </a:solidFill>
                <a:latin typeface="Microsoft YaHei UI" panose="020B0503020204020204" pitchFamily="34" charset="-122"/>
                <a:ea typeface="Microsoft YaHei UI" panose="020B0503020204020204" pitchFamily="34" charset="-122"/>
              </a:rPr>
              <a:t>H</a:t>
            </a:r>
            <a:r>
              <a:rPr lang="zh-CN" altLang="en-US" sz="2400" dirty="0" smtClean="0">
                <a:solidFill>
                  <a:srgbClr val="FF0000"/>
                </a:solidFill>
                <a:latin typeface="Microsoft YaHei UI" panose="020B0503020204020204" pitchFamily="34" charset="-122"/>
                <a:ea typeface="Microsoft YaHei UI" panose="020B0503020204020204" pitchFamily="34" charset="-122"/>
              </a:rPr>
              <a:t>’</a:t>
            </a:r>
            <a:r>
              <a:rPr lang="en-US" altLang="zh-CN" sz="2400" dirty="0" smtClean="0">
                <a:solidFill>
                  <a:srgbClr val="FF0000"/>
                </a:solidFill>
                <a:latin typeface="Microsoft YaHei UI" panose="020B0503020204020204" pitchFamily="34" charset="-122"/>
                <a:ea typeface="Microsoft YaHei UI" panose="020B0503020204020204" pitchFamily="34" charset="-122"/>
              </a:rPr>
              <a:t>(72</a:t>
            </a:r>
            <a:r>
              <a:rPr lang="zh-CN" altLang="en-US" sz="2400" dirty="0" smtClean="0">
                <a:solidFill>
                  <a:srgbClr val="FF0000"/>
                </a:solidFill>
                <a:latin typeface="Microsoft YaHei UI" panose="020B0503020204020204" pitchFamily="34" charset="-122"/>
                <a:ea typeface="Microsoft YaHei UI" panose="020B0503020204020204" pitchFamily="34" charset="-122"/>
              </a:rPr>
              <a:t>）</a:t>
            </a:r>
            <a:endParaRPr lang="zh-CN" altLang="en-US" sz="2400" dirty="0">
              <a:solidFill>
                <a:srgbClr val="FF0000"/>
              </a:solidFill>
              <a:latin typeface="Microsoft YaHei UI" panose="020B0503020204020204" pitchFamily="34" charset="-122"/>
              <a:ea typeface="Microsoft YaHei UI" panose="020B0503020204020204" pitchFamily="34" charset="-122"/>
            </a:endParaRPr>
          </a:p>
        </p:txBody>
      </p:sp>
      <p:sp>
        <p:nvSpPr>
          <p:cNvPr id="20" name="TextBox 12"/>
          <p:cNvSpPr txBox="1">
            <a:spLocks noChangeArrowheads="1"/>
          </p:cNvSpPr>
          <p:nvPr/>
        </p:nvSpPr>
        <p:spPr bwMode="auto">
          <a:xfrm>
            <a:off x="504723" y="1320550"/>
            <a:ext cx="90000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4</a:t>
            </a:r>
            <a:r>
              <a:rPr lang="zh-CN" altLang="en-US" sz="2800" b="0" dirty="0" smtClean="0">
                <a:latin typeface="Microsoft YaHei UI" panose="020B0503020204020204" pitchFamily="34" charset="-122"/>
                <a:ea typeface="Microsoft YaHei UI" panose="020B0503020204020204" pitchFamily="34" charset="-122"/>
              </a:rPr>
              <a:t>）</a:t>
            </a:r>
            <a:r>
              <a:rPr lang="zh-CN" altLang="zh-CN" sz="2800" b="0" dirty="0" smtClean="0">
                <a:latin typeface="Microsoft YaHei UI" panose="020B0503020204020204" pitchFamily="34" charset="-122"/>
                <a:ea typeface="Microsoft YaHei UI" panose="020B0503020204020204" pitchFamily="34" charset="-122"/>
              </a:rPr>
              <a:t>将整型</a:t>
            </a:r>
            <a:r>
              <a:rPr lang="zh-CN" altLang="zh-CN" sz="2800" b="0" dirty="0">
                <a:latin typeface="Microsoft YaHei UI" panose="020B0503020204020204" pitchFamily="34" charset="-122"/>
                <a:ea typeface="Microsoft YaHei UI" panose="020B0503020204020204" pitchFamily="34" charset="-122"/>
              </a:rPr>
              <a:t>数据赋给字符变量时，只把其低八位赋给字符变量</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None/>
            </a:pPr>
            <a:r>
              <a:rPr lang="zh-CN" altLang="en-US" sz="2800" b="0" dirty="0" smtClean="0">
                <a:latin typeface="Microsoft YaHei UI" panose="020B0503020204020204" pitchFamily="34" charset="-122"/>
                <a:ea typeface="Microsoft YaHei UI" panose="020B0503020204020204" pitchFamily="34" charset="-122"/>
              </a:rPr>
              <a:t>例如</a:t>
            </a:r>
            <a:r>
              <a:rPr lang="zh-CN" altLang="en-US"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int</a:t>
            </a: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a,b</a:t>
            </a:r>
            <a:r>
              <a:rPr lang="en-US" altLang="zh-CN" sz="2800" b="0" dirty="0">
                <a:latin typeface="Microsoft YaHei UI" panose="020B0503020204020204" pitchFamily="34" charset="-122"/>
                <a:ea typeface="Microsoft YaHei UI" panose="020B0503020204020204" pitchFamily="34" charset="-122"/>
              </a:rPr>
              <a:t>=328,c;</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	  char ch1='k',ch2;</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	  c=ch1;</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	  ch2=b;</a:t>
            </a:r>
            <a:endParaRPr lang="zh-CN" altLang="zh-CN" sz="2800" b="0" dirty="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pPr>
            <a:endParaRPr lang="zh-CN" altLang="zh-CN" sz="28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750946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3" grpId="0"/>
      <p:bldP spid="15" grpId="0"/>
      <p:bldP spid="18" grpId="0"/>
      <p:bldP spid="19" grpId="0"/>
      <p:bldP spid="20"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Box 10"/>
          <p:cNvSpPr txBox="1">
            <a:spLocks noChangeArrowheads="1"/>
          </p:cNvSpPr>
          <p:nvPr/>
        </p:nvSpPr>
        <p:spPr bwMode="auto">
          <a:xfrm>
            <a:off x="498927" y="1687199"/>
            <a:ext cx="81464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sz="2800" b="0">
                <a:latin typeface="微软雅黑" panose="020B0503020204020204" pitchFamily="34" charset="-122"/>
                <a:ea typeface="微软雅黑" panose="020B0503020204020204" pitchFamily="34" charset="-122"/>
              </a:rPr>
              <a:t>【例</a:t>
            </a:r>
            <a:r>
              <a:rPr lang="en-US" altLang="zh-CN" sz="2800" b="0">
                <a:latin typeface="微软雅黑" panose="020B0503020204020204" pitchFamily="34" charset="-122"/>
                <a:ea typeface="微软雅黑" panose="020B0503020204020204" pitchFamily="34" charset="-122"/>
              </a:rPr>
              <a:t>2.15</a:t>
            </a:r>
            <a:r>
              <a:rPr lang="zh-CN" altLang="zh-CN" sz="2800" b="0">
                <a:latin typeface="微软雅黑" panose="020B0503020204020204" pitchFamily="34" charset="-122"/>
                <a:ea typeface="微软雅黑" panose="020B0503020204020204" pitchFamily="34" charset="-122"/>
              </a:rPr>
              <a:t>】赋值运算类型的转换。</a:t>
            </a:r>
            <a:endParaRPr lang="zh-CN" altLang="zh-CN" sz="2800" b="0" dirty="0">
              <a:latin typeface="微软雅黑" panose="020B0503020204020204" pitchFamily="34" charset="-122"/>
              <a:ea typeface="微软雅黑" panose="020B0503020204020204" pitchFamily="34" charset="-122"/>
            </a:endParaRPr>
          </a:p>
        </p:txBody>
      </p:sp>
      <p:sp>
        <p:nvSpPr>
          <p:cNvPr id="51208" name="TextBox 12"/>
          <p:cNvSpPr txBox="1">
            <a:spLocks noChangeArrowheads="1"/>
          </p:cNvSpPr>
          <p:nvPr/>
        </p:nvSpPr>
        <p:spPr bwMode="auto">
          <a:xfrm>
            <a:off x="0" y="2143114"/>
            <a:ext cx="1233424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000" dirty="0"/>
              <a:t>#include &lt;</a:t>
            </a:r>
            <a:r>
              <a:rPr lang="en-US" altLang="zh-CN" sz="2000" dirty="0" err="1"/>
              <a:t>stdio.h</a:t>
            </a:r>
            <a:r>
              <a:rPr lang="en-US" altLang="zh-CN" sz="2000" dirty="0"/>
              <a:t>&gt;</a:t>
            </a:r>
            <a:endParaRPr lang="zh-CN" altLang="zh-CN" sz="2000" dirty="0"/>
          </a:p>
          <a:p>
            <a:pPr>
              <a:buNone/>
            </a:pPr>
            <a:r>
              <a:rPr lang="en-US" altLang="zh-CN" sz="2000" dirty="0" err="1"/>
              <a:t>int</a:t>
            </a:r>
            <a:r>
              <a:rPr lang="en-US" altLang="zh-CN" sz="2000" dirty="0"/>
              <a:t> main()</a:t>
            </a:r>
            <a:endParaRPr lang="zh-CN" altLang="zh-CN" sz="2000" dirty="0"/>
          </a:p>
          <a:p>
            <a:pPr>
              <a:buNone/>
            </a:pPr>
            <a:r>
              <a:rPr lang="en-US" altLang="zh-CN" sz="2000" dirty="0"/>
              <a:t>{</a:t>
            </a:r>
            <a:endParaRPr lang="zh-CN" altLang="zh-CN" sz="2000" dirty="0"/>
          </a:p>
          <a:p>
            <a:pPr>
              <a:buNone/>
            </a:pPr>
            <a:r>
              <a:rPr lang="en-US" altLang="zh-CN" sz="2000" dirty="0"/>
              <a:t>      </a:t>
            </a:r>
            <a:r>
              <a:rPr lang="en-US" altLang="zh-CN" sz="2000" dirty="0" err="1"/>
              <a:t>int</a:t>
            </a:r>
            <a:r>
              <a:rPr lang="en-US" altLang="zh-CN" sz="2000" dirty="0"/>
              <a:t> </a:t>
            </a:r>
            <a:r>
              <a:rPr lang="en-US" altLang="zh-CN" sz="2000" dirty="0" err="1"/>
              <a:t>a,b</a:t>
            </a:r>
            <a:r>
              <a:rPr lang="en-US" altLang="zh-CN" sz="2000" dirty="0"/>
              <a:t>=328,c;</a:t>
            </a:r>
            <a:endParaRPr lang="zh-CN" altLang="zh-CN" sz="2000" dirty="0"/>
          </a:p>
          <a:p>
            <a:pPr>
              <a:buNone/>
            </a:pPr>
            <a:r>
              <a:rPr lang="en-US" altLang="zh-CN" sz="2000" dirty="0"/>
              <a:t>      float </a:t>
            </a:r>
            <a:r>
              <a:rPr lang="en-US" altLang="zh-CN" sz="2000" dirty="0" err="1"/>
              <a:t>x,y</a:t>
            </a:r>
            <a:r>
              <a:rPr lang="en-US" altLang="zh-CN" sz="2000" dirty="0"/>
              <a:t>=9.36;</a:t>
            </a:r>
            <a:endParaRPr lang="zh-CN" altLang="zh-CN" sz="2000" dirty="0"/>
          </a:p>
          <a:p>
            <a:pPr>
              <a:buNone/>
            </a:pPr>
            <a:r>
              <a:rPr lang="en-US" altLang="zh-CN" sz="2000" dirty="0"/>
              <a:t>      char ch1='k',ch2;</a:t>
            </a:r>
            <a:endParaRPr lang="zh-CN" altLang="zh-CN" sz="2000" dirty="0"/>
          </a:p>
          <a:p>
            <a:pPr>
              <a:buNone/>
            </a:pPr>
            <a:r>
              <a:rPr lang="en-US" altLang="zh-CN" sz="2000" dirty="0"/>
              <a:t>      a=y;		//a</a:t>
            </a:r>
            <a:r>
              <a:rPr lang="zh-CN" altLang="zh-CN" sz="2000" dirty="0"/>
              <a:t>为整型变量，取实型变量</a:t>
            </a:r>
            <a:r>
              <a:rPr lang="en-US" altLang="zh-CN" sz="2000" dirty="0"/>
              <a:t>y</a:t>
            </a:r>
            <a:r>
              <a:rPr lang="zh-CN" altLang="zh-CN" sz="2000" dirty="0"/>
              <a:t>的值</a:t>
            </a:r>
            <a:r>
              <a:rPr lang="en-US" altLang="zh-CN" sz="2000" dirty="0"/>
              <a:t>9.36</a:t>
            </a:r>
            <a:r>
              <a:rPr lang="zh-CN" altLang="zh-CN" sz="2000" dirty="0"/>
              <a:t>的整数部分</a:t>
            </a:r>
            <a:r>
              <a:rPr lang="en-US" altLang="zh-CN" sz="2000" dirty="0"/>
              <a:t>9</a:t>
            </a:r>
            <a:r>
              <a:rPr lang="zh-CN" altLang="zh-CN" sz="2000" dirty="0"/>
              <a:t>赋给</a:t>
            </a:r>
            <a:r>
              <a:rPr lang="en-US" altLang="zh-CN" sz="2000" dirty="0"/>
              <a:t>a</a:t>
            </a:r>
            <a:endParaRPr lang="zh-CN" altLang="zh-CN" sz="2000" dirty="0"/>
          </a:p>
          <a:p>
            <a:pPr>
              <a:buNone/>
            </a:pPr>
            <a:r>
              <a:rPr lang="en-US" altLang="zh-CN" sz="2000" dirty="0"/>
              <a:t>      x=b;		//x</a:t>
            </a:r>
            <a:r>
              <a:rPr lang="zh-CN" altLang="zh-CN" sz="2000" dirty="0"/>
              <a:t>为实型变量，将整型变量</a:t>
            </a:r>
            <a:r>
              <a:rPr lang="en-US" altLang="zh-CN" sz="2000" dirty="0"/>
              <a:t>b</a:t>
            </a:r>
            <a:r>
              <a:rPr lang="zh-CN" altLang="zh-CN" sz="2000" dirty="0"/>
              <a:t>的值</a:t>
            </a:r>
            <a:r>
              <a:rPr lang="en-US" altLang="zh-CN" sz="2000" dirty="0"/>
              <a:t>328</a:t>
            </a:r>
            <a:r>
              <a:rPr lang="zh-CN" altLang="zh-CN" sz="2000" dirty="0"/>
              <a:t>转换为实型数据</a:t>
            </a:r>
            <a:r>
              <a:rPr lang="en-US" altLang="zh-CN" sz="2000" dirty="0"/>
              <a:t>328.0</a:t>
            </a:r>
            <a:r>
              <a:rPr lang="zh-CN" altLang="zh-CN" sz="2000" dirty="0"/>
              <a:t>后赋给</a:t>
            </a:r>
            <a:r>
              <a:rPr lang="en-US" altLang="zh-CN" sz="2000" dirty="0"/>
              <a:t>x</a:t>
            </a:r>
            <a:endParaRPr lang="zh-CN" altLang="zh-CN" sz="2000" dirty="0"/>
          </a:p>
          <a:p>
            <a:pPr>
              <a:buNone/>
            </a:pPr>
            <a:r>
              <a:rPr lang="en-US" altLang="zh-CN" sz="2000" dirty="0"/>
              <a:t>      c=ch1;		//</a:t>
            </a:r>
            <a:r>
              <a:rPr lang="zh-CN" altLang="zh-CN" sz="2000" dirty="0"/>
              <a:t>将字符型变量</a:t>
            </a:r>
            <a:r>
              <a:rPr lang="en-US" altLang="zh-CN" sz="2000" dirty="0"/>
              <a:t>ch1</a:t>
            </a:r>
            <a:r>
              <a:rPr lang="zh-CN" altLang="zh-CN" sz="2000" dirty="0"/>
              <a:t>的</a:t>
            </a:r>
            <a:r>
              <a:rPr lang="en-US" altLang="zh-CN" sz="2000" dirty="0"/>
              <a:t>ASCII</a:t>
            </a:r>
            <a:r>
              <a:rPr lang="zh-CN" altLang="zh-CN" sz="2000" dirty="0"/>
              <a:t>值</a:t>
            </a:r>
            <a:r>
              <a:rPr lang="en-US" altLang="zh-CN" sz="2000" dirty="0"/>
              <a:t>107</a:t>
            </a:r>
            <a:r>
              <a:rPr lang="zh-CN" altLang="zh-CN" sz="2000" dirty="0"/>
              <a:t>赋给整型变量</a:t>
            </a:r>
            <a:r>
              <a:rPr lang="en-US" altLang="zh-CN" sz="2000" dirty="0"/>
              <a:t>c</a:t>
            </a:r>
            <a:endParaRPr lang="zh-CN" altLang="zh-CN" sz="2000" dirty="0"/>
          </a:p>
          <a:p>
            <a:pPr>
              <a:buNone/>
            </a:pPr>
            <a:r>
              <a:rPr lang="en-US" altLang="zh-CN" sz="2000" dirty="0"/>
              <a:t>      ch2=b;		//</a:t>
            </a:r>
            <a:r>
              <a:rPr lang="zh-CN" altLang="zh-CN" sz="2000" dirty="0"/>
              <a:t>整型变量</a:t>
            </a:r>
            <a:r>
              <a:rPr lang="en-US" altLang="zh-CN" sz="2000" dirty="0"/>
              <a:t>b</a:t>
            </a:r>
            <a:r>
              <a:rPr lang="zh-CN" altLang="zh-CN" sz="2000" dirty="0"/>
              <a:t>的值为</a:t>
            </a:r>
            <a:r>
              <a:rPr lang="en-US" altLang="zh-CN" sz="2000" dirty="0"/>
              <a:t>328</a:t>
            </a:r>
            <a:r>
              <a:rPr lang="zh-CN" altLang="zh-CN" sz="2000" dirty="0"/>
              <a:t>，取其值的低</a:t>
            </a:r>
            <a:r>
              <a:rPr lang="en-US" altLang="zh-CN" sz="2000" dirty="0"/>
              <a:t>8</a:t>
            </a:r>
            <a:r>
              <a:rPr lang="zh-CN" altLang="zh-CN" sz="2000" dirty="0"/>
              <a:t>位赋给字符变量</a:t>
            </a:r>
            <a:r>
              <a:rPr lang="en-US" altLang="zh-CN" sz="2000" dirty="0"/>
              <a:t>ch2</a:t>
            </a:r>
            <a:endParaRPr lang="zh-CN" altLang="zh-CN" sz="2000" dirty="0"/>
          </a:p>
          <a:p>
            <a:pPr>
              <a:buNone/>
            </a:pPr>
            <a:r>
              <a:rPr lang="en-US" altLang="zh-CN" sz="2000" dirty="0"/>
              <a:t>      </a:t>
            </a:r>
            <a:r>
              <a:rPr lang="en-US" altLang="zh-CN" sz="2000" dirty="0" err="1"/>
              <a:t>printf</a:t>
            </a:r>
            <a:r>
              <a:rPr lang="en-US" altLang="zh-CN" sz="2000" dirty="0"/>
              <a:t>("%d,%f,%d,%c",a,x,c,ch2);</a:t>
            </a:r>
            <a:endParaRPr lang="zh-CN" altLang="zh-CN" sz="2000" dirty="0"/>
          </a:p>
          <a:p>
            <a:pPr>
              <a:buNone/>
            </a:pPr>
            <a:r>
              <a:rPr lang="en-US" altLang="zh-CN" sz="2000" dirty="0"/>
              <a:t>      return 0;</a:t>
            </a:r>
            <a:endParaRPr lang="zh-CN" altLang="zh-CN" sz="2000" dirty="0"/>
          </a:p>
          <a:p>
            <a:pPr>
              <a:buNone/>
            </a:pPr>
            <a:r>
              <a:rPr lang="en-US" altLang="zh-CN" sz="2000" dirty="0"/>
              <a:t>}</a:t>
            </a:r>
            <a:endParaRPr lang="zh-CN" altLang="zh-CN" sz="2000" dirty="0"/>
          </a:p>
        </p:txBody>
      </p:sp>
      <p:sp>
        <p:nvSpPr>
          <p:cNvPr id="17" name="Rectangle 2"/>
          <p:cNvSpPr>
            <a:spLocks noGrp="1" noChangeArrowheads="1"/>
          </p:cNvSpPr>
          <p:nvPr>
            <p:ph type="title"/>
          </p:nvPr>
        </p:nvSpPr>
        <p:spPr>
          <a:xfrm>
            <a:off x="533817" y="609600"/>
            <a:ext cx="9000000" cy="1320800"/>
          </a:xfrm>
        </p:spPr>
        <p:txBody>
          <a:bodyPr>
            <a:normAutofit/>
          </a:bodyPr>
          <a:lstStyle/>
          <a:p>
            <a:r>
              <a:rPr lang="en-US" altLang="zh-CN" dirty="0" smtClean="0"/>
              <a:t>1</a:t>
            </a:r>
            <a:r>
              <a:rPr altLang="en-US" dirty="0" smtClean="0"/>
              <a:t>、赋值运算类型转换</a:t>
            </a:r>
            <a:endParaRPr lang="zh-CN" altLang="zh-CN" dirty="0" smtClean="0"/>
          </a:p>
        </p:txBody>
      </p:sp>
    </p:spTree>
    <p:extLst>
      <p:ext uri="{BB962C8B-B14F-4D97-AF65-F5344CB8AC3E}">
        <p14:creationId xmlns:p14="http://schemas.microsoft.com/office/powerpoint/2010/main" val="756059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Effect transition="in" filter="fade">
                                      <p:cBhvr>
                                        <p:cTn id="7" dur="5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622300" y="6041363"/>
            <a:ext cx="683517" cy="365125"/>
          </a:xfrm>
        </p:spPr>
        <p:txBody>
          <a:bodyPr/>
          <a:lstStyle/>
          <a:p>
            <a:pPr>
              <a:defRPr/>
            </a:pPr>
            <a:fld id="{D043783A-6ED0-491B-B44C-8C6AC7917D8A}" type="slidenum">
              <a:rPr lang="zh-CN" altLang="en-US"/>
              <a:pPr>
                <a:defRPr/>
              </a:pPr>
              <a:t>124</a:t>
            </a:fld>
            <a:endParaRPr lang="en-US" altLang="zh-CN"/>
          </a:p>
        </p:txBody>
      </p:sp>
      <p:sp>
        <p:nvSpPr>
          <p:cNvPr id="51204" name="Rectangle 2"/>
          <p:cNvSpPr>
            <a:spLocks noGrp="1" noChangeArrowheads="1"/>
          </p:cNvSpPr>
          <p:nvPr>
            <p:ph type="title"/>
          </p:nvPr>
        </p:nvSpPr>
        <p:spPr>
          <a:xfrm>
            <a:off x="622300" y="609600"/>
            <a:ext cx="8598907" cy="1320800"/>
          </a:xfrm>
        </p:spPr>
        <p:txBody>
          <a:bodyPr>
            <a:normAutofit/>
          </a:bodyPr>
          <a:lstStyle/>
          <a:p>
            <a:r>
              <a:rPr lang="en-US" altLang="zh-CN" dirty="0" smtClean="0"/>
              <a:t>2.</a:t>
            </a:r>
            <a:r>
              <a:rPr lang="zh-CN" altLang="en-US" dirty="0" smtClean="0"/>
              <a:t>自动</a:t>
            </a:r>
            <a:r>
              <a:rPr lang="zh-CN" altLang="zh-CN" dirty="0" smtClean="0"/>
              <a:t>类型</a:t>
            </a:r>
            <a:r>
              <a:rPr lang="zh-CN" altLang="zh-CN" dirty="0"/>
              <a:t>转换</a:t>
            </a:r>
          </a:p>
        </p:txBody>
      </p:sp>
      <p:sp>
        <p:nvSpPr>
          <p:cNvPr id="51206" name="TextBox 12"/>
          <p:cNvSpPr txBox="1">
            <a:spLocks noChangeArrowheads="1"/>
          </p:cNvSpPr>
          <p:nvPr/>
        </p:nvSpPr>
        <p:spPr bwMode="auto">
          <a:xfrm>
            <a:off x="622300" y="1629952"/>
            <a:ext cx="9736546" cy="233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marL="342900" indent="-342900">
              <a:buFont typeface="Wingdings" panose="05000000000000000000" pitchFamily="2" charset="2"/>
              <a:buChar char="Ø"/>
            </a:pPr>
            <a:r>
              <a:rPr lang="zh-CN" altLang="zh-CN" sz="2800" b="0" dirty="0" smtClean="0">
                <a:latin typeface="Microsoft YaHei UI" panose="020B0503020204020204" pitchFamily="34" charset="-122"/>
                <a:ea typeface="Microsoft YaHei UI" panose="020B0503020204020204" pitchFamily="34" charset="-122"/>
              </a:rPr>
              <a:t>当</a:t>
            </a:r>
            <a:r>
              <a:rPr lang="zh-CN" altLang="zh-CN" sz="2800" b="0" dirty="0">
                <a:latin typeface="Microsoft YaHei UI" panose="020B0503020204020204" pitchFamily="34" charset="-122"/>
                <a:ea typeface="Microsoft YaHei UI" panose="020B0503020204020204" pitchFamily="34" charset="-122"/>
              </a:rPr>
              <a:t>运算符两边的运算对象类型相同时，可以直接进行运算，并且运算结果和运算对象具有同一数据类型。</a:t>
            </a:r>
            <a:endParaRPr lang="en-US" altLang="zh-CN" sz="2800" b="0" dirty="0" smtClean="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pPr>
            <a:r>
              <a:rPr lang="zh-CN" altLang="zh-CN" sz="2800" b="0" dirty="0" smtClean="0">
                <a:latin typeface="Microsoft YaHei UI" panose="020B0503020204020204" pitchFamily="34" charset="-122"/>
                <a:ea typeface="Microsoft YaHei UI" panose="020B0503020204020204" pitchFamily="34" charset="-122"/>
              </a:rPr>
              <a:t>当运算符两边的运算对象类型</a:t>
            </a:r>
            <a:r>
              <a:rPr lang="zh-CN" altLang="en-US" sz="2800" b="0" dirty="0" smtClean="0">
                <a:latin typeface="Microsoft YaHei UI" panose="020B0503020204020204" pitchFamily="34" charset="-122"/>
                <a:ea typeface="Microsoft YaHei UI" panose="020B0503020204020204" pitchFamily="34" charset="-122"/>
              </a:rPr>
              <a:t>不同</a:t>
            </a:r>
            <a:r>
              <a:rPr lang="zh-CN" altLang="zh-CN" sz="2800" b="0" dirty="0" smtClean="0">
                <a:latin typeface="Microsoft YaHei UI" panose="020B0503020204020204" pitchFamily="34" charset="-122"/>
                <a:ea typeface="Microsoft YaHei UI" panose="020B0503020204020204" pitchFamily="34" charset="-122"/>
              </a:rPr>
              <a:t>时，</a:t>
            </a:r>
            <a:r>
              <a:rPr lang="zh-CN" altLang="en-US" sz="2800" b="0" dirty="0" smtClean="0">
                <a:latin typeface="Microsoft YaHei UI" panose="020B0503020204020204" pitchFamily="34" charset="-122"/>
                <a:ea typeface="Microsoft YaHei UI" panose="020B0503020204020204" pitchFamily="34" charset="-122"/>
              </a:rPr>
              <a:t>系统</a:t>
            </a:r>
            <a:r>
              <a:rPr lang="zh-CN" altLang="zh-CN" sz="2800" b="0" dirty="0" smtClean="0">
                <a:latin typeface="Microsoft YaHei UI" panose="020B0503020204020204" pitchFamily="34" charset="-122"/>
                <a:ea typeface="Microsoft YaHei UI" panose="020B0503020204020204" pitchFamily="34" charset="-122"/>
              </a:rPr>
              <a:t>自动</a:t>
            </a:r>
            <a:r>
              <a:rPr lang="zh-CN" altLang="zh-CN" sz="2800" b="0" dirty="0">
                <a:latin typeface="Microsoft YaHei UI" panose="020B0503020204020204" pitchFamily="34" charset="-122"/>
                <a:ea typeface="Microsoft YaHei UI" panose="020B0503020204020204" pitchFamily="34" charset="-122"/>
              </a:rPr>
              <a:t>地将操作数转换成同种类型。计算结果的数据类型为级别较高的类型。</a:t>
            </a:r>
            <a:endParaRPr lang="zh-CN" altLang="zh-CN" sz="2800" b="0" dirty="0">
              <a:solidFill>
                <a:srgbClr val="4A31DF"/>
              </a:solidFill>
              <a:latin typeface="Microsoft YaHei UI" panose="020B0503020204020204" pitchFamily="34" charset="-122"/>
              <a:ea typeface="Microsoft YaHei UI" panose="020B0503020204020204" pitchFamily="34" charset="-122"/>
            </a:endParaRPr>
          </a:p>
        </p:txBody>
      </p:sp>
      <p:sp>
        <p:nvSpPr>
          <p:cNvPr id="2" name="TextBox 1"/>
          <p:cNvSpPr txBox="1"/>
          <p:nvPr/>
        </p:nvSpPr>
        <p:spPr>
          <a:xfrm>
            <a:off x="3631474" y="3499156"/>
            <a:ext cx="441146" cy="400110"/>
          </a:xfrm>
          <a:prstGeom prst="rect">
            <a:avLst/>
          </a:prstGeom>
          <a:noFill/>
        </p:spPr>
        <p:txBody>
          <a:bodyPr wrap="none" rtlCol="0">
            <a:spAutoFit/>
          </a:bodyPr>
          <a:lstStyle/>
          <a:p>
            <a:r>
              <a:rPr lang="zh-CN" altLang="en-US" sz="2000" dirty="0" smtClean="0">
                <a:latin typeface="Microsoft YaHei UI" panose="020B0503020204020204" pitchFamily="34" charset="-122"/>
                <a:ea typeface="Microsoft YaHei UI" panose="020B0503020204020204" pitchFamily="34" charset="-122"/>
              </a:rPr>
              <a:t>高</a:t>
            </a:r>
            <a:endParaRPr lang="zh-CN" altLang="en-US" sz="2000" dirty="0">
              <a:latin typeface="Microsoft YaHei UI" panose="020B0503020204020204" pitchFamily="34" charset="-122"/>
              <a:ea typeface="Microsoft YaHei UI" panose="020B0503020204020204" pitchFamily="34" charset="-122"/>
            </a:endParaRPr>
          </a:p>
        </p:txBody>
      </p:sp>
      <p:sp>
        <p:nvSpPr>
          <p:cNvPr id="8" name="TextBox 7"/>
          <p:cNvSpPr txBox="1"/>
          <p:nvPr/>
        </p:nvSpPr>
        <p:spPr>
          <a:xfrm>
            <a:off x="3631474" y="5991372"/>
            <a:ext cx="441146" cy="400110"/>
          </a:xfrm>
          <a:prstGeom prst="rect">
            <a:avLst/>
          </a:prstGeom>
          <a:noFill/>
        </p:spPr>
        <p:txBody>
          <a:bodyPr wrap="none" rtlCol="0">
            <a:spAutoFit/>
          </a:bodyPr>
          <a:lstStyle/>
          <a:p>
            <a:r>
              <a:rPr lang="zh-CN" altLang="en-US" sz="2000" dirty="0" smtClean="0">
                <a:latin typeface="Microsoft YaHei UI" panose="020B0503020204020204" pitchFamily="34" charset="-122"/>
                <a:ea typeface="Microsoft YaHei UI" panose="020B0503020204020204" pitchFamily="34" charset="-122"/>
              </a:rPr>
              <a:t>低</a:t>
            </a:r>
            <a:endParaRPr lang="zh-CN" altLang="en-US" sz="2000" dirty="0">
              <a:latin typeface="Microsoft YaHei UI" panose="020B0503020204020204" pitchFamily="34" charset="-122"/>
              <a:ea typeface="Microsoft YaHei UI" panose="020B0503020204020204" pitchFamily="34" charset="-122"/>
            </a:endParaRPr>
          </a:p>
        </p:txBody>
      </p:sp>
      <p:sp>
        <p:nvSpPr>
          <p:cNvPr id="9" name="TextBox 8"/>
          <p:cNvSpPr txBox="1"/>
          <p:nvPr/>
        </p:nvSpPr>
        <p:spPr>
          <a:xfrm>
            <a:off x="4407808" y="3499156"/>
            <a:ext cx="1048685" cy="400110"/>
          </a:xfrm>
          <a:prstGeom prst="rect">
            <a:avLst/>
          </a:prstGeom>
          <a:noFill/>
        </p:spPr>
        <p:txBody>
          <a:bodyPr wrap="none" rtlCol="0">
            <a:spAutoFit/>
          </a:bodyPr>
          <a:lstStyle/>
          <a:p>
            <a:r>
              <a:rPr lang="en-US" altLang="zh-CN" sz="2000" dirty="0" smtClean="0">
                <a:latin typeface="Microsoft YaHei UI" panose="020B0503020204020204" pitchFamily="34" charset="-122"/>
                <a:ea typeface="Microsoft YaHei UI" panose="020B0503020204020204" pitchFamily="34" charset="-122"/>
              </a:rPr>
              <a:t>double</a:t>
            </a:r>
            <a:endParaRPr lang="zh-CN" altLang="en-US" sz="2000" dirty="0">
              <a:latin typeface="Microsoft YaHei UI" panose="020B0503020204020204" pitchFamily="34" charset="-122"/>
              <a:ea typeface="Microsoft YaHei UI" panose="020B0503020204020204" pitchFamily="34" charset="-122"/>
            </a:endParaRPr>
          </a:p>
        </p:txBody>
      </p:sp>
      <p:sp>
        <p:nvSpPr>
          <p:cNvPr id="10" name="TextBox 9"/>
          <p:cNvSpPr txBox="1"/>
          <p:nvPr/>
        </p:nvSpPr>
        <p:spPr>
          <a:xfrm>
            <a:off x="4562498" y="4271548"/>
            <a:ext cx="739305" cy="400110"/>
          </a:xfrm>
          <a:prstGeom prst="rect">
            <a:avLst/>
          </a:prstGeom>
          <a:noFill/>
        </p:spPr>
        <p:txBody>
          <a:bodyPr wrap="none" rtlCol="0">
            <a:spAutoFit/>
          </a:bodyPr>
          <a:lstStyle/>
          <a:p>
            <a:r>
              <a:rPr lang="en-US" altLang="zh-CN" sz="2000" dirty="0" smtClean="0">
                <a:latin typeface="Microsoft YaHei UI" panose="020B0503020204020204" pitchFamily="34" charset="-122"/>
                <a:ea typeface="Microsoft YaHei UI" panose="020B0503020204020204" pitchFamily="34" charset="-122"/>
              </a:rPr>
              <a:t>long</a:t>
            </a:r>
            <a:endParaRPr lang="zh-CN" altLang="en-US" sz="2000" dirty="0">
              <a:latin typeface="Microsoft YaHei UI" panose="020B0503020204020204" pitchFamily="34" charset="-122"/>
              <a:ea typeface="Microsoft YaHei UI" panose="020B0503020204020204" pitchFamily="34" charset="-122"/>
            </a:endParaRPr>
          </a:p>
        </p:txBody>
      </p:sp>
      <p:sp>
        <p:nvSpPr>
          <p:cNvPr id="12" name="TextBox 11"/>
          <p:cNvSpPr txBox="1"/>
          <p:nvPr/>
        </p:nvSpPr>
        <p:spPr>
          <a:xfrm>
            <a:off x="4271552" y="5133696"/>
            <a:ext cx="1321196" cy="400110"/>
          </a:xfrm>
          <a:prstGeom prst="rect">
            <a:avLst/>
          </a:prstGeom>
          <a:noFill/>
        </p:spPr>
        <p:txBody>
          <a:bodyPr wrap="none" rtlCol="0">
            <a:spAutoFit/>
          </a:bodyPr>
          <a:lstStyle/>
          <a:p>
            <a:r>
              <a:rPr lang="en-US" altLang="zh-CN" sz="2000" dirty="0" smtClean="0">
                <a:latin typeface="Microsoft YaHei UI" panose="020B0503020204020204" pitchFamily="34" charset="-122"/>
                <a:ea typeface="Microsoft YaHei UI" panose="020B0503020204020204" pitchFamily="34" charset="-122"/>
              </a:rPr>
              <a:t>unsigned</a:t>
            </a:r>
            <a:endParaRPr lang="zh-CN" altLang="en-US" sz="2000" dirty="0">
              <a:latin typeface="Microsoft YaHei UI" panose="020B0503020204020204" pitchFamily="34" charset="-122"/>
              <a:ea typeface="Microsoft YaHei UI" panose="020B0503020204020204" pitchFamily="34" charset="-122"/>
            </a:endParaRPr>
          </a:p>
        </p:txBody>
      </p:sp>
      <p:sp>
        <p:nvSpPr>
          <p:cNvPr id="13" name="TextBox 12"/>
          <p:cNvSpPr txBox="1"/>
          <p:nvPr/>
        </p:nvSpPr>
        <p:spPr>
          <a:xfrm>
            <a:off x="4677914" y="5991372"/>
            <a:ext cx="508473" cy="400110"/>
          </a:xfrm>
          <a:prstGeom prst="rect">
            <a:avLst/>
          </a:prstGeom>
          <a:noFill/>
        </p:spPr>
        <p:txBody>
          <a:bodyPr wrap="none" rtlCol="0">
            <a:spAutoFit/>
          </a:bodyPr>
          <a:lstStyle/>
          <a:p>
            <a:r>
              <a:rPr lang="en-US" altLang="zh-CN" sz="2000" dirty="0" err="1" smtClean="0">
                <a:latin typeface="Microsoft YaHei UI" panose="020B0503020204020204" pitchFamily="34" charset="-122"/>
                <a:ea typeface="Microsoft YaHei UI" panose="020B0503020204020204" pitchFamily="34" charset="-122"/>
              </a:rPr>
              <a:t>int</a:t>
            </a:r>
            <a:endParaRPr lang="zh-CN" altLang="en-US" sz="2000" dirty="0">
              <a:latin typeface="Microsoft YaHei UI" panose="020B0503020204020204" pitchFamily="34" charset="-122"/>
              <a:ea typeface="Microsoft YaHei UI" panose="020B0503020204020204" pitchFamily="34" charset="-122"/>
            </a:endParaRPr>
          </a:p>
        </p:txBody>
      </p:sp>
      <p:sp>
        <p:nvSpPr>
          <p:cNvPr id="14" name="TextBox 13"/>
          <p:cNvSpPr txBox="1"/>
          <p:nvPr/>
        </p:nvSpPr>
        <p:spPr>
          <a:xfrm>
            <a:off x="6408240" y="3499156"/>
            <a:ext cx="738857" cy="400110"/>
          </a:xfrm>
          <a:prstGeom prst="rect">
            <a:avLst/>
          </a:prstGeom>
          <a:noFill/>
        </p:spPr>
        <p:txBody>
          <a:bodyPr wrap="none" rtlCol="0">
            <a:spAutoFit/>
          </a:bodyPr>
          <a:lstStyle/>
          <a:p>
            <a:r>
              <a:rPr lang="en-US" altLang="zh-CN" sz="2000" dirty="0" smtClean="0">
                <a:latin typeface="Microsoft YaHei UI" panose="020B0503020204020204" pitchFamily="34" charset="-122"/>
                <a:ea typeface="Microsoft YaHei UI" panose="020B0503020204020204" pitchFamily="34" charset="-122"/>
              </a:rPr>
              <a:t>float</a:t>
            </a:r>
            <a:endParaRPr lang="zh-CN" altLang="en-US" sz="2000" dirty="0">
              <a:latin typeface="Microsoft YaHei UI" panose="020B0503020204020204" pitchFamily="34" charset="-122"/>
              <a:ea typeface="Microsoft YaHei UI" panose="020B0503020204020204" pitchFamily="34" charset="-122"/>
            </a:endParaRPr>
          </a:p>
        </p:txBody>
      </p:sp>
      <p:sp>
        <p:nvSpPr>
          <p:cNvPr id="15" name="TextBox 14"/>
          <p:cNvSpPr txBox="1"/>
          <p:nvPr/>
        </p:nvSpPr>
        <p:spPr>
          <a:xfrm>
            <a:off x="6408239" y="5991372"/>
            <a:ext cx="1625418" cy="400110"/>
          </a:xfrm>
          <a:prstGeom prst="rect">
            <a:avLst/>
          </a:prstGeom>
          <a:noFill/>
        </p:spPr>
        <p:txBody>
          <a:bodyPr wrap="square" rtlCol="0">
            <a:spAutoFit/>
          </a:bodyPr>
          <a:lstStyle/>
          <a:p>
            <a:r>
              <a:rPr lang="en-US" altLang="zh-CN" sz="2000" dirty="0" err="1" smtClean="0">
                <a:latin typeface="Microsoft YaHei UI" panose="020B0503020204020204" pitchFamily="34" charset="-122"/>
                <a:ea typeface="Microsoft YaHei UI" panose="020B0503020204020204" pitchFamily="34" charset="-122"/>
              </a:rPr>
              <a:t>char,short</a:t>
            </a:r>
            <a:endParaRPr lang="zh-CN" altLang="en-US" sz="2000" dirty="0">
              <a:latin typeface="Microsoft YaHei UI" panose="020B0503020204020204" pitchFamily="34" charset="-122"/>
              <a:ea typeface="Microsoft YaHei UI" panose="020B0503020204020204" pitchFamily="34" charset="-122"/>
            </a:endParaRPr>
          </a:p>
        </p:txBody>
      </p:sp>
      <p:cxnSp>
        <p:nvCxnSpPr>
          <p:cNvPr id="4" name="直接箭头连接符 3"/>
          <p:cNvCxnSpPr>
            <a:stCxn id="8" idx="0"/>
            <a:endCxn id="2" idx="2"/>
          </p:cNvCxnSpPr>
          <p:nvPr/>
        </p:nvCxnSpPr>
        <p:spPr>
          <a:xfrm flipV="1">
            <a:off x="3852047" y="3899266"/>
            <a:ext cx="0" cy="2092106"/>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7" name="直接箭头连接符 16"/>
          <p:cNvCxnSpPr>
            <a:endCxn id="12" idx="2"/>
          </p:cNvCxnSpPr>
          <p:nvPr/>
        </p:nvCxnSpPr>
        <p:spPr>
          <a:xfrm flipV="1">
            <a:off x="4932150" y="5533806"/>
            <a:ext cx="0" cy="526989"/>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0" name="直接箭头连接符 19"/>
          <p:cNvCxnSpPr/>
          <p:nvPr/>
        </p:nvCxnSpPr>
        <p:spPr>
          <a:xfrm flipV="1">
            <a:off x="4939603" y="4681824"/>
            <a:ext cx="0" cy="526989"/>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1" name="直接箭头连接符 20"/>
          <p:cNvCxnSpPr/>
          <p:nvPr/>
        </p:nvCxnSpPr>
        <p:spPr>
          <a:xfrm flipV="1">
            <a:off x="4932150" y="3860077"/>
            <a:ext cx="0" cy="526989"/>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2" name="直接箭头连接符 21"/>
          <p:cNvCxnSpPr/>
          <p:nvPr/>
        </p:nvCxnSpPr>
        <p:spPr>
          <a:xfrm flipH="1">
            <a:off x="5511089" y="3727212"/>
            <a:ext cx="732957" cy="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4" name="直接箭头连接符 23"/>
          <p:cNvCxnSpPr/>
          <p:nvPr/>
        </p:nvCxnSpPr>
        <p:spPr>
          <a:xfrm flipH="1">
            <a:off x="5511089" y="6191427"/>
            <a:ext cx="732957" cy="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6289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6"/>
                                        </p:tgtEl>
                                        <p:attrNameLst>
                                          <p:attrName>style.visibility</p:attrName>
                                        </p:attrNameLst>
                                      </p:cBhvr>
                                      <p:to>
                                        <p:strVal val="visible"/>
                                      </p:to>
                                    </p:set>
                                    <p:animEffect transition="in" filter="fade">
                                      <p:cBhvr>
                                        <p:cTn id="7" dur="500"/>
                                        <p:tgtEl>
                                          <p:spTgt spid="5120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right)">
                                      <p:cBhvr>
                                        <p:cTn id="28" dur="500"/>
                                        <p:tgtEl>
                                          <p:spTgt spid="24"/>
                                        </p:tgtEl>
                                      </p:cBhvr>
                                    </p:animEffec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childTnLst>
                          </p:cTn>
                        </p:par>
                        <p:par>
                          <p:cTn id="60" fill="hold">
                            <p:stCondLst>
                              <p:cond delay="0"/>
                            </p:stCondLst>
                            <p:childTnLst>
                              <p:par>
                                <p:cTn id="61" presetID="2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p:bldP spid="2" grpId="0"/>
      <p:bldP spid="8" grpId="0"/>
      <p:bldP spid="9" grpId="0"/>
      <p:bldP spid="10" grpId="0"/>
      <p:bldP spid="12" grpId="0"/>
      <p:bldP spid="13" grpId="0"/>
      <p:bldP spid="14" grpId="0"/>
      <p:bldP spid="15"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507692" y="6041363"/>
            <a:ext cx="683517" cy="365125"/>
          </a:xfrm>
        </p:spPr>
        <p:txBody>
          <a:bodyPr/>
          <a:lstStyle/>
          <a:p>
            <a:pPr>
              <a:defRPr/>
            </a:pPr>
            <a:fld id="{D043783A-6ED0-491B-B44C-8C6AC7917D8A}" type="slidenum">
              <a:rPr lang="zh-CN" altLang="en-US"/>
              <a:pPr>
                <a:defRPr/>
              </a:pPr>
              <a:t>125</a:t>
            </a:fld>
            <a:endParaRPr lang="en-US" altLang="zh-CN"/>
          </a:p>
        </p:txBody>
      </p:sp>
      <p:sp>
        <p:nvSpPr>
          <p:cNvPr id="51204" name="Rectangle 2"/>
          <p:cNvSpPr>
            <a:spLocks noGrp="1" noChangeArrowheads="1"/>
          </p:cNvSpPr>
          <p:nvPr>
            <p:ph type="title"/>
          </p:nvPr>
        </p:nvSpPr>
        <p:spPr>
          <a:xfrm>
            <a:off x="507692" y="609600"/>
            <a:ext cx="8598907" cy="1320800"/>
          </a:xfrm>
        </p:spPr>
        <p:txBody>
          <a:bodyPr>
            <a:normAutofit/>
          </a:bodyPr>
          <a:lstStyle/>
          <a:p>
            <a:r>
              <a:rPr lang="en-US" altLang="zh-CN" dirty="0" smtClean="0"/>
              <a:t>2.</a:t>
            </a:r>
            <a:r>
              <a:rPr lang="zh-CN" altLang="en-US" dirty="0" smtClean="0"/>
              <a:t>自动</a:t>
            </a:r>
            <a:r>
              <a:rPr lang="zh-CN" altLang="zh-CN" dirty="0" smtClean="0"/>
              <a:t>类型</a:t>
            </a:r>
            <a:r>
              <a:rPr lang="zh-CN" altLang="zh-CN" dirty="0"/>
              <a:t>转换</a:t>
            </a:r>
          </a:p>
        </p:txBody>
      </p:sp>
      <p:sp>
        <p:nvSpPr>
          <p:cNvPr id="51208" name="TextBox 12"/>
          <p:cNvSpPr txBox="1">
            <a:spLocks noChangeArrowheads="1"/>
          </p:cNvSpPr>
          <p:nvPr/>
        </p:nvSpPr>
        <p:spPr bwMode="auto">
          <a:xfrm>
            <a:off x="507692" y="1660651"/>
            <a:ext cx="90000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b="0" dirty="0">
                <a:latin typeface="Microsoft YaHei UI" panose="020B0503020204020204" pitchFamily="34" charset="-122"/>
                <a:ea typeface="Microsoft YaHei UI" panose="020B0503020204020204" pitchFamily="34" charset="-122"/>
              </a:rPr>
              <a:t>【例</a:t>
            </a:r>
            <a:r>
              <a:rPr lang="en-US" altLang="zh-CN" b="0" dirty="0" smtClean="0">
                <a:latin typeface="Microsoft YaHei UI" panose="020B0503020204020204" pitchFamily="34" charset="-122"/>
                <a:ea typeface="Microsoft YaHei UI" panose="020B0503020204020204" pitchFamily="34" charset="-122"/>
              </a:rPr>
              <a:t>2.16</a:t>
            </a:r>
            <a:r>
              <a:rPr lang="zh-CN" altLang="zh-CN" b="0" dirty="0" smtClean="0">
                <a:latin typeface="Microsoft YaHei UI" panose="020B0503020204020204" pitchFamily="34" charset="-122"/>
                <a:ea typeface="Microsoft YaHei UI" panose="020B0503020204020204" pitchFamily="34" charset="-122"/>
              </a:rPr>
              <a:t>】</a:t>
            </a:r>
            <a:r>
              <a:rPr lang="zh-CN" altLang="zh-CN" b="0" dirty="0">
                <a:latin typeface="Microsoft YaHei UI" panose="020B0503020204020204" pitchFamily="34" charset="-122"/>
                <a:ea typeface="Microsoft YaHei UI" panose="020B0503020204020204" pitchFamily="34" charset="-122"/>
              </a:rPr>
              <a:t>数据类型自动转换举例</a:t>
            </a:r>
          </a:p>
          <a:p>
            <a:pPr>
              <a:buNone/>
            </a:pPr>
            <a:r>
              <a:rPr lang="en-US" altLang="zh-CN" b="0" dirty="0">
                <a:latin typeface="Microsoft YaHei UI" panose="020B0503020204020204" pitchFamily="34" charset="-122"/>
                <a:ea typeface="Microsoft YaHei UI" panose="020B0503020204020204" pitchFamily="34" charset="-122"/>
              </a:rPr>
              <a:t>#include &lt;</a:t>
            </a:r>
            <a:r>
              <a:rPr lang="en-US" altLang="zh-CN" b="0" dirty="0" err="1">
                <a:latin typeface="Microsoft YaHei UI" panose="020B0503020204020204" pitchFamily="34" charset="-122"/>
                <a:ea typeface="Microsoft YaHei UI" panose="020B0503020204020204" pitchFamily="34" charset="-122"/>
              </a:rPr>
              <a:t>stdio.h</a:t>
            </a:r>
            <a:r>
              <a:rPr lang="en-US" altLang="zh-CN" b="0" dirty="0">
                <a:latin typeface="Microsoft YaHei UI" panose="020B0503020204020204" pitchFamily="34" charset="-122"/>
                <a:ea typeface="Microsoft YaHei UI" panose="020B0503020204020204" pitchFamily="34" charset="-122"/>
              </a:rPr>
              <a:t>&gt;</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main()</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float x=5.0,y;</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a:t>
            </a:r>
            <a:r>
              <a:rPr lang="en-US" altLang="zh-CN" b="0" dirty="0" err="1">
                <a:latin typeface="Microsoft YaHei UI" panose="020B0503020204020204" pitchFamily="34" charset="-122"/>
                <a:ea typeface="Microsoft YaHei UI" panose="020B0503020204020204" pitchFamily="34" charset="-122"/>
              </a:rPr>
              <a:t>int</a:t>
            </a:r>
            <a:r>
              <a:rPr lang="en-US" altLang="zh-CN" b="0" dirty="0">
                <a:latin typeface="Microsoft YaHei UI" panose="020B0503020204020204" pitchFamily="34" charset="-122"/>
                <a:ea typeface="Microsoft YaHei UI" panose="020B0503020204020204" pitchFamily="34" charset="-122"/>
              </a:rPr>
              <a:t> a=6;</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char c='B';</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y=7+a*</a:t>
            </a:r>
            <a:r>
              <a:rPr lang="en-US" altLang="zh-CN" b="0" dirty="0" err="1">
                <a:latin typeface="Microsoft YaHei UI" panose="020B0503020204020204" pitchFamily="34" charset="-122"/>
                <a:ea typeface="Microsoft YaHei UI" panose="020B0503020204020204" pitchFamily="34" charset="-122"/>
              </a:rPr>
              <a:t>c+x</a:t>
            </a:r>
            <a:r>
              <a:rPr lang="en-US" altLang="zh-CN" b="0" dirty="0">
                <a:latin typeface="Microsoft YaHei UI" panose="020B0503020204020204" pitchFamily="34" charset="-122"/>
                <a:ea typeface="Microsoft YaHei UI" panose="020B0503020204020204" pitchFamily="34" charset="-122"/>
              </a:rPr>
              <a:t>;</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a:t>
            </a:r>
            <a:r>
              <a:rPr lang="en-US" altLang="zh-CN" b="0" dirty="0" err="1">
                <a:latin typeface="Microsoft YaHei UI" panose="020B0503020204020204" pitchFamily="34" charset="-122"/>
                <a:ea typeface="Microsoft YaHei UI" panose="020B0503020204020204" pitchFamily="34" charset="-122"/>
              </a:rPr>
              <a:t>printf</a:t>
            </a:r>
            <a:r>
              <a:rPr lang="en-US" altLang="zh-CN" b="0" dirty="0">
                <a:latin typeface="Microsoft YaHei UI" panose="020B0503020204020204" pitchFamily="34" charset="-122"/>
                <a:ea typeface="Microsoft YaHei UI" panose="020B0503020204020204" pitchFamily="34" charset="-122"/>
              </a:rPr>
              <a:t>("y=%</a:t>
            </a:r>
            <a:r>
              <a:rPr lang="en-US" altLang="zh-CN" b="0" dirty="0" err="1">
                <a:latin typeface="Microsoft YaHei UI" panose="020B0503020204020204" pitchFamily="34" charset="-122"/>
                <a:ea typeface="Microsoft YaHei UI" panose="020B0503020204020204" pitchFamily="34" charset="-122"/>
              </a:rPr>
              <a:t>f",y</a:t>
            </a:r>
            <a:r>
              <a:rPr lang="en-US" altLang="zh-CN" b="0" dirty="0">
                <a:latin typeface="Microsoft YaHei UI" panose="020B0503020204020204" pitchFamily="34" charset="-122"/>
                <a:ea typeface="Microsoft YaHei UI" panose="020B0503020204020204" pitchFamily="34" charset="-122"/>
              </a:rPr>
              <a:t>);</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a:t>
            </a:r>
            <a:endParaRPr lang="zh-CN" altLang="zh-CN" b="0" dirty="0">
              <a:latin typeface="Microsoft YaHei UI" panose="020B0503020204020204" pitchFamily="34" charset="-122"/>
              <a:ea typeface="Microsoft YaHei UI" panose="020B0503020204020204" pitchFamily="34" charset="-122"/>
            </a:endParaRPr>
          </a:p>
          <a:p>
            <a:pPr>
              <a:buNone/>
            </a:pPr>
            <a:r>
              <a:rPr lang="zh-CN" altLang="zh-CN" b="0" dirty="0">
                <a:latin typeface="Microsoft YaHei UI" panose="020B0503020204020204" pitchFamily="34" charset="-122"/>
                <a:ea typeface="Microsoft YaHei UI" panose="020B0503020204020204" pitchFamily="34" charset="-122"/>
              </a:rPr>
              <a:t>运行程序，结果为：</a:t>
            </a:r>
          </a:p>
        </p:txBody>
      </p:sp>
      <p:pic>
        <p:nvPicPr>
          <p:cNvPr id="11" name="图片 10"/>
          <p:cNvPicPr/>
          <p:nvPr/>
        </p:nvPicPr>
        <p:blipFill rotWithShape="1">
          <a:blip r:embed="rId2"/>
          <a:srcRect t="26490" r="79685" b="58278"/>
          <a:stretch/>
        </p:blipFill>
        <p:spPr>
          <a:xfrm>
            <a:off x="3242450" y="6100355"/>
            <a:ext cx="1856683" cy="391887"/>
          </a:xfrm>
          <a:prstGeom prst="rect">
            <a:avLst/>
          </a:prstGeom>
        </p:spPr>
      </p:pic>
    </p:spTree>
    <p:extLst>
      <p:ext uri="{BB962C8B-B14F-4D97-AF65-F5344CB8AC3E}">
        <p14:creationId xmlns:p14="http://schemas.microsoft.com/office/powerpoint/2010/main" val="1340876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622301" y="609600"/>
            <a:ext cx="9000000" cy="1320800"/>
          </a:xfrm>
        </p:spPr>
        <p:txBody>
          <a:bodyPr>
            <a:normAutofit/>
          </a:bodyPr>
          <a:lstStyle/>
          <a:p>
            <a:r>
              <a:rPr lang="en-US" altLang="zh-CN" dirty="0" smtClean="0"/>
              <a:t>3.</a:t>
            </a:r>
            <a:r>
              <a:rPr lang="zh-CN" altLang="en-US" dirty="0" smtClean="0"/>
              <a:t>强制</a:t>
            </a:r>
            <a:r>
              <a:rPr lang="zh-CN" altLang="zh-CN" dirty="0" smtClean="0"/>
              <a:t>类型</a:t>
            </a:r>
            <a:r>
              <a:rPr lang="zh-CN" altLang="zh-CN" dirty="0"/>
              <a:t>转换</a:t>
            </a:r>
          </a:p>
        </p:txBody>
      </p:sp>
      <p:sp>
        <p:nvSpPr>
          <p:cNvPr id="51206" name="TextBox 12"/>
          <p:cNvSpPr txBox="1">
            <a:spLocks noChangeArrowheads="1"/>
          </p:cNvSpPr>
          <p:nvPr/>
        </p:nvSpPr>
        <p:spPr bwMode="auto">
          <a:xfrm>
            <a:off x="622301" y="1513324"/>
            <a:ext cx="9000000"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anose="020B0503020204020204" pitchFamily="34" charset="-122"/>
                <a:ea typeface="Microsoft YaHei UI" panose="020B0503020204020204" pitchFamily="34" charset="-122"/>
              </a:rPr>
              <a:t>    </a:t>
            </a:r>
            <a:r>
              <a:rPr lang="en-US" altLang="zh-CN" sz="2800" b="0" dirty="0">
                <a:latin typeface="Microsoft YaHei UI" panose="020B0503020204020204" pitchFamily="34" charset="-122"/>
                <a:ea typeface="Microsoft YaHei UI" panose="020B0503020204020204" pitchFamily="34" charset="-122"/>
              </a:rPr>
              <a:t>C</a:t>
            </a:r>
            <a:r>
              <a:rPr lang="zh-CN" altLang="zh-CN" sz="2800" b="0" dirty="0">
                <a:latin typeface="Microsoft YaHei UI" panose="020B0503020204020204" pitchFamily="34" charset="-122"/>
                <a:ea typeface="Microsoft YaHei UI" panose="020B0503020204020204" pitchFamily="34" charset="-122"/>
              </a:rPr>
              <a:t>语言中允许使用类型说明符关键字对操作数据进行强制类型转换，强制类型转换表达式的形式如下：</a:t>
            </a:r>
          </a:p>
          <a:p>
            <a:pPr algn="ctr">
              <a:buNone/>
            </a:pPr>
            <a:r>
              <a:rPr lang="zh-CN" altLang="zh-CN" sz="2800" b="0" dirty="0">
                <a:solidFill>
                  <a:schemeClr val="accent4"/>
                </a:solidFill>
                <a:latin typeface="Microsoft YaHei UI" panose="020B0503020204020204" pitchFamily="34" charset="-122"/>
                <a:ea typeface="Microsoft YaHei UI" panose="020B0503020204020204" pitchFamily="34" charset="-122"/>
              </a:rPr>
              <a:t>（类型说明符）（表达式）</a:t>
            </a:r>
          </a:p>
        </p:txBody>
      </p:sp>
      <p:sp>
        <p:nvSpPr>
          <p:cNvPr id="51208" name="TextBox 12"/>
          <p:cNvSpPr txBox="1">
            <a:spLocks noChangeArrowheads="1"/>
          </p:cNvSpPr>
          <p:nvPr/>
        </p:nvSpPr>
        <p:spPr bwMode="auto">
          <a:xfrm>
            <a:off x="622301" y="3962471"/>
            <a:ext cx="921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smtClean="0">
                <a:latin typeface="Microsoft YaHei UI" panose="020B0503020204020204" pitchFamily="34" charset="-122"/>
                <a:ea typeface="Microsoft YaHei UI" panose="020B0503020204020204" pitchFamily="34" charset="-122"/>
              </a:rPr>
              <a:t>int</a:t>
            </a:r>
            <a:r>
              <a:rPr lang="en-US" altLang="zh-CN" sz="2800" b="0" dirty="0" smtClean="0">
                <a:latin typeface="Microsoft YaHei UI" panose="020B0503020204020204" pitchFamily="34" charset="-122"/>
                <a:ea typeface="Microsoft YaHei UI" panose="020B0503020204020204" pitchFamily="34" charset="-122"/>
              </a:rPr>
              <a:t>)7.678=</a:t>
            </a:r>
            <a:r>
              <a:rPr lang="zh-CN" altLang="en-US" sz="2800" b="0" dirty="0" smtClean="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p:txBody>
      </p:sp>
      <p:sp>
        <p:nvSpPr>
          <p:cNvPr id="10" name="TextBox 12"/>
          <p:cNvSpPr txBox="1">
            <a:spLocks noChangeArrowheads="1"/>
          </p:cNvSpPr>
          <p:nvPr/>
        </p:nvSpPr>
        <p:spPr bwMode="auto">
          <a:xfrm>
            <a:off x="622301" y="4518902"/>
            <a:ext cx="921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a:latin typeface="Microsoft YaHei UI" panose="020B0503020204020204" pitchFamily="34" charset="-122"/>
                <a:ea typeface="Microsoft YaHei UI" panose="020B0503020204020204" pitchFamily="34" charset="-122"/>
              </a:rPr>
              <a:t>(double)</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10%3</a:t>
            </a: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p:txBody>
      </p:sp>
      <p:sp>
        <p:nvSpPr>
          <p:cNvPr id="14" name="TextBox 12"/>
          <p:cNvSpPr txBox="1">
            <a:spLocks noChangeArrowheads="1"/>
          </p:cNvSpPr>
          <p:nvPr/>
        </p:nvSpPr>
        <p:spPr bwMode="auto">
          <a:xfrm>
            <a:off x="622301" y="3378692"/>
            <a:ext cx="921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anose="020B0503020204020204" pitchFamily="34" charset="-122"/>
                <a:ea typeface="Microsoft YaHei UI" panose="020B0503020204020204" pitchFamily="34" charset="-122"/>
              </a:rPr>
              <a:t>例如：</a:t>
            </a:r>
            <a:endParaRPr lang="zh-CN" altLang="zh-CN" sz="2800" b="0" dirty="0">
              <a:latin typeface="Microsoft YaHei UI" panose="020B0503020204020204" pitchFamily="34" charset="-122"/>
              <a:ea typeface="Microsoft YaHei UI" panose="020B0503020204020204" pitchFamily="34" charset="-122"/>
            </a:endParaRPr>
          </a:p>
        </p:txBody>
      </p:sp>
      <p:sp>
        <p:nvSpPr>
          <p:cNvPr id="11" name="TextBox 12"/>
          <p:cNvSpPr txBox="1">
            <a:spLocks noChangeArrowheads="1"/>
          </p:cNvSpPr>
          <p:nvPr/>
        </p:nvSpPr>
        <p:spPr bwMode="auto">
          <a:xfrm>
            <a:off x="622301" y="5075332"/>
            <a:ext cx="9214030" cy="155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err="1" smtClean="0">
                <a:latin typeface="Microsoft YaHei UI" panose="020B0503020204020204" pitchFamily="34" charset="-122"/>
                <a:ea typeface="Microsoft YaHei UI" panose="020B0503020204020204" pitchFamily="34" charset="-122"/>
              </a:rPr>
              <a:t>int</a:t>
            </a:r>
            <a:r>
              <a:rPr lang="en-US" altLang="zh-CN" sz="2800" b="0" dirty="0" smtClean="0">
                <a:latin typeface="Microsoft YaHei UI" panose="020B0503020204020204" pitchFamily="34" charset="-122"/>
                <a:ea typeface="Microsoft YaHei UI" panose="020B0503020204020204" pitchFamily="34" charset="-122"/>
              </a:rPr>
              <a:t>  a=3</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b=4</a:t>
            </a:r>
          </a:p>
          <a:p>
            <a:pPr>
              <a:buNone/>
            </a:pPr>
            <a:r>
              <a:rPr lang="zh-CN" altLang="zh-CN" sz="2800" b="0" dirty="0" smtClean="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float</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a/(</a:t>
            </a:r>
            <a:r>
              <a:rPr lang="en-US" altLang="zh-CN" sz="2800" b="0" dirty="0" smtClean="0">
                <a:latin typeface="Microsoft YaHei UI" panose="020B0503020204020204" pitchFamily="34" charset="-122"/>
                <a:ea typeface="Microsoft YaHei UI" panose="020B0503020204020204" pitchFamily="34" charset="-122"/>
              </a:rPr>
              <a:t>float)b=</a:t>
            </a:r>
            <a:r>
              <a:rPr lang="zh-CN" altLang="en-US"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None/>
            </a:pPr>
            <a:r>
              <a:rPr lang="zh-CN" altLang="zh-CN" sz="2800" b="0" dirty="0" smtClean="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float</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a/b</a:t>
            </a: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a:t>
            </a:r>
            <a:r>
              <a:rPr lang="zh-CN" altLang="en-US" sz="2800" b="0" dirty="0" smtClean="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3090222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1206"/>
                                        </p:tgtEl>
                                        <p:attrNameLst>
                                          <p:attrName>style.visibility</p:attrName>
                                        </p:attrNameLst>
                                      </p:cBhvr>
                                      <p:to>
                                        <p:strVal val="visible"/>
                                      </p:to>
                                    </p:set>
                                    <p:animEffect transition="in" filter="fade">
                                      <p:cBhvr>
                                        <p:cTn id="7" dur="500"/>
                                        <p:tgtEl>
                                          <p:spTgt spid="512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1208"/>
                                        </p:tgtEl>
                                        <p:attrNameLst>
                                          <p:attrName>style.visibility</p:attrName>
                                        </p:attrNameLst>
                                      </p:cBhvr>
                                      <p:to>
                                        <p:strVal val="visible"/>
                                      </p:to>
                                    </p:set>
                                    <p:animEffect transition="in" filter="fade">
                                      <p:cBhvr>
                                        <p:cTn id="15" dur="500"/>
                                        <p:tgtEl>
                                          <p:spTgt spid="5120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p:bldP spid="51208" grpId="0"/>
      <p:bldP spid="10" grpId="0"/>
      <p:bldP spid="14" grpId="0"/>
      <p:bldP spid="11"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0859" y="609600"/>
            <a:ext cx="9000000" cy="1320800"/>
          </a:xfrm>
        </p:spPr>
        <p:txBody>
          <a:bodyPr>
            <a:normAutofit/>
          </a:bodyPr>
          <a:lstStyle/>
          <a:p>
            <a:r>
              <a:rPr lang="en-US" altLang="zh-CN" dirty="0" smtClean="0"/>
              <a:t>3.</a:t>
            </a:r>
            <a:r>
              <a:rPr lang="zh-CN" altLang="en-US" dirty="0" smtClean="0"/>
              <a:t>强制</a:t>
            </a:r>
            <a:r>
              <a:rPr lang="zh-CN" altLang="zh-CN" dirty="0" smtClean="0"/>
              <a:t>类型</a:t>
            </a:r>
            <a:r>
              <a:rPr lang="zh-CN" altLang="zh-CN" dirty="0"/>
              <a:t>转换</a:t>
            </a:r>
          </a:p>
        </p:txBody>
      </p:sp>
      <p:sp>
        <p:nvSpPr>
          <p:cNvPr id="51205" name="TextBox 10"/>
          <p:cNvSpPr txBox="1">
            <a:spLocks noChangeArrowheads="1"/>
          </p:cNvSpPr>
          <p:nvPr/>
        </p:nvSpPr>
        <p:spPr bwMode="auto">
          <a:xfrm>
            <a:off x="530859" y="2339068"/>
            <a:ext cx="9000000"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anose="020B0503020204020204" pitchFamily="34" charset="-122"/>
                <a:ea typeface="Microsoft YaHei UI" panose="020B0503020204020204" pitchFamily="34" charset="-122"/>
              </a:rPr>
              <a:t>1.</a:t>
            </a:r>
            <a:r>
              <a:rPr lang="zh-CN" altLang="zh-CN" sz="2800" b="0" dirty="0" smtClean="0">
                <a:latin typeface="Microsoft YaHei UI" panose="020B0503020204020204" pitchFamily="34" charset="-122"/>
                <a:ea typeface="Microsoft YaHei UI" panose="020B0503020204020204" pitchFamily="34" charset="-122"/>
              </a:rPr>
              <a:t>在</a:t>
            </a:r>
            <a:r>
              <a:rPr lang="zh-CN" altLang="zh-CN" sz="2800" b="0" dirty="0">
                <a:latin typeface="Microsoft YaHei UI" panose="020B0503020204020204" pitchFamily="34" charset="-122"/>
                <a:ea typeface="Microsoft YaHei UI" panose="020B0503020204020204" pitchFamily="34" charset="-122"/>
              </a:rPr>
              <a:t>强制类型转换时</a:t>
            </a:r>
            <a:r>
              <a:rPr lang="zh-CN" altLang="zh-CN" sz="2800" b="0" dirty="0" smtClean="0">
                <a:latin typeface="Microsoft YaHei UI" panose="020B0503020204020204" pitchFamily="34" charset="-122"/>
                <a:ea typeface="Microsoft YaHei UI" panose="020B0503020204020204" pitchFamily="34" charset="-122"/>
              </a:rPr>
              <a:t>，取</a:t>
            </a:r>
            <a:r>
              <a:rPr lang="zh-CN" altLang="zh-CN" sz="2800" b="0" dirty="0">
                <a:latin typeface="Microsoft YaHei UI" panose="020B0503020204020204" pitchFamily="34" charset="-122"/>
                <a:ea typeface="Microsoft YaHei UI" panose="020B0503020204020204" pitchFamily="34" charset="-122"/>
              </a:rPr>
              <a:t>整类型</a:t>
            </a:r>
            <a:r>
              <a:rPr lang="zh-CN" altLang="zh-CN" sz="2800" b="0" dirty="0" smtClean="0">
                <a:latin typeface="Microsoft YaHei UI" panose="020B0503020204020204" pitchFamily="34" charset="-122"/>
                <a:ea typeface="Microsoft YaHei UI" panose="020B0503020204020204" pitchFamily="34" charset="-122"/>
              </a:rPr>
              <a:t>转换不是</a:t>
            </a:r>
            <a:r>
              <a:rPr lang="zh-CN" altLang="zh-CN" sz="2800" b="0" dirty="0">
                <a:latin typeface="Microsoft YaHei UI" panose="020B0503020204020204" pitchFamily="34" charset="-122"/>
                <a:ea typeface="Microsoft YaHei UI" panose="020B0503020204020204" pitchFamily="34" charset="-122"/>
              </a:rPr>
              <a:t>按照四舍五入原则处理</a:t>
            </a:r>
            <a:r>
              <a:rPr lang="zh-CN" altLang="zh-CN" sz="2800" b="0" dirty="0" smtClean="0">
                <a:latin typeface="Microsoft YaHei UI" panose="020B0503020204020204" pitchFamily="34" charset="-122"/>
                <a:ea typeface="Microsoft YaHei UI" panose="020B0503020204020204" pitchFamily="34" charset="-122"/>
              </a:rPr>
              <a:t>的</a:t>
            </a:r>
            <a:r>
              <a:rPr lang="zh-CN" altLang="en-US" sz="2800" b="0" dirty="0" smtClean="0">
                <a:latin typeface="Microsoft YaHei UI" panose="020B0503020204020204" pitchFamily="34" charset="-122"/>
                <a:ea typeface="Microsoft YaHei UI" panose="020B0503020204020204" pitchFamily="34" charset="-122"/>
              </a:rPr>
              <a:t>。 </a:t>
            </a:r>
            <a:endParaRPr lang="en-US" altLang="zh-CN" sz="2800" b="0" dirty="0" smtClean="0">
              <a:latin typeface="Microsoft YaHei UI" panose="020B0503020204020204" pitchFamily="34" charset="-122"/>
              <a:ea typeface="Microsoft YaHei UI" panose="020B0503020204020204" pitchFamily="34" charset="-122"/>
            </a:endParaRPr>
          </a:p>
          <a:p>
            <a:pPr>
              <a:buNone/>
            </a:pPr>
            <a:r>
              <a:rPr lang="zh-CN" altLang="en-US" sz="2800" b="0" dirty="0" smtClean="0">
                <a:latin typeface="Microsoft YaHei UI" panose="020B0503020204020204" pitchFamily="34" charset="-122"/>
                <a:ea typeface="Microsoft YaHei UI" panose="020B0503020204020204" pitchFamily="34" charset="-122"/>
              </a:rPr>
              <a:t>  例</a:t>
            </a:r>
            <a:r>
              <a:rPr lang="zh-CN" altLang="zh-CN" sz="2800" b="0" dirty="0" smtClean="0">
                <a:latin typeface="Microsoft YaHei UI" panose="020B0503020204020204" pitchFamily="34" charset="-122"/>
                <a:ea typeface="Microsoft YaHei UI" panose="020B0503020204020204" pitchFamily="34" charset="-122"/>
              </a:rPr>
              <a:t>如</a:t>
            </a:r>
            <a:r>
              <a:rPr lang="zh-CN" altLang="en-US"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float a=2.8</a:t>
            </a:r>
            <a:r>
              <a:rPr lang="zh-CN" altLang="en-US" sz="2800" b="0" dirty="0" smtClean="0">
                <a:latin typeface="Microsoft YaHei UI" panose="020B0503020204020204" pitchFamily="34" charset="-122"/>
                <a:ea typeface="Microsoft YaHei UI" panose="020B0503020204020204" pitchFamily="34" charset="-122"/>
              </a:rPr>
              <a:t>则</a:t>
            </a:r>
            <a:r>
              <a:rPr lang="zh-CN" altLang="zh-CN" sz="2800" b="0" dirty="0" smtClean="0">
                <a:latin typeface="Microsoft YaHei UI" panose="020B0503020204020204" pitchFamily="34" charset="-122"/>
                <a:ea typeface="Microsoft YaHei UI" panose="020B0503020204020204" pitchFamily="34" charset="-122"/>
              </a:rPr>
              <a:t>（</a:t>
            </a:r>
            <a:r>
              <a:rPr lang="en-US" altLang="zh-CN" sz="2800" b="0" dirty="0" err="1" smtClean="0">
                <a:latin typeface="Microsoft YaHei UI" panose="020B0503020204020204" pitchFamily="34" charset="-122"/>
                <a:ea typeface="Microsoft YaHei UI" panose="020B0503020204020204" pitchFamily="34" charset="-122"/>
              </a:rPr>
              <a:t>int</a:t>
            </a:r>
            <a:r>
              <a:rPr lang="zh-CN" altLang="zh-CN" sz="2800" b="0" dirty="0" smtClean="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a</a:t>
            </a:r>
            <a:r>
              <a:rPr lang="zh-CN" altLang="en-US" sz="2800" b="0" dirty="0" smtClean="0">
                <a:latin typeface="Microsoft YaHei UI" panose="020B0503020204020204" pitchFamily="34" charset="-122"/>
                <a:ea typeface="Microsoft YaHei UI" panose="020B0503020204020204" pitchFamily="34" charset="-122"/>
              </a:rPr>
              <a:t>的值为</a:t>
            </a:r>
            <a:r>
              <a:rPr lang="en-US" altLang="zh-CN" sz="2800" b="0" dirty="0" smtClean="0">
                <a:latin typeface="Microsoft YaHei UI" panose="020B0503020204020204" pitchFamily="34" charset="-122"/>
                <a:ea typeface="Microsoft YaHei UI" panose="020B0503020204020204" pitchFamily="34" charset="-122"/>
              </a:rPr>
              <a:t>2</a:t>
            </a:r>
            <a:r>
              <a:rPr lang="zh-CN" altLang="zh-CN" sz="2800" b="0" dirty="0" smtClean="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p:txBody>
      </p:sp>
      <p:sp>
        <p:nvSpPr>
          <p:cNvPr id="14" name="TextBox 12"/>
          <p:cNvSpPr txBox="1">
            <a:spLocks noChangeArrowheads="1"/>
          </p:cNvSpPr>
          <p:nvPr/>
        </p:nvSpPr>
        <p:spPr bwMode="auto">
          <a:xfrm>
            <a:off x="530859" y="4117756"/>
            <a:ext cx="9000000" cy="19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anose="020B0503020204020204" pitchFamily="34" charset="-122"/>
                <a:ea typeface="Microsoft YaHei UI" panose="020B0503020204020204" pitchFamily="34" charset="-122"/>
              </a:rPr>
              <a:t>2.</a:t>
            </a:r>
            <a:r>
              <a:rPr lang="zh-CN" altLang="zh-CN" sz="2800" b="0" dirty="0" smtClean="0">
                <a:latin typeface="Microsoft YaHei UI" panose="020B0503020204020204" pitchFamily="34" charset="-122"/>
                <a:ea typeface="Microsoft YaHei UI" panose="020B0503020204020204" pitchFamily="34" charset="-122"/>
              </a:rPr>
              <a:t>强制</a:t>
            </a:r>
            <a:r>
              <a:rPr lang="zh-CN" altLang="zh-CN" sz="2800" b="0" dirty="0">
                <a:latin typeface="Microsoft YaHei UI" panose="020B0503020204020204" pitchFamily="34" charset="-122"/>
                <a:ea typeface="Microsoft YaHei UI" panose="020B0503020204020204" pitchFamily="34" charset="-122"/>
              </a:rPr>
              <a:t>类型转换并不改变变量原有的数据类型和变量的</a:t>
            </a:r>
            <a:r>
              <a:rPr lang="zh-CN" altLang="zh-CN" sz="2800" b="0" dirty="0" smtClean="0">
                <a:latin typeface="Microsoft YaHei UI" panose="020B0503020204020204" pitchFamily="34" charset="-122"/>
                <a:ea typeface="Microsoft YaHei UI" panose="020B0503020204020204" pitchFamily="34" charset="-122"/>
              </a:rPr>
              <a:t>值</a:t>
            </a:r>
            <a:r>
              <a:rPr lang="zh-CN" altLang="en-US"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marL="365125">
              <a:buNone/>
            </a:pPr>
            <a:r>
              <a:rPr lang="zh-CN" altLang="en-US" sz="2800" b="0" dirty="0" smtClean="0">
                <a:latin typeface="Microsoft YaHei UI" panose="020B0503020204020204" pitchFamily="34" charset="-122"/>
                <a:ea typeface="Microsoft YaHei UI" panose="020B0503020204020204" pitchFamily="34" charset="-122"/>
              </a:rPr>
              <a:t>上式中，虽然表达式</a:t>
            </a:r>
            <a:r>
              <a:rPr lang="zh-CN" altLang="zh-CN" sz="2800" b="0" dirty="0" smtClean="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int</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a</a:t>
            </a:r>
            <a:r>
              <a:rPr lang="zh-CN" altLang="en-US" sz="2800" b="0" dirty="0">
                <a:latin typeface="Microsoft YaHei UI" panose="020B0503020204020204" pitchFamily="34" charset="-122"/>
                <a:ea typeface="Microsoft YaHei UI" panose="020B0503020204020204" pitchFamily="34" charset="-122"/>
              </a:rPr>
              <a:t>的值为</a:t>
            </a:r>
            <a:r>
              <a:rPr lang="en-US" altLang="zh-CN" sz="2800" b="0" dirty="0" smtClean="0">
                <a:latin typeface="Microsoft YaHei UI" panose="020B0503020204020204" pitchFamily="34" charset="-122"/>
                <a:ea typeface="Microsoft YaHei UI" panose="020B0503020204020204" pitchFamily="34" charset="-122"/>
              </a:rPr>
              <a:t>2,</a:t>
            </a:r>
            <a:r>
              <a:rPr lang="zh-CN" altLang="en-US" sz="2800" b="0" dirty="0" smtClean="0">
                <a:latin typeface="Microsoft YaHei UI" panose="020B0503020204020204" pitchFamily="34" charset="-122"/>
                <a:ea typeface="Microsoft YaHei UI" panose="020B0503020204020204" pitchFamily="34" charset="-122"/>
              </a:rPr>
              <a:t>变量</a:t>
            </a:r>
            <a:r>
              <a:rPr lang="en-US" altLang="zh-CN" sz="2800" b="0" dirty="0" smtClean="0">
                <a:latin typeface="Microsoft YaHei UI" panose="020B0503020204020204" pitchFamily="34" charset="-122"/>
                <a:ea typeface="Microsoft YaHei UI" panose="020B0503020204020204" pitchFamily="34" charset="-122"/>
              </a:rPr>
              <a:t> </a:t>
            </a:r>
            <a:r>
              <a:rPr lang="en-US" altLang="zh-CN" sz="2800" b="0" dirty="0">
                <a:latin typeface="Microsoft YaHei UI" panose="020B0503020204020204" pitchFamily="34" charset="-122"/>
                <a:ea typeface="Microsoft YaHei UI" panose="020B0503020204020204" pitchFamily="34" charset="-122"/>
              </a:rPr>
              <a:t>a</a:t>
            </a:r>
            <a:r>
              <a:rPr lang="zh-CN" altLang="zh-CN" sz="2800" b="0" dirty="0" smtClean="0">
                <a:latin typeface="Microsoft YaHei UI" panose="020B0503020204020204" pitchFamily="34" charset="-122"/>
                <a:ea typeface="Microsoft YaHei UI" panose="020B0503020204020204" pitchFamily="34" charset="-122"/>
              </a:rPr>
              <a:t>的</a:t>
            </a:r>
            <a:r>
              <a:rPr lang="zh-CN" altLang="zh-CN" sz="2800" b="0" dirty="0">
                <a:latin typeface="Microsoft YaHei UI" panose="020B0503020204020204" pitchFamily="34" charset="-122"/>
                <a:ea typeface="Microsoft YaHei UI" panose="020B0503020204020204" pitchFamily="34" charset="-122"/>
              </a:rPr>
              <a:t>类型仍然</a:t>
            </a:r>
            <a:r>
              <a:rPr lang="zh-CN" altLang="zh-CN" sz="2800" b="0" dirty="0" smtClean="0">
                <a:latin typeface="Microsoft YaHei UI" panose="020B0503020204020204" pitchFamily="34" charset="-122"/>
                <a:ea typeface="Microsoft YaHei UI" panose="020B0503020204020204" pitchFamily="34" charset="-122"/>
              </a:rPr>
              <a:t>是</a:t>
            </a:r>
            <a:r>
              <a:rPr lang="en-US" altLang="zh-CN" sz="2800" b="0" dirty="0" smtClean="0">
                <a:latin typeface="Microsoft YaHei UI" panose="020B0503020204020204" pitchFamily="34" charset="-122"/>
                <a:ea typeface="Microsoft YaHei UI" panose="020B0503020204020204" pitchFamily="34" charset="-122"/>
              </a:rPr>
              <a:t>float</a:t>
            </a:r>
            <a:r>
              <a:rPr lang="zh-CN" altLang="zh-CN" sz="2800" b="0" dirty="0" smtClean="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其值仍然是</a:t>
            </a:r>
            <a:r>
              <a:rPr lang="en-US" altLang="zh-CN" sz="2800" b="0" dirty="0">
                <a:latin typeface="Microsoft YaHei UI" panose="020B0503020204020204" pitchFamily="34" charset="-122"/>
                <a:ea typeface="Microsoft YaHei UI" panose="020B0503020204020204" pitchFamily="34" charset="-122"/>
              </a:rPr>
              <a:t>2.8</a:t>
            </a:r>
            <a:r>
              <a:rPr lang="zh-CN" altLang="zh-CN" sz="2800" b="0" dirty="0">
                <a:latin typeface="Microsoft YaHei UI" panose="020B0503020204020204" pitchFamily="34" charset="-122"/>
                <a:ea typeface="Microsoft YaHei UI" panose="020B0503020204020204" pitchFamily="34" charset="-122"/>
              </a:rPr>
              <a:t>。</a:t>
            </a:r>
          </a:p>
        </p:txBody>
      </p:sp>
      <p:sp>
        <p:nvSpPr>
          <p:cNvPr id="12" name="TextBox 10"/>
          <p:cNvSpPr txBox="1">
            <a:spLocks noChangeArrowheads="1"/>
          </p:cNvSpPr>
          <p:nvPr/>
        </p:nvSpPr>
        <p:spPr bwMode="auto">
          <a:xfrm>
            <a:off x="530859" y="1624307"/>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3200" b="0" dirty="0" smtClean="0">
                <a:latin typeface="Microsoft YaHei UI" panose="020B0503020204020204" pitchFamily="34" charset="-122"/>
                <a:ea typeface="Microsoft YaHei UI" panose="020B0503020204020204" pitchFamily="34" charset="-122"/>
              </a:rPr>
              <a:t>注意：</a:t>
            </a:r>
            <a:endParaRPr lang="zh-CN" altLang="zh-CN" sz="32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994925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205"/>
                                        </p:tgtEl>
                                        <p:attrNameLst>
                                          <p:attrName>style.visibility</p:attrName>
                                        </p:attrNameLst>
                                      </p:cBhvr>
                                      <p:to>
                                        <p:strVal val="visible"/>
                                      </p:to>
                                    </p:set>
                                    <p:animEffect transition="in" filter="fade">
                                      <p:cBhvr>
                                        <p:cTn id="10" dur="500"/>
                                        <p:tgtEl>
                                          <p:spTgt spid="5120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P spid="14" grpId="0"/>
      <p:bldP spid="12"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0859" y="609600"/>
            <a:ext cx="9000000" cy="1320800"/>
          </a:xfrm>
        </p:spPr>
        <p:txBody>
          <a:bodyPr>
            <a:normAutofit/>
          </a:bodyPr>
          <a:lstStyle/>
          <a:p>
            <a:r>
              <a:rPr lang="en-US" altLang="zh-CN" dirty="0" smtClean="0"/>
              <a:t>3.</a:t>
            </a:r>
            <a:r>
              <a:rPr lang="zh-CN" altLang="en-US" dirty="0" smtClean="0"/>
              <a:t>强制</a:t>
            </a:r>
            <a:r>
              <a:rPr lang="zh-CN" altLang="zh-CN" dirty="0" smtClean="0"/>
              <a:t>类型</a:t>
            </a:r>
            <a:r>
              <a:rPr lang="zh-CN" altLang="zh-CN" dirty="0"/>
              <a:t>转换</a:t>
            </a:r>
          </a:p>
        </p:txBody>
      </p:sp>
      <p:sp>
        <p:nvSpPr>
          <p:cNvPr id="13" name="TextBox 12"/>
          <p:cNvSpPr txBox="1">
            <a:spLocks noChangeArrowheads="1"/>
          </p:cNvSpPr>
          <p:nvPr/>
        </p:nvSpPr>
        <p:spPr bwMode="auto">
          <a:xfrm>
            <a:off x="439419" y="1758171"/>
            <a:ext cx="9000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anose="020B0503020204020204" pitchFamily="34" charset="-122"/>
                <a:ea typeface="Microsoft YaHei UI" panose="020B0503020204020204" pitchFamily="34" charset="-122"/>
              </a:rPr>
              <a:t>3</a:t>
            </a:r>
            <a:r>
              <a:rPr lang="en-US" altLang="zh-CN" sz="2800" b="0" dirty="0" smtClean="0">
                <a:latin typeface="Microsoft YaHei UI" panose="020B0503020204020204" pitchFamily="34" charset="-122"/>
                <a:ea typeface="Microsoft YaHei UI" panose="020B0503020204020204" pitchFamily="34" charset="-122"/>
              </a:rPr>
              <a:t>.</a:t>
            </a:r>
            <a:r>
              <a:rPr lang="zh-CN" altLang="zh-CN" sz="2800" b="0" dirty="0" smtClean="0">
                <a:latin typeface="Microsoft YaHei UI" panose="020B0503020204020204" pitchFamily="34" charset="-122"/>
                <a:ea typeface="Microsoft YaHei UI" panose="020B0503020204020204" pitchFamily="34" charset="-122"/>
              </a:rPr>
              <a:t>制</a:t>
            </a:r>
            <a:r>
              <a:rPr lang="zh-CN" altLang="zh-CN" sz="2800" b="0" dirty="0">
                <a:latin typeface="Microsoft YaHei UI" panose="020B0503020204020204" pitchFamily="34" charset="-122"/>
                <a:ea typeface="Microsoft YaHei UI" panose="020B0503020204020204" pitchFamily="34" charset="-122"/>
              </a:rPr>
              <a:t>类型转换运算符和表达式都必须加括号（单个变量可以不加括号）。</a:t>
            </a:r>
          </a:p>
        </p:txBody>
      </p:sp>
      <p:sp>
        <p:nvSpPr>
          <p:cNvPr id="8" name="TextBox 10"/>
          <p:cNvSpPr txBox="1">
            <a:spLocks noChangeArrowheads="1"/>
          </p:cNvSpPr>
          <p:nvPr/>
        </p:nvSpPr>
        <p:spPr bwMode="auto">
          <a:xfrm>
            <a:off x="505180" y="2856076"/>
            <a:ext cx="9000000" cy="400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b="0" dirty="0">
                <a:latin typeface="Microsoft YaHei UI" panose="020B0503020204020204" pitchFamily="34" charset="-122"/>
                <a:ea typeface="Microsoft YaHei UI" panose="020B0503020204020204" pitchFamily="34" charset="-122"/>
              </a:rPr>
              <a:t>【例</a:t>
            </a:r>
            <a:r>
              <a:rPr lang="en-US" altLang="zh-CN" b="0" dirty="0" smtClean="0">
                <a:latin typeface="Microsoft YaHei UI" panose="020B0503020204020204" pitchFamily="34" charset="-122"/>
                <a:ea typeface="Microsoft YaHei UI" panose="020B0503020204020204" pitchFamily="34" charset="-122"/>
              </a:rPr>
              <a:t>2.17</a:t>
            </a:r>
            <a:r>
              <a:rPr lang="zh-CN" altLang="zh-CN" b="0" dirty="0" smtClean="0">
                <a:latin typeface="Microsoft YaHei UI" panose="020B0503020204020204" pitchFamily="34" charset="-122"/>
                <a:ea typeface="Microsoft YaHei UI" panose="020B0503020204020204" pitchFamily="34" charset="-122"/>
              </a:rPr>
              <a:t>】</a:t>
            </a:r>
            <a:r>
              <a:rPr lang="zh-CN" altLang="zh-CN" b="0" dirty="0">
                <a:latin typeface="Microsoft YaHei UI" panose="020B0503020204020204" pitchFamily="34" charset="-122"/>
                <a:ea typeface="Microsoft YaHei UI" panose="020B0503020204020204" pitchFamily="34" charset="-122"/>
              </a:rPr>
              <a:t>强制类型转换符的使用</a:t>
            </a:r>
          </a:p>
          <a:p>
            <a:pPr>
              <a:buNone/>
            </a:pPr>
            <a:r>
              <a:rPr lang="en-US" altLang="zh-CN" b="0" dirty="0">
                <a:latin typeface="Microsoft YaHei UI" panose="020B0503020204020204" pitchFamily="34" charset="-122"/>
                <a:ea typeface="Microsoft YaHei UI" panose="020B0503020204020204" pitchFamily="34" charset="-122"/>
              </a:rPr>
              <a:t>#include &lt;</a:t>
            </a:r>
            <a:r>
              <a:rPr lang="en-US" altLang="zh-CN" b="0" dirty="0" err="1">
                <a:latin typeface="Microsoft YaHei UI" panose="020B0503020204020204" pitchFamily="34" charset="-122"/>
                <a:ea typeface="Microsoft YaHei UI" panose="020B0503020204020204" pitchFamily="34" charset="-122"/>
              </a:rPr>
              <a:t>stdio.h</a:t>
            </a:r>
            <a:r>
              <a:rPr lang="en-US" altLang="zh-CN" b="0" dirty="0">
                <a:latin typeface="Microsoft YaHei UI" panose="020B0503020204020204" pitchFamily="34" charset="-122"/>
                <a:ea typeface="Microsoft YaHei UI" panose="020B0503020204020204" pitchFamily="34" charset="-122"/>
              </a:rPr>
              <a:t>&gt;</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main()</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smtClean="0">
                <a:latin typeface="Microsoft YaHei UI" panose="020B0503020204020204" pitchFamily="34" charset="-122"/>
                <a:ea typeface="Microsoft YaHei UI" panose="020B0503020204020204" pitchFamily="34" charset="-122"/>
              </a:rPr>
              <a:t>{</a:t>
            </a:r>
            <a:r>
              <a:rPr lang="en-US" altLang="zh-CN" b="0" dirty="0">
                <a:latin typeface="Microsoft YaHei UI" panose="020B0503020204020204" pitchFamily="34" charset="-122"/>
                <a:ea typeface="Microsoft YaHei UI" panose="020B0503020204020204" pitchFamily="34" charset="-122"/>
              </a:rPr>
              <a:t>	float x=45.2353;</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x=(</a:t>
            </a:r>
            <a:r>
              <a:rPr lang="en-US" altLang="zh-CN" b="0" dirty="0" err="1">
                <a:latin typeface="Microsoft YaHei UI" panose="020B0503020204020204" pitchFamily="34" charset="-122"/>
                <a:ea typeface="Microsoft YaHei UI" panose="020B0503020204020204" pitchFamily="34" charset="-122"/>
              </a:rPr>
              <a:t>int</a:t>
            </a:r>
            <a:r>
              <a:rPr lang="en-US" altLang="zh-CN" b="0" dirty="0">
                <a:latin typeface="Microsoft YaHei UI" panose="020B0503020204020204" pitchFamily="34" charset="-122"/>
                <a:ea typeface="Microsoft YaHei UI" panose="020B0503020204020204" pitchFamily="34" charset="-122"/>
              </a:rPr>
              <a:t>)(x*100+0.5)/100.0;</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a:t>
            </a:r>
            <a:r>
              <a:rPr lang="en-US" altLang="zh-CN" b="0" dirty="0" err="1">
                <a:latin typeface="Microsoft YaHei UI" panose="020B0503020204020204" pitchFamily="34" charset="-122"/>
                <a:ea typeface="Microsoft YaHei UI" panose="020B0503020204020204" pitchFamily="34" charset="-122"/>
              </a:rPr>
              <a:t>printf</a:t>
            </a:r>
            <a:r>
              <a:rPr lang="en-US" altLang="zh-CN" b="0" dirty="0">
                <a:latin typeface="Microsoft YaHei UI" panose="020B0503020204020204" pitchFamily="34" charset="-122"/>
                <a:ea typeface="Microsoft YaHei UI" panose="020B0503020204020204" pitchFamily="34" charset="-122"/>
              </a:rPr>
              <a:t>("x=%.2f\</a:t>
            </a:r>
            <a:r>
              <a:rPr lang="en-US" altLang="zh-CN" b="0" dirty="0" err="1">
                <a:latin typeface="Microsoft YaHei UI" panose="020B0503020204020204" pitchFamily="34" charset="-122"/>
                <a:ea typeface="Microsoft YaHei UI" panose="020B0503020204020204" pitchFamily="34" charset="-122"/>
              </a:rPr>
              <a:t>n",x</a:t>
            </a:r>
            <a:r>
              <a:rPr lang="en-US" altLang="zh-CN" b="0" dirty="0" smtClean="0">
                <a:latin typeface="Microsoft YaHei UI" panose="020B0503020204020204" pitchFamily="34" charset="-122"/>
                <a:ea typeface="Microsoft YaHei UI" panose="020B0503020204020204" pitchFamily="34" charset="-122"/>
              </a:rPr>
              <a:t>);</a:t>
            </a:r>
            <a:r>
              <a:rPr lang="en-US" altLang="zh-CN" b="0" dirty="0">
                <a:latin typeface="Microsoft YaHei UI" panose="020B0503020204020204" pitchFamily="34" charset="-122"/>
                <a:ea typeface="Microsoft YaHei UI" panose="020B0503020204020204" pitchFamily="34" charset="-122"/>
              </a:rPr>
              <a:t>	 </a:t>
            </a:r>
            <a:endParaRPr lang="zh-CN" altLang="zh-CN" b="0" dirty="0">
              <a:latin typeface="Microsoft YaHei UI" panose="020B0503020204020204" pitchFamily="34" charset="-122"/>
              <a:ea typeface="Microsoft YaHei UI" panose="020B0503020204020204" pitchFamily="34" charset="-122"/>
            </a:endParaRPr>
          </a:p>
          <a:p>
            <a:pPr>
              <a:buNone/>
            </a:pPr>
            <a:r>
              <a:rPr lang="en-US" altLang="zh-CN" b="0" dirty="0">
                <a:latin typeface="Microsoft YaHei UI" panose="020B0503020204020204" pitchFamily="34" charset="-122"/>
                <a:ea typeface="Microsoft YaHei UI" panose="020B0503020204020204" pitchFamily="34" charset="-122"/>
              </a:rPr>
              <a:t> }</a:t>
            </a:r>
            <a:endParaRPr lang="zh-CN" altLang="zh-CN" b="0" dirty="0">
              <a:latin typeface="Microsoft YaHei UI" panose="020B0503020204020204" pitchFamily="34" charset="-122"/>
              <a:ea typeface="Microsoft YaHei UI" panose="020B0503020204020204" pitchFamily="34" charset="-122"/>
            </a:endParaRPr>
          </a:p>
          <a:p>
            <a:pPr>
              <a:buNone/>
            </a:pPr>
            <a:r>
              <a:rPr lang="zh-CN" altLang="zh-CN" b="0" dirty="0">
                <a:latin typeface="Microsoft YaHei UI" panose="020B0503020204020204" pitchFamily="34" charset="-122"/>
                <a:ea typeface="Microsoft YaHei UI" panose="020B0503020204020204" pitchFamily="34" charset="-122"/>
              </a:rPr>
              <a:t>运程程序，结果为：</a:t>
            </a:r>
          </a:p>
          <a:p>
            <a:pPr>
              <a:buNone/>
            </a:pPr>
            <a:endParaRPr lang="zh-CN" altLang="zh-CN" b="0" dirty="0">
              <a:latin typeface="Microsoft YaHei UI" panose="020B0503020204020204" pitchFamily="34" charset="-122"/>
              <a:ea typeface="Microsoft YaHei UI" panose="020B0503020204020204" pitchFamily="34" charset="-122"/>
            </a:endParaRPr>
          </a:p>
        </p:txBody>
      </p:sp>
      <p:pic>
        <p:nvPicPr>
          <p:cNvPr id="9" name="图片 8"/>
          <p:cNvPicPr/>
          <p:nvPr/>
        </p:nvPicPr>
        <p:blipFill rotWithShape="1">
          <a:blip r:embed="rId2"/>
          <a:srcRect t="28490" r="88112" b="54739"/>
          <a:stretch/>
        </p:blipFill>
        <p:spPr>
          <a:xfrm>
            <a:off x="3322135" y="5969732"/>
            <a:ext cx="1093116" cy="418012"/>
          </a:xfrm>
          <a:prstGeom prst="rect">
            <a:avLst/>
          </a:prstGeom>
        </p:spPr>
      </p:pic>
    </p:spTree>
    <p:extLst>
      <p:ext uri="{BB962C8B-B14F-4D97-AF65-F5344CB8AC3E}">
        <p14:creationId xmlns:p14="http://schemas.microsoft.com/office/powerpoint/2010/main" val="154445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30859" y="609600"/>
            <a:ext cx="9000000" cy="1320800"/>
          </a:xfrm>
        </p:spPr>
        <p:txBody>
          <a:bodyPr>
            <a:normAutofit/>
          </a:bodyPr>
          <a:lstStyle/>
          <a:p>
            <a:r>
              <a:rPr lang="en-US" altLang="zh-CN" dirty="0" smtClean="0"/>
              <a:t>3.</a:t>
            </a:r>
            <a:r>
              <a:rPr lang="zh-CN" altLang="en-US" dirty="0" smtClean="0"/>
              <a:t>强制</a:t>
            </a:r>
            <a:r>
              <a:rPr lang="zh-CN" altLang="zh-CN" dirty="0" smtClean="0"/>
              <a:t>类型</a:t>
            </a:r>
            <a:r>
              <a:rPr lang="zh-CN" altLang="zh-CN" dirty="0"/>
              <a:t>转换</a:t>
            </a:r>
          </a:p>
        </p:txBody>
      </p:sp>
      <p:sp>
        <p:nvSpPr>
          <p:cNvPr id="8" name="TextBox 10"/>
          <p:cNvSpPr txBox="1">
            <a:spLocks noChangeArrowheads="1"/>
          </p:cNvSpPr>
          <p:nvPr/>
        </p:nvSpPr>
        <p:spPr bwMode="auto">
          <a:xfrm>
            <a:off x="530859" y="2120037"/>
            <a:ext cx="9000000" cy="44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b="0" dirty="0">
                <a:latin typeface="微软雅黑" panose="020B0503020204020204" pitchFamily="34" charset="-122"/>
                <a:ea typeface="微软雅黑" panose="020B0503020204020204" pitchFamily="34" charset="-122"/>
              </a:rPr>
              <a:t>【例</a:t>
            </a:r>
            <a:r>
              <a:rPr lang="en-US" altLang="zh-CN" b="0" dirty="0">
                <a:latin typeface="微软雅黑" panose="020B0503020204020204" pitchFamily="34" charset="-122"/>
                <a:ea typeface="微软雅黑" panose="020B0503020204020204" pitchFamily="34" charset="-122"/>
              </a:rPr>
              <a:t>2.18</a:t>
            </a:r>
            <a:r>
              <a:rPr lang="zh-CN" altLang="zh-CN" b="0" dirty="0">
                <a:latin typeface="微软雅黑" panose="020B0503020204020204" pitchFamily="34" charset="-122"/>
                <a:ea typeface="微软雅黑" panose="020B0503020204020204" pitchFamily="34" charset="-122"/>
              </a:rPr>
              <a:t>】强制类型</a:t>
            </a:r>
            <a:r>
              <a:rPr lang="zh-CN" altLang="zh-CN" b="0" dirty="0" smtClean="0">
                <a:latin typeface="微软雅黑" panose="020B0503020204020204" pitchFamily="34" charset="-122"/>
                <a:ea typeface="微软雅黑" panose="020B0503020204020204" pitchFamily="34" charset="-122"/>
              </a:rPr>
              <a:t>转换</a:t>
            </a:r>
            <a:r>
              <a:rPr lang="zh-CN" altLang="en-US" b="0" dirty="0" smtClean="0">
                <a:latin typeface="微软雅黑" panose="020B0503020204020204" pitchFamily="34" charset="-122"/>
                <a:ea typeface="微软雅黑" panose="020B0503020204020204" pitchFamily="34" charset="-122"/>
              </a:rPr>
              <a:t>实例</a:t>
            </a:r>
            <a:endParaRPr lang="en-US" altLang="zh-CN" b="0" dirty="0" smtClean="0">
              <a:latin typeface="微软雅黑" panose="020B0503020204020204" pitchFamily="34" charset="-122"/>
              <a:ea typeface="微软雅黑" panose="020B0503020204020204" pitchFamily="34" charset="-122"/>
            </a:endParaRPr>
          </a:p>
          <a:p>
            <a:pPr>
              <a:buNone/>
            </a:pPr>
            <a:r>
              <a:rPr lang="en-US" altLang="zh-CN" b="0" dirty="0" smtClean="0">
                <a:latin typeface="微软雅黑" panose="020B0503020204020204" pitchFamily="34" charset="-122"/>
                <a:ea typeface="微软雅黑" panose="020B0503020204020204" pitchFamily="34" charset="-122"/>
              </a:rPr>
              <a:t>#</a:t>
            </a:r>
            <a:r>
              <a:rPr lang="en-US" altLang="zh-CN" b="0" dirty="0">
                <a:latin typeface="微软雅黑" panose="020B0503020204020204" pitchFamily="34" charset="-122"/>
                <a:ea typeface="微软雅黑" panose="020B0503020204020204" pitchFamily="34" charset="-122"/>
              </a:rPr>
              <a:t>include &lt;</a:t>
            </a:r>
            <a:r>
              <a:rPr lang="en-US" altLang="zh-CN" b="0" dirty="0" err="1">
                <a:latin typeface="微软雅黑" panose="020B0503020204020204" pitchFamily="34" charset="-122"/>
                <a:ea typeface="微软雅黑" panose="020B0503020204020204" pitchFamily="34" charset="-122"/>
              </a:rPr>
              <a:t>stdio.h</a:t>
            </a:r>
            <a:r>
              <a:rPr lang="en-US" altLang="zh-CN" b="0" dirty="0">
                <a:latin typeface="微软雅黑" panose="020B0503020204020204" pitchFamily="34" charset="-122"/>
                <a:ea typeface="微软雅黑" panose="020B0503020204020204" pitchFamily="34" charset="-122"/>
              </a:rPr>
              <a:t>&gt;</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err="1">
                <a:latin typeface="微软雅黑" panose="020B0503020204020204" pitchFamily="34" charset="-122"/>
                <a:ea typeface="微软雅黑" panose="020B0503020204020204" pitchFamily="34" charset="-122"/>
              </a:rPr>
              <a:t>int</a:t>
            </a:r>
            <a:r>
              <a:rPr lang="en-US" altLang="zh-CN" b="0" dirty="0">
                <a:latin typeface="微软雅黑" panose="020B0503020204020204" pitchFamily="34" charset="-122"/>
                <a:ea typeface="微软雅黑" panose="020B0503020204020204" pitchFamily="34" charset="-122"/>
              </a:rPr>
              <a:t> main()</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      float f=9.76;</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      </a:t>
            </a:r>
            <a:r>
              <a:rPr lang="en-US" altLang="zh-CN" b="0" dirty="0" err="1">
                <a:latin typeface="微软雅黑" panose="020B0503020204020204" pitchFamily="34" charset="-122"/>
                <a:ea typeface="微软雅黑" panose="020B0503020204020204" pitchFamily="34" charset="-122"/>
              </a:rPr>
              <a:t>printf</a:t>
            </a:r>
            <a:r>
              <a:rPr lang="en-US" altLang="zh-CN" b="0" dirty="0">
                <a:latin typeface="微软雅黑" panose="020B0503020204020204" pitchFamily="34" charset="-122"/>
                <a:ea typeface="微软雅黑" panose="020B0503020204020204" pitchFamily="34" charset="-122"/>
              </a:rPr>
              <a:t>("(</a:t>
            </a:r>
            <a:r>
              <a:rPr lang="en-US" altLang="zh-CN" b="0" dirty="0" err="1">
                <a:latin typeface="微软雅黑" panose="020B0503020204020204" pitchFamily="34" charset="-122"/>
                <a:ea typeface="微软雅黑" panose="020B0503020204020204" pitchFamily="34" charset="-122"/>
              </a:rPr>
              <a:t>int</a:t>
            </a:r>
            <a:r>
              <a:rPr lang="en-US" altLang="zh-CN" b="0" dirty="0">
                <a:latin typeface="微软雅黑" panose="020B0503020204020204" pitchFamily="34" charset="-122"/>
                <a:ea typeface="微软雅黑" panose="020B0503020204020204" pitchFamily="34" charset="-122"/>
              </a:rPr>
              <a:t>)f=%</a:t>
            </a:r>
            <a:r>
              <a:rPr lang="en-US" altLang="zh-CN" b="0" dirty="0" err="1">
                <a:latin typeface="微软雅黑" panose="020B0503020204020204" pitchFamily="34" charset="-122"/>
                <a:ea typeface="微软雅黑" panose="020B0503020204020204" pitchFamily="34" charset="-122"/>
              </a:rPr>
              <a:t>d,f</a:t>
            </a:r>
            <a:r>
              <a:rPr lang="en-US" altLang="zh-CN" b="0" dirty="0">
                <a:latin typeface="微软雅黑" panose="020B0503020204020204" pitchFamily="34" charset="-122"/>
                <a:ea typeface="微软雅黑" panose="020B0503020204020204" pitchFamily="34" charset="-122"/>
              </a:rPr>
              <a:t>=%f\n",(</a:t>
            </a:r>
            <a:r>
              <a:rPr lang="en-US" altLang="zh-CN" b="0" dirty="0" err="1">
                <a:latin typeface="微软雅黑" panose="020B0503020204020204" pitchFamily="34" charset="-122"/>
                <a:ea typeface="微软雅黑" panose="020B0503020204020204" pitchFamily="34" charset="-122"/>
              </a:rPr>
              <a:t>int</a:t>
            </a:r>
            <a:r>
              <a:rPr lang="en-US" altLang="zh-CN" b="0" dirty="0">
                <a:latin typeface="微软雅黑" panose="020B0503020204020204" pitchFamily="34" charset="-122"/>
                <a:ea typeface="微软雅黑" panose="020B0503020204020204" pitchFamily="34" charset="-122"/>
              </a:rPr>
              <a:t>)</a:t>
            </a:r>
            <a:r>
              <a:rPr lang="en-US" altLang="zh-CN" b="0" dirty="0" err="1">
                <a:latin typeface="微软雅黑" panose="020B0503020204020204" pitchFamily="34" charset="-122"/>
                <a:ea typeface="微软雅黑" panose="020B0503020204020204" pitchFamily="34" charset="-122"/>
              </a:rPr>
              <a:t>f,f</a:t>
            </a:r>
            <a:r>
              <a:rPr lang="en-US" altLang="zh-CN" b="0" dirty="0">
                <a:latin typeface="微软雅黑" panose="020B0503020204020204" pitchFamily="34" charset="-122"/>
                <a:ea typeface="微软雅黑" panose="020B0503020204020204" pitchFamily="34" charset="-122"/>
              </a:rPr>
              <a:t>);</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      return 0;</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a:t>
            </a:r>
            <a:endParaRPr lang="zh-CN" altLang="zh-CN" b="0" dirty="0">
              <a:latin typeface="微软雅黑" panose="020B0503020204020204" pitchFamily="34" charset="-122"/>
              <a:ea typeface="微软雅黑" panose="020B0503020204020204" pitchFamily="34" charset="-122"/>
            </a:endParaRPr>
          </a:p>
          <a:p>
            <a:pPr>
              <a:buNone/>
            </a:pPr>
            <a:r>
              <a:rPr lang="zh-CN" altLang="zh-CN" b="0" dirty="0" smtClean="0">
                <a:latin typeface="微软雅黑" panose="020B0503020204020204" pitchFamily="34" charset="-122"/>
                <a:ea typeface="微软雅黑" panose="020B0503020204020204" pitchFamily="34" charset="-122"/>
              </a:rPr>
              <a:t>运</a:t>
            </a:r>
            <a:r>
              <a:rPr lang="zh-CN" altLang="zh-CN" b="0" dirty="0">
                <a:latin typeface="微软雅黑" panose="020B0503020204020204" pitchFamily="34" charset="-122"/>
                <a:ea typeface="微软雅黑" panose="020B0503020204020204" pitchFamily="34" charset="-122"/>
              </a:rPr>
              <a:t>程程序，结果为：</a:t>
            </a:r>
          </a:p>
          <a:p>
            <a:pPr>
              <a:buNone/>
            </a:pPr>
            <a:endParaRPr lang="zh-CN" altLang="zh-CN" b="0" dirty="0">
              <a:latin typeface="微软雅黑" panose="020B0503020204020204" pitchFamily="34" charset="-122"/>
              <a:ea typeface="微软雅黑" panose="020B0503020204020204" pitchFamily="34" charset="-122"/>
            </a:endParaRPr>
          </a:p>
        </p:txBody>
      </p:sp>
      <p:pic>
        <p:nvPicPr>
          <p:cNvPr id="1026" name="图片 4"/>
          <p:cNvPicPr>
            <a:picLocks noChangeAspect="1" noChangeArrowheads="1"/>
          </p:cNvPicPr>
          <p:nvPr/>
        </p:nvPicPr>
        <p:blipFill>
          <a:blip r:embed="rId2">
            <a:extLst>
              <a:ext uri="{28A0092B-C50C-407E-A947-70E740481C1C}">
                <a14:useLocalDpi xmlns:a14="http://schemas.microsoft.com/office/drawing/2010/main" val="0"/>
              </a:ext>
            </a:extLst>
          </a:blip>
          <a:srcRect t="23759" r="70003" b="61830"/>
          <a:stretch>
            <a:fillRect/>
          </a:stretch>
        </p:blipFill>
        <p:spPr bwMode="auto">
          <a:xfrm>
            <a:off x="3524309" y="5895975"/>
            <a:ext cx="3013100" cy="46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875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95072" y="2050143"/>
            <a:ext cx="5366757" cy="707886"/>
          </a:xfrm>
          <a:prstGeom prst="rect">
            <a:avLst/>
          </a:prstGeom>
          <a:noFill/>
        </p:spPr>
        <p:txBody>
          <a:bodyPr wrap="square" rtlCol="0">
            <a:spAutoFit/>
          </a:bodyPr>
          <a:lstStyle/>
          <a:p>
            <a:r>
              <a:rPr lang="en-US" altLang="zh-CN" sz="4000" b="1" dirty="0" smtClean="0">
                <a:solidFill>
                  <a:schemeClr val="accent2">
                    <a:lumMod val="75000"/>
                  </a:schemeClr>
                </a:solidFill>
                <a:latin typeface="微软雅黑" panose="020B0503020204020204" charset="-122"/>
                <a:ea typeface="微软雅黑" panose="020B0503020204020204" charset="-122"/>
              </a:rPr>
              <a:t>2.3  </a:t>
            </a:r>
            <a:r>
              <a:rPr lang="zh-CN" altLang="en-US" sz="4000" b="1" dirty="0" smtClean="0">
                <a:solidFill>
                  <a:schemeClr val="accent2">
                    <a:lumMod val="75000"/>
                  </a:schemeClr>
                </a:solidFill>
                <a:latin typeface="微软雅黑" panose="020B0503020204020204" charset="-122"/>
                <a:ea typeface="微软雅黑" panose="020B0503020204020204" charset="-122"/>
              </a:rPr>
              <a:t>运算符与表达式</a:t>
            </a:r>
            <a:endParaRPr lang="zh-CN" altLang="en-US" sz="4000" b="1" dirty="0">
              <a:solidFill>
                <a:schemeClr val="accent2">
                  <a:lumMod val="75000"/>
                </a:schemeClr>
              </a:solidFill>
              <a:latin typeface="微软雅黑" panose="020B0503020204020204" charset="-122"/>
              <a:ea typeface="微软雅黑" panose="020B0503020204020204" charset="-122"/>
            </a:endParaRPr>
          </a:p>
        </p:txBody>
      </p:sp>
      <p:sp>
        <p:nvSpPr>
          <p:cNvPr id="3" name="矩形 2"/>
          <p:cNvSpPr/>
          <p:nvPr/>
        </p:nvSpPr>
        <p:spPr>
          <a:xfrm>
            <a:off x="3095072" y="3066308"/>
            <a:ext cx="4140877" cy="523220"/>
          </a:xfrm>
          <a:prstGeom prst="rect">
            <a:avLst/>
          </a:prstGeom>
        </p:spPr>
        <p:txBody>
          <a:bodyPr wrap="none">
            <a:spAutoFit/>
          </a:bodyPr>
          <a:lstStyle/>
          <a:p>
            <a:r>
              <a:rPr lang="en-US" altLang="zh-CN" sz="2800" b="1" dirty="0" smtClean="0">
                <a:solidFill>
                  <a:schemeClr val="accent2">
                    <a:lumMod val="75000"/>
                  </a:schemeClr>
                </a:solidFill>
                <a:latin typeface="微软雅黑" panose="020B0503020204020204" charset="-122"/>
                <a:ea typeface="微软雅黑" panose="020B0503020204020204" charset="-122"/>
              </a:rPr>
              <a:t>2.3.5  </a:t>
            </a:r>
            <a:r>
              <a:rPr lang="zh-CN" altLang="en-US" sz="2800" b="1" dirty="0" smtClean="0">
                <a:solidFill>
                  <a:schemeClr val="accent2">
                    <a:lumMod val="75000"/>
                  </a:schemeClr>
                </a:solidFill>
                <a:latin typeface="微软雅黑" panose="020B0503020204020204" charset="-122"/>
                <a:ea typeface="微软雅黑" panose="020B0503020204020204" charset="-122"/>
              </a:rPr>
              <a:t>几个特殊的运算符</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414963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44367" y="609600"/>
            <a:ext cx="9000000" cy="1320800"/>
          </a:xfrm>
        </p:spPr>
        <p:txBody>
          <a:bodyPr>
            <a:normAutofit/>
          </a:bodyPr>
          <a:lstStyle/>
          <a:p>
            <a:r>
              <a:rPr lang="en-US" altLang="zh-CN" dirty="0" smtClean="0"/>
              <a:t>2.3.5  </a:t>
            </a:r>
            <a:r>
              <a:rPr lang="zh-CN" altLang="zh-CN" dirty="0" smtClean="0"/>
              <a:t>几</a:t>
            </a:r>
            <a:r>
              <a:rPr lang="zh-CN" altLang="zh-CN" dirty="0"/>
              <a:t>个特殊的运算符</a:t>
            </a:r>
          </a:p>
        </p:txBody>
      </p:sp>
      <p:sp>
        <p:nvSpPr>
          <p:cNvPr id="51205" name="TextBox 10"/>
          <p:cNvSpPr txBox="1">
            <a:spLocks noChangeArrowheads="1"/>
          </p:cNvSpPr>
          <p:nvPr/>
        </p:nvSpPr>
        <p:spPr bwMode="auto">
          <a:xfrm>
            <a:off x="622747" y="1791703"/>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3200" b="0" dirty="0">
                <a:latin typeface="Microsoft YaHei UI" panose="020B0503020204020204" pitchFamily="34" charset="-122"/>
                <a:ea typeface="Microsoft YaHei UI" panose="020B0503020204020204" pitchFamily="34" charset="-122"/>
              </a:rPr>
              <a:t>1.</a:t>
            </a:r>
            <a:r>
              <a:rPr lang="zh-CN" altLang="zh-CN" sz="3200" b="0" dirty="0" smtClean="0">
                <a:latin typeface="Microsoft YaHei UI" panose="020B0503020204020204" pitchFamily="34" charset="-122"/>
                <a:ea typeface="Microsoft YaHei UI" panose="020B0503020204020204" pitchFamily="34" charset="-122"/>
              </a:rPr>
              <a:t>复合赋值</a:t>
            </a:r>
            <a:r>
              <a:rPr lang="zh-CN" altLang="en-US" sz="3200" b="0" dirty="0" smtClean="0">
                <a:latin typeface="Microsoft YaHei UI" panose="020B0503020204020204" pitchFamily="34" charset="-122"/>
                <a:ea typeface="Microsoft YaHei UI" panose="020B0503020204020204" pitchFamily="34" charset="-122"/>
              </a:rPr>
              <a:t>运算符</a:t>
            </a:r>
            <a:endParaRPr lang="zh-CN" altLang="zh-CN" sz="3200" b="0" dirty="0">
              <a:latin typeface="Microsoft YaHei UI" panose="020B0503020204020204" pitchFamily="34" charset="-122"/>
              <a:ea typeface="Microsoft YaHei UI" panose="020B0503020204020204" pitchFamily="34" charset="-122"/>
            </a:endParaRPr>
          </a:p>
        </p:txBody>
      </p:sp>
      <p:sp>
        <p:nvSpPr>
          <p:cNvPr id="51206" name="TextBox 12"/>
          <p:cNvSpPr txBox="1">
            <a:spLocks noChangeArrowheads="1"/>
          </p:cNvSpPr>
          <p:nvPr/>
        </p:nvSpPr>
        <p:spPr bwMode="auto">
          <a:xfrm>
            <a:off x="622747" y="2515998"/>
            <a:ext cx="9000000"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sz="2800" b="0" dirty="0" smtClean="0">
                <a:latin typeface="Microsoft YaHei UI" panose="020B0503020204020204" pitchFamily="34" charset="-122"/>
                <a:ea typeface="Microsoft YaHei UI" panose="020B0503020204020204" pitchFamily="34" charset="-122"/>
              </a:rPr>
              <a:t>在</a:t>
            </a:r>
            <a:r>
              <a:rPr lang="zh-CN" altLang="zh-CN" sz="2800" b="0" dirty="0">
                <a:latin typeface="Microsoft YaHei UI" panose="020B0503020204020204" pitchFamily="34" charset="-122"/>
                <a:ea typeface="Microsoft YaHei UI" panose="020B0503020204020204" pitchFamily="34" charset="-122"/>
              </a:rPr>
              <a:t>赋值运算符之前加上其他运算符，可以构成复合赋值</a:t>
            </a:r>
            <a:r>
              <a:rPr lang="zh-CN" altLang="zh-CN" sz="2800" b="0" dirty="0" smtClean="0">
                <a:latin typeface="Microsoft YaHei UI" panose="020B0503020204020204" pitchFamily="34" charset="-122"/>
                <a:ea typeface="Microsoft YaHei UI" panose="020B0503020204020204" pitchFamily="34" charset="-122"/>
              </a:rPr>
              <a:t>运算符</a:t>
            </a:r>
            <a:r>
              <a:rPr lang="zh-CN" altLang="en-US" sz="2800" b="0" dirty="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None/>
            </a:pPr>
            <a:r>
              <a:rPr lang="zh-CN" altLang="zh-CN" sz="2800" b="0" dirty="0" smtClean="0">
                <a:latin typeface="Microsoft YaHei UI" panose="020B0503020204020204" pitchFamily="34" charset="-122"/>
                <a:ea typeface="Microsoft YaHei UI" panose="020B0503020204020204" pitchFamily="34" charset="-122"/>
              </a:rPr>
              <a:t>常用的</a:t>
            </a:r>
            <a:r>
              <a:rPr lang="zh-CN" altLang="en-US" sz="2800" b="0" dirty="0" smtClean="0">
                <a:latin typeface="Microsoft YaHei UI" panose="020B0503020204020204" pitchFamily="34" charset="-122"/>
                <a:ea typeface="Microsoft YaHei UI" panose="020B0503020204020204" pitchFamily="34" charset="-122"/>
              </a:rPr>
              <a:t>复合赋值运算符：</a:t>
            </a:r>
            <a:r>
              <a:rPr lang="en-US" altLang="zh-CN" sz="2800" b="0" dirty="0" smtClean="0">
                <a:solidFill>
                  <a:schemeClr val="accent4"/>
                </a:solidFill>
                <a:latin typeface="Microsoft YaHei UI" panose="020B0503020204020204" pitchFamily="34" charset="-122"/>
                <a:ea typeface="Microsoft YaHei UI" panose="020B0503020204020204" pitchFamily="34" charset="-122"/>
              </a:rPr>
              <a:t>+=</a:t>
            </a:r>
            <a:r>
              <a:rPr lang="zh-CN" altLang="zh-CN" sz="2800" b="0" dirty="0">
                <a:solidFill>
                  <a:schemeClr val="accent4"/>
                </a:solidFill>
                <a:latin typeface="Microsoft YaHei UI" panose="020B0503020204020204" pitchFamily="34" charset="-122"/>
                <a:ea typeface="Microsoft YaHei UI" panose="020B0503020204020204" pitchFamily="34" charset="-122"/>
              </a:rPr>
              <a:t>、</a:t>
            </a:r>
            <a:r>
              <a:rPr lang="en-US" altLang="zh-CN" sz="2800" b="0" dirty="0">
                <a:solidFill>
                  <a:schemeClr val="accent4"/>
                </a:solidFill>
                <a:latin typeface="Microsoft YaHei UI" panose="020B0503020204020204" pitchFamily="34" charset="-122"/>
                <a:ea typeface="Microsoft YaHei UI" panose="020B0503020204020204" pitchFamily="34" charset="-122"/>
              </a:rPr>
              <a:t>-=</a:t>
            </a:r>
            <a:r>
              <a:rPr lang="zh-CN" altLang="zh-CN" sz="2800" b="0" dirty="0">
                <a:solidFill>
                  <a:schemeClr val="accent4"/>
                </a:solidFill>
                <a:latin typeface="Microsoft YaHei UI" panose="020B0503020204020204" pitchFamily="34" charset="-122"/>
                <a:ea typeface="Microsoft YaHei UI" panose="020B0503020204020204" pitchFamily="34" charset="-122"/>
              </a:rPr>
              <a:t>、</a:t>
            </a:r>
            <a:r>
              <a:rPr lang="en-US" altLang="zh-CN" sz="2800" b="0" dirty="0">
                <a:solidFill>
                  <a:schemeClr val="accent4"/>
                </a:solidFill>
                <a:latin typeface="Microsoft YaHei UI" panose="020B0503020204020204" pitchFamily="34" charset="-122"/>
                <a:ea typeface="Microsoft YaHei UI" panose="020B0503020204020204" pitchFamily="34" charset="-122"/>
              </a:rPr>
              <a:t>*=</a:t>
            </a:r>
            <a:r>
              <a:rPr lang="zh-CN" altLang="zh-CN" sz="2800" b="0" dirty="0">
                <a:solidFill>
                  <a:schemeClr val="accent4"/>
                </a:solidFill>
                <a:latin typeface="Microsoft YaHei UI" panose="020B0503020204020204" pitchFamily="34" charset="-122"/>
                <a:ea typeface="Microsoft YaHei UI" panose="020B0503020204020204" pitchFamily="34" charset="-122"/>
              </a:rPr>
              <a:t>、</a:t>
            </a:r>
            <a:r>
              <a:rPr lang="en-US" altLang="zh-CN" sz="2800" b="0" dirty="0">
                <a:solidFill>
                  <a:schemeClr val="accent4"/>
                </a:solidFill>
                <a:latin typeface="Microsoft YaHei UI" panose="020B0503020204020204" pitchFamily="34" charset="-122"/>
                <a:ea typeface="Microsoft YaHei UI" panose="020B0503020204020204" pitchFamily="34" charset="-122"/>
              </a:rPr>
              <a:t>/=</a:t>
            </a:r>
            <a:r>
              <a:rPr lang="zh-CN" altLang="zh-CN" sz="2800" b="0" dirty="0">
                <a:solidFill>
                  <a:schemeClr val="accent4"/>
                </a:solidFill>
                <a:latin typeface="Microsoft YaHei UI" panose="020B0503020204020204" pitchFamily="34" charset="-122"/>
                <a:ea typeface="Microsoft YaHei UI" panose="020B0503020204020204" pitchFamily="34" charset="-122"/>
              </a:rPr>
              <a:t>、</a:t>
            </a:r>
            <a:r>
              <a:rPr lang="en-US" altLang="zh-CN" sz="2800" b="0" dirty="0" smtClean="0">
                <a:solidFill>
                  <a:schemeClr val="accent4"/>
                </a:solidFill>
                <a:latin typeface="Microsoft YaHei UI" panose="020B0503020204020204" pitchFamily="34" charset="-122"/>
                <a:ea typeface="Microsoft YaHei UI" panose="020B0503020204020204" pitchFamily="34" charset="-122"/>
              </a:rPr>
              <a:t>%=</a:t>
            </a:r>
            <a:endParaRPr lang="zh-CN" altLang="zh-CN" sz="2800" b="0" dirty="0">
              <a:solidFill>
                <a:schemeClr val="accent4"/>
              </a:solidFill>
              <a:latin typeface="Microsoft YaHei UI" panose="020B0503020204020204" pitchFamily="34" charset="-122"/>
              <a:ea typeface="Microsoft YaHei UI" panose="020B0503020204020204" pitchFamily="34" charset="-122"/>
            </a:endParaRPr>
          </a:p>
        </p:txBody>
      </p:sp>
      <p:sp>
        <p:nvSpPr>
          <p:cNvPr id="14" name="TextBox 12"/>
          <p:cNvSpPr txBox="1">
            <a:spLocks noChangeArrowheads="1"/>
          </p:cNvSpPr>
          <p:nvPr/>
        </p:nvSpPr>
        <p:spPr bwMode="auto">
          <a:xfrm>
            <a:off x="622747" y="4095213"/>
            <a:ext cx="90000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indent="979488">
              <a:buNone/>
            </a:pPr>
            <a:r>
              <a:rPr lang="en-US" altLang="zh-CN" sz="2800" b="0" dirty="0" smtClean="0">
                <a:latin typeface="Microsoft YaHei UI" panose="020B0503020204020204" pitchFamily="34" charset="-122"/>
                <a:ea typeface="Microsoft YaHei UI" panose="020B0503020204020204" pitchFamily="34" charset="-122"/>
              </a:rPr>
              <a:t>a+=x   </a:t>
            </a:r>
            <a:r>
              <a:rPr lang="zh-CN" altLang="zh-CN" sz="2800" b="0" dirty="0" smtClean="0">
                <a:latin typeface="Microsoft YaHei UI" panose="020B0503020204020204" pitchFamily="34" charset="-122"/>
                <a:ea typeface="Microsoft YaHei UI" panose="020B0503020204020204" pitchFamily="34" charset="-122"/>
              </a:rPr>
              <a:t>相当于</a:t>
            </a:r>
            <a:r>
              <a:rPr lang="en-US" altLang="zh-CN" sz="2800" b="0" dirty="0" smtClean="0">
                <a:latin typeface="Microsoft YaHei UI" panose="020B0503020204020204" pitchFamily="34" charset="-122"/>
                <a:ea typeface="Microsoft YaHei UI" panose="020B0503020204020204" pitchFamily="34" charset="-122"/>
              </a:rPr>
              <a:t> a=</a:t>
            </a:r>
            <a:r>
              <a:rPr lang="en-US" altLang="zh-CN" sz="2800" b="0" dirty="0" err="1" smtClean="0">
                <a:latin typeface="Microsoft YaHei UI" panose="020B0503020204020204" pitchFamily="34" charset="-122"/>
                <a:ea typeface="Microsoft YaHei UI" panose="020B0503020204020204" pitchFamily="34" charset="-122"/>
              </a:rPr>
              <a:t>a+x</a:t>
            </a:r>
            <a:endParaRPr lang="zh-CN" altLang="zh-CN" sz="2800" b="0" dirty="0">
              <a:latin typeface="Microsoft YaHei UI" panose="020B0503020204020204" pitchFamily="34" charset="-122"/>
              <a:ea typeface="Microsoft YaHei UI" panose="020B0503020204020204" pitchFamily="34" charset="-122"/>
            </a:endParaRPr>
          </a:p>
          <a:p>
            <a:pPr indent="979488">
              <a:buNone/>
            </a:pPr>
            <a:r>
              <a:rPr lang="en-US" altLang="zh-CN" sz="2800" b="0" dirty="0">
                <a:latin typeface="Microsoft YaHei UI" panose="020B0503020204020204" pitchFamily="34" charset="-122"/>
                <a:ea typeface="Microsoft YaHei UI" panose="020B0503020204020204" pitchFamily="34" charset="-122"/>
              </a:rPr>
              <a:t>a</a:t>
            </a:r>
            <a:r>
              <a:rPr lang="en-US" altLang="zh-CN" sz="2800" b="0" dirty="0" smtClean="0">
                <a:latin typeface="Microsoft YaHei UI" panose="020B0503020204020204" pitchFamily="34" charset="-122"/>
                <a:ea typeface="Microsoft YaHei UI" panose="020B0503020204020204" pitchFamily="34" charset="-122"/>
              </a:rPr>
              <a:t>-= y   </a:t>
            </a:r>
            <a:r>
              <a:rPr lang="zh-CN" altLang="zh-CN" sz="2800" b="0" dirty="0" smtClean="0">
                <a:latin typeface="Microsoft YaHei UI" panose="020B0503020204020204" pitchFamily="34" charset="-122"/>
                <a:ea typeface="Microsoft YaHei UI" panose="020B0503020204020204" pitchFamily="34" charset="-122"/>
              </a:rPr>
              <a:t>相当于</a:t>
            </a:r>
            <a:r>
              <a:rPr lang="en-US" altLang="zh-CN" sz="2800" b="0" dirty="0" smtClean="0">
                <a:latin typeface="Microsoft YaHei UI" panose="020B0503020204020204" pitchFamily="34" charset="-122"/>
                <a:ea typeface="Microsoft YaHei UI" panose="020B0503020204020204" pitchFamily="34" charset="-122"/>
              </a:rPr>
              <a:t> </a:t>
            </a:r>
            <a:r>
              <a:rPr lang="en-US" altLang="zh-CN" sz="2800" b="0" dirty="0" smtClean="0">
                <a:latin typeface="Microsoft YaHei UI" panose="020B0503020204020204" pitchFamily="34" charset="-122"/>
                <a:ea typeface="Microsoft YaHei UI" panose="020B0503020204020204" pitchFamily="34" charset="-122"/>
              </a:rPr>
              <a:t>a=a-y</a:t>
            </a:r>
          </a:p>
          <a:p>
            <a:pPr indent="979488">
              <a:buNone/>
            </a:pPr>
            <a:r>
              <a:rPr lang="en-US" altLang="zh-CN" sz="2800" b="0" dirty="0" smtClean="0">
                <a:latin typeface="Microsoft YaHei UI" panose="020B0503020204020204" pitchFamily="34" charset="-122"/>
                <a:ea typeface="Microsoft YaHei UI" panose="020B0503020204020204" pitchFamily="34" charset="-122"/>
              </a:rPr>
              <a:t>a</a:t>
            </a:r>
            <a:r>
              <a:rPr lang="en-US" altLang="zh-CN" sz="2800" b="0" dirty="0">
                <a:latin typeface="Microsoft YaHei UI" panose="020B0503020204020204" pitchFamily="34" charset="-122"/>
                <a:ea typeface="Microsoft YaHei UI" panose="020B0503020204020204" pitchFamily="34" charset="-122"/>
              </a:rPr>
              <a:t>*=x-y </a:t>
            </a:r>
            <a:r>
              <a:rPr lang="zh-CN" altLang="zh-CN" sz="2800" b="0" dirty="0">
                <a:latin typeface="Microsoft YaHei UI" panose="020B0503020204020204" pitchFamily="34" charset="-122"/>
                <a:ea typeface="Microsoft YaHei UI" panose="020B0503020204020204" pitchFamily="34" charset="-122"/>
              </a:rPr>
              <a:t>相当于</a:t>
            </a:r>
            <a:r>
              <a:rPr lang="en-US" altLang="zh-CN" sz="2800" b="0" dirty="0">
                <a:latin typeface="Microsoft YaHei UI" panose="020B0503020204020204" pitchFamily="34" charset="-122"/>
                <a:ea typeface="Microsoft YaHei UI" panose="020B0503020204020204" pitchFamily="34" charset="-122"/>
              </a:rPr>
              <a:t> a=a*(x-y)</a:t>
            </a:r>
            <a:endParaRPr lang="zh-CN" altLang="zh-CN" sz="2800" b="0" dirty="0">
              <a:latin typeface="Microsoft YaHei UI" panose="020B0503020204020204" pitchFamily="34" charset="-122"/>
              <a:ea typeface="Microsoft YaHei UI" panose="020B0503020204020204" pitchFamily="34" charset="-122"/>
            </a:endParaRPr>
          </a:p>
          <a:p>
            <a:pPr indent="979488">
              <a:buNone/>
            </a:pPr>
            <a:r>
              <a:rPr lang="en-US" altLang="zh-CN" sz="2800" b="0" dirty="0">
                <a:latin typeface="Microsoft YaHei UI" panose="020B0503020204020204" pitchFamily="34" charset="-122"/>
                <a:ea typeface="Microsoft YaHei UI" panose="020B0503020204020204" pitchFamily="34" charset="-122"/>
              </a:rPr>
              <a:t>a/=x*y </a:t>
            </a:r>
            <a:r>
              <a:rPr lang="zh-CN" altLang="zh-CN" sz="2800" b="0" dirty="0">
                <a:latin typeface="Microsoft YaHei UI" panose="020B0503020204020204" pitchFamily="34" charset="-122"/>
                <a:ea typeface="Microsoft YaHei UI" panose="020B0503020204020204" pitchFamily="34" charset="-122"/>
              </a:rPr>
              <a:t>相当于 </a:t>
            </a:r>
            <a:r>
              <a:rPr lang="en-US" altLang="zh-CN" sz="2800" b="0" dirty="0">
                <a:latin typeface="Microsoft YaHei UI" panose="020B0503020204020204" pitchFamily="34" charset="-122"/>
                <a:ea typeface="Microsoft YaHei UI" panose="020B0503020204020204" pitchFamily="34" charset="-122"/>
              </a:rPr>
              <a:t>a=a/(x*y</a:t>
            </a:r>
            <a:r>
              <a:rPr lang="en-US" altLang="zh-CN" sz="2800" b="0" dirty="0" smtClean="0">
                <a:latin typeface="Microsoft YaHei UI" panose="020B0503020204020204" pitchFamily="34" charset="-122"/>
                <a:ea typeface="Microsoft YaHei UI" panose="020B0503020204020204" pitchFamily="34" charset="-122"/>
              </a:rPr>
              <a:t>)</a:t>
            </a:r>
          </a:p>
          <a:p>
            <a:pPr indent="979488">
              <a:buNone/>
            </a:pPr>
            <a:r>
              <a:rPr lang="en-US" altLang="zh-CN" sz="2800" b="0" dirty="0" smtClean="0">
                <a:latin typeface="Microsoft YaHei UI" panose="020B0503020204020204" pitchFamily="34" charset="-122"/>
                <a:ea typeface="Microsoft YaHei UI" panose="020B0503020204020204" pitchFamily="34" charset="-122"/>
              </a:rPr>
              <a:t>a%=y   </a:t>
            </a:r>
            <a:r>
              <a:rPr lang="zh-CN" altLang="zh-CN" sz="2800" b="0" dirty="0" smtClean="0">
                <a:latin typeface="Microsoft YaHei UI" panose="020B0503020204020204" pitchFamily="34" charset="-122"/>
                <a:ea typeface="Microsoft YaHei UI" panose="020B0503020204020204" pitchFamily="34" charset="-122"/>
              </a:rPr>
              <a:t>相当于</a:t>
            </a:r>
            <a:r>
              <a:rPr lang="en-US" altLang="zh-CN" sz="2800" b="0" dirty="0" smtClean="0">
                <a:latin typeface="Microsoft YaHei UI" panose="020B0503020204020204" pitchFamily="34" charset="-122"/>
                <a:ea typeface="Microsoft YaHei UI" panose="020B0503020204020204" pitchFamily="34" charset="-122"/>
              </a:rPr>
              <a:t> a=</a:t>
            </a:r>
            <a:r>
              <a:rPr lang="en-US" altLang="zh-CN" sz="2800" b="0" dirty="0" err="1" smtClean="0">
                <a:latin typeface="Microsoft YaHei UI" panose="020B0503020204020204" pitchFamily="34" charset="-122"/>
                <a:ea typeface="Microsoft YaHei UI" panose="020B0503020204020204" pitchFamily="34" charset="-122"/>
              </a:rPr>
              <a:t>a%y</a:t>
            </a:r>
            <a:endParaRPr lang="zh-CN" altLang="zh-CN" sz="2800" b="0" dirty="0">
              <a:latin typeface="Microsoft YaHei UI" panose="020B0503020204020204" pitchFamily="34" charset="-122"/>
              <a:ea typeface="Microsoft YaHei UI" panose="020B0503020204020204" pitchFamily="34" charset="-122"/>
            </a:endParaRPr>
          </a:p>
          <a:p>
            <a:pPr indent="979488">
              <a:buNone/>
            </a:pPr>
            <a:endParaRPr lang="zh-CN" altLang="zh-CN" sz="2800" b="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292806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5"/>
                                        </p:tgtEl>
                                        <p:attrNameLst>
                                          <p:attrName>style.visibility</p:attrName>
                                        </p:attrNameLst>
                                      </p:cBhvr>
                                      <p:to>
                                        <p:strVal val="visible"/>
                                      </p:to>
                                    </p:set>
                                    <p:animEffect transition="in" filter="fade">
                                      <p:cBhvr>
                                        <p:cTn id="7" dur="500"/>
                                        <p:tgtEl>
                                          <p:spTgt spid="512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6"/>
                                        </p:tgtEl>
                                        <p:attrNameLst>
                                          <p:attrName>style.visibility</p:attrName>
                                        </p:attrNameLst>
                                      </p:cBhvr>
                                      <p:to>
                                        <p:strVal val="visible"/>
                                      </p:to>
                                    </p:set>
                                    <p:animEffect transition="in" filter="fade">
                                      <p:cBhvr>
                                        <p:cTn id="12" dur="500"/>
                                        <p:tgtEl>
                                          <p:spTgt spid="512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P spid="51206" grpId="0"/>
      <p:bldP spid="14"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Box 10"/>
          <p:cNvSpPr txBox="1">
            <a:spLocks noChangeArrowheads="1"/>
          </p:cNvSpPr>
          <p:nvPr/>
        </p:nvSpPr>
        <p:spPr bwMode="auto">
          <a:xfrm>
            <a:off x="583557" y="1674136"/>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3200" b="0" dirty="0">
                <a:latin typeface="Microsoft YaHei UI" panose="020B0503020204020204" pitchFamily="34" charset="-122"/>
                <a:ea typeface="Microsoft YaHei UI" panose="020B0503020204020204" pitchFamily="34" charset="-122"/>
              </a:rPr>
              <a:t>2.</a:t>
            </a:r>
            <a:r>
              <a:rPr lang="zh-CN" altLang="zh-CN" sz="3200" b="0" dirty="0">
                <a:latin typeface="Microsoft YaHei UI" panose="020B0503020204020204" pitchFamily="34" charset="-122"/>
                <a:ea typeface="Microsoft YaHei UI" panose="020B0503020204020204" pitchFamily="34" charset="-122"/>
              </a:rPr>
              <a:t>自增运算符（</a:t>
            </a:r>
            <a:r>
              <a:rPr lang="en-US" altLang="zh-CN" sz="3200" b="0" dirty="0">
                <a:latin typeface="Microsoft YaHei UI" panose="020B0503020204020204" pitchFamily="34" charset="-122"/>
                <a:ea typeface="Microsoft YaHei UI" panose="020B0503020204020204" pitchFamily="34" charset="-122"/>
              </a:rPr>
              <a:t>++</a:t>
            </a:r>
            <a:r>
              <a:rPr lang="zh-CN" altLang="zh-CN" sz="3200" b="0" dirty="0">
                <a:latin typeface="Microsoft YaHei UI" panose="020B0503020204020204" pitchFamily="34" charset="-122"/>
                <a:ea typeface="Microsoft YaHei UI" panose="020B0503020204020204" pitchFamily="34" charset="-122"/>
              </a:rPr>
              <a:t>）和自减运算符（</a:t>
            </a:r>
            <a:r>
              <a:rPr lang="en-US" altLang="zh-CN" sz="3200" b="0" dirty="0">
                <a:latin typeface="Microsoft YaHei UI" panose="020B0503020204020204" pitchFamily="34" charset="-122"/>
                <a:ea typeface="Microsoft YaHei UI" panose="020B0503020204020204" pitchFamily="34" charset="-122"/>
              </a:rPr>
              <a:t>--</a:t>
            </a:r>
            <a:r>
              <a:rPr lang="zh-CN" altLang="zh-CN" sz="3200" b="0" dirty="0">
                <a:latin typeface="Microsoft YaHei UI" panose="020B0503020204020204" pitchFamily="34" charset="-122"/>
                <a:ea typeface="Microsoft YaHei UI" panose="020B0503020204020204" pitchFamily="34" charset="-122"/>
              </a:rPr>
              <a:t>）</a:t>
            </a:r>
          </a:p>
        </p:txBody>
      </p:sp>
      <p:sp>
        <p:nvSpPr>
          <p:cNvPr id="51206" name="TextBox 12"/>
          <p:cNvSpPr txBox="1">
            <a:spLocks noChangeArrowheads="1"/>
          </p:cNvSpPr>
          <p:nvPr/>
        </p:nvSpPr>
        <p:spPr bwMode="auto">
          <a:xfrm>
            <a:off x="583557" y="2656240"/>
            <a:ext cx="9000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anose="020B0503020204020204" pitchFamily="34" charset="-122"/>
                <a:ea typeface="Microsoft YaHei UI" panose="020B0503020204020204" pitchFamily="34" charset="-122"/>
              </a:rPr>
              <a:t>二者都是</a:t>
            </a:r>
            <a:r>
              <a:rPr lang="zh-CN" altLang="zh-CN" sz="2800" b="0" dirty="0" smtClean="0">
                <a:latin typeface="Microsoft YaHei UI" panose="020B0503020204020204" pitchFamily="34" charset="-122"/>
                <a:ea typeface="Microsoft YaHei UI" panose="020B0503020204020204" pitchFamily="34" charset="-122"/>
              </a:rPr>
              <a:t>单</a:t>
            </a:r>
            <a:r>
              <a:rPr lang="zh-CN" altLang="zh-CN" sz="2800" b="0" dirty="0">
                <a:latin typeface="Microsoft YaHei UI" panose="020B0503020204020204" pitchFamily="34" charset="-122"/>
                <a:ea typeface="Microsoft YaHei UI" panose="020B0503020204020204" pitchFamily="34" charset="-122"/>
              </a:rPr>
              <a:t>目运算符，运算对象必须是变量，不能为表达式或常量</a:t>
            </a:r>
          </a:p>
        </p:txBody>
      </p:sp>
      <p:sp>
        <p:nvSpPr>
          <p:cNvPr id="14" name="TextBox 12"/>
          <p:cNvSpPr txBox="1">
            <a:spLocks noChangeArrowheads="1"/>
          </p:cNvSpPr>
          <p:nvPr/>
        </p:nvSpPr>
        <p:spPr bwMode="auto">
          <a:xfrm>
            <a:off x="583557" y="4173927"/>
            <a:ext cx="9000000"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marL="342900" indent="-342900">
              <a:buFont typeface="Wingdings" panose="05000000000000000000" pitchFamily="2" charset="2"/>
              <a:buChar char="Ø"/>
            </a:pPr>
            <a:r>
              <a:rPr lang="en-US" altLang="zh-CN" sz="2800" b="0" dirty="0" smtClean="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i</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i</a:t>
            </a:r>
            <a:r>
              <a:rPr lang="zh-CN" altLang="zh-CN" sz="2800" b="0" dirty="0">
                <a:latin typeface="Microsoft YaHei UI" panose="020B0503020204020204" pitchFamily="34" charset="-122"/>
                <a:ea typeface="Microsoft YaHei UI" panose="020B0503020204020204" pitchFamily="34" charset="-122"/>
              </a:rPr>
              <a:t>变量在使用之前先自增</a:t>
            </a:r>
            <a:r>
              <a:rPr lang="en-US" altLang="zh-CN" sz="2800" b="0" dirty="0">
                <a:latin typeface="Microsoft YaHei UI" panose="020B0503020204020204" pitchFamily="34" charset="-122"/>
                <a:ea typeface="Microsoft YaHei UI" panose="020B0503020204020204" pitchFamily="34" charset="-122"/>
              </a:rPr>
              <a:t>1</a:t>
            </a:r>
            <a:r>
              <a:rPr lang="zh-CN" altLang="zh-CN" sz="2800" b="0" dirty="0">
                <a:latin typeface="Microsoft YaHei UI" panose="020B0503020204020204" pitchFamily="34" charset="-122"/>
                <a:ea typeface="Microsoft YaHei UI" panose="020B0503020204020204" pitchFamily="34" charset="-122"/>
              </a:rPr>
              <a:t>，自减</a:t>
            </a:r>
            <a:r>
              <a:rPr lang="en-US" altLang="zh-CN" sz="2800" b="0" dirty="0">
                <a:latin typeface="Microsoft YaHei UI" panose="020B0503020204020204" pitchFamily="34" charset="-122"/>
                <a:ea typeface="Microsoft YaHei UI" panose="020B0503020204020204" pitchFamily="34" charset="-122"/>
              </a:rPr>
              <a:t>1</a:t>
            </a:r>
            <a:endParaRPr lang="zh-CN" altLang="zh-CN" sz="2800" b="0" dirty="0">
              <a:latin typeface="Microsoft YaHei UI" panose="020B0503020204020204" pitchFamily="34" charset="-122"/>
              <a:ea typeface="Microsoft YaHei UI" panose="020B0503020204020204" pitchFamily="34" charset="-122"/>
            </a:endParaRPr>
          </a:p>
          <a:p>
            <a:pPr marL="342900" indent="-342900">
              <a:buFont typeface="Wingdings" panose="05000000000000000000" pitchFamily="2" charset="2"/>
              <a:buChar char="Ø"/>
            </a:pPr>
            <a:r>
              <a:rPr lang="en-US" altLang="zh-CN" sz="2800" b="0" dirty="0" err="1">
                <a:latin typeface="Microsoft YaHei UI" panose="020B0503020204020204" pitchFamily="34" charset="-122"/>
                <a:ea typeface="Microsoft YaHei UI" panose="020B0503020204020204" pitchFamily="34" charset="-122"/>
              </a:rPr>
              <a:t>i</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i</a:t>
            </a:r>
            <a:r>
              <a:rPr lang="en-US" altLang="zh-CN" sz="2800" b="0" dirty="0">
                <a:latin typeface="Microsoft YaHei UI" panose="020B0503020204020204" pitchFamily="34" charset="-122"/>
                <a:ea typeface="Microsoft YaHei UI" panose="020B0503020204020204" pitchFamily="34" charset="-122"/>
              </a:rPr>
              <a:t>-- </a:t>
            </a:r>
            <a:r>
              <a:rPr lang="zh-CN" altLang="zh-CN" sz="2800" b="0" dirty="0">
                <a:latin typeface="Microsoft YaHei UI" panose="020B0503020204020204" pitchFamily="34" charset="-122"/>
                <a:ea typeface="Microsoft YaHei UI" panose="020B0503020204020204" pitchFamily="34" charset="-122"/>
              </a:rPr>
              <a:t>变量在使用之后再自增</a:t>
            </a:r>
            <a:r>
              <a:rPr lang="en-US" altLang="zh-CN" sz="2800" b="0" dirty="0">
                <a:latin typeface="Microsoft YaHei UI" panose="020B0503020204020204" pitchFamily="34" charset="-122"/>
                <a:ea typeface="Microsoft YaHei UI" panose="020B0503020204020204" pitchFamily="34" charset="-122"/>
              </a:rPr>
              <a:t>1</a:t>
            </a:r>
            <a:r>
              <a:rPr lang="zh-CN" altLang="zh-CN" sz="2800" b="0" dirty="0">
                <a:latin typeface="Microsoft YaHei UI" panose="020B0503020204020204" pitchFamily="34" charset="-122"/>
                <a:ea typeface="Microsoft YaHei UI" panose="020B0503020204020204" pitchFamily="34" charset="-122"/>
              </a:rPr>
              <a:t>，自减</a:t>
            </a:r>
            <a:r>
              <a:rPr lang="en-US" altLang="zh-CN" sz="2800" b="0" dirty="0">
                <a:latin typeface="Microsoft YaHei UI" panose="020B0503020204020204" pitchFamily="34" charset="-122"/>
                <a:ea typeface="Microsoft YaHei UI" panose="020B0503020204020204" pitchFamily="34" charset="-122"/>
              </a:rPr>
              <a:t>1</a:t>
            </a:r>
            <a:endParaRPr lang="zh-CN" altLang="zh-CN" sz="2800" b="0" dirty="0">
              <a:latin typeface="Microsoft YaHei UI" panose="020B0503020204020204" pitchFamily="34" charset="-122"/>
              <a:ea typeface="Microsoft YaHei UI" panose="020B0503020204020204" pitchFamily="34" charset="-122"/>
            </a:endParaRPr>
          </a:p>
        </p:txBody>
      </p:sp>
      <p:sp>
        <p:nvSpPr>
          <p:cNvPr id="7" name="Rectangle 2"/>
          <p:cNvSpPr>
            <a:spLocks noGrp="1" noChangeArrowheads="1"/>
          </p:cNvSpPr>
          <p:nvPr>
            <p:ph type="title"/>
          </p:nvPr>
        </p:nvSpPr>
        <p:spPr>
          <a:xfrm>
            <a:off x="544367" y="609600"/>
            <a:ext cx="9000000" cy="1320800"/>
          </a:xfrm>
        </p:spPr>
        <p:txBody>
          <a:bodyPr>
            <a:normAutofit/>
          </a:bodyPr>
          <a:lstStyle/>
          <a:p>
            <a:r>
              <a:rPr lang="en-US" altLang="zh-CN" dirty="0" smtClean="0"/>
              <a:t>2.3.5  </a:t>
            </a:r>
            <a:r>
              <a:rPr lang="zh-CN" altLang="zh-CN" dirty="0" smtClean="0"/>
              <a:t>几</a:t>
            </a:r>
            <a:r>
              <a:rPr lang="zh-CN" altLang="zh-CN" dirty="0"/>
              <a:t>个特殊的运算符</a:t>
            </a:r>
          </a:p>
        </p:txBody>
      </p:sp>
    </p:spTree>
    <p:extLst>
      <p:ext uri="{BB962C8B-B14F-4D97-AF65-F5344CB8AC3E}">
        <p14:creationId xmlns:p14="http://schemas.microsoft.com/office/powerpoint/2010/main" val="3713010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5"/>
                                        </p:tgtEl>
                                        <p:attrNameLst>
                                          <p:attrName>style.visibility</p:attrName>
                                        </p:attrNameLst>
                                      </p:cBhvr>
                                      <p:to>
                                        <p:strVal val="visible"/>
                                      </p:to>
                                    </p:set>
                                    <p:animEffect transition="in" filter="fade">
                                      <p:cBhvr>
                                        <p:cTn id="7" dur="500"/>
                                        <p:tgtEl>
                                          <p:spTgt spid="512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6"/>
                                        </p:tgtEl>
                                        <p:attrNameLst>
                                          <p:attrName>style.visibility</p:attrName>
                                        </p:attrNameLst>
                                      </p:cBhvr>
                                      <p:to>
                                        <p:strVal val="visible"/>
                                      </p:to>
                                    </p:set>
                                    <p:animEffect transition="in" filter="fade">
                                      <p:cBhvr>
                                        <p:cTn id="12" dur="500"/>
                                        <p:tgtEl>
                                          <p:spTgt spid="512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P spid="51206" grpId="0"/>
      <p:bldP spid="14"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531305" y="6041363"/>
            <a:ext cx="9000000" cy="365125"/>
          </a:xfrm>
        </p:spPr>
        <p:txBody>
          <a:bodyPr/>
          <a:lstStyle/>
          <a:p>
            <a:pPr>
              <a:defRPr/>
            </a:pPr>
            <a:fld id="{D043783A-6ED0-491B-B44C-8C6AC7917D8A}" type="slidenum">
              <a:rPr lang="zh-CN" altLang="en-US"/>
              <a:pPr>
                <a:defRPr/>
              </a:pPr>
              <a:t>133</a:t>
            </a:fld>
            <a:endParaRPr lang="en-US" altLang="zh-CN"/>
          </a:p>
        </p:txBody>
      </p:sp>
      <p:sp>
        <p:nvSpPr>
          <p:cNvPr id="51205" name="TextBox 10"/>
          <p:cNvSpPr txBox="1">
            <a:spLocks noChangeArrowheads="1"/>
          </p:cNvSpPr>
          <p:nvPr/>
        </p:nvSpPr>
        <p:spPr bwMode="auto">
          <a:xfrm>
            <a:off x="531306" y="1687199"/>
            <a:ext cx="9000000" cy="465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sz="2800" b="0" dirty="0">
                <a:latin typeface="Microsoft YaHei UI" panose="020B0503020204020204" pitchFamily="34" charset="-122"/>
                <a:ea typeface="Microsoft YaHei UI" panose="020B0503020204020204" pitchFamily="34" charset="-122"/>
              </a:rPr>
              <a:t>【例</a:t>
            </a:r>
            <a:r>
              <a:rPr lang="en-US" altLang="zh-CN" sz="2800" b="0" dirty="0" smtClean="0">
                <a:latin typeface="Microsoft YaHei UI" panose="020B0503020204020204" pitchFamily="34" charset="-122"/>
                <a:ea typeface="Microsoft YaHei UI" panose="020B0503020204020204" pitchFamily="34" charset="-122"/>
              </a:rPr>
              <a:t>2.19</a:t>
            </a:r>
            <a:r>
              <a:rPr lang="zh-CN" altLang="zh-CN" sz="2800" b="0" dirty="0" smtClean="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自增、自减运算符的使用</a:t>
            </a:r>
          </a:p>
          <a:p>
            <a:pPr>
              <a:buNone/>
            </a:pPr>
            <a:r>
              <a:rPr lang="en-US" altLang="zh-CN" sz="2800" b="0" dirty="0">
                <a:latin typeface="Microsoft YaHei UI" panose="020B0503020204020204" pitchFamily="34" charset="-122"/>
                <a:ea typeface="Microsoft YaHei UI" panose="020B0503020204020204" pitchFamily="34" charset="-122"/>
              </a:rPr>
              <a:t>#include &lt;</a:t>
            </a:r>
            <a:r>
              <a:rPr lang="en-US" altLang="zh-CN" sz="2800" b="0" dirty="0" err="1">
                <a:latin typeface="Microsoft YaHei UI" panose="020B0503020204020204" pitchFamily="34" charset="-122"/>
                <a:ea typeface="Microsoft YaHei UI" panose="020B0503020204020204" pitchFamily="34" charset="-122"/>
              </a:rPr>
              <a:t>stdio.h</a:t>
            </a:r>
            <a:r>
              <a:rPr lang="en-US" altLang="zh-CN" sz="2800" b="0" dirty="0">
                <a:latin typeface="Microsoft YaHei UI" panose="020B0503020204020204" pitchFamily="34" charset="-122"/>
                <a:ea typeface="Microsoft YaHei UI" panose="020B0503020204020204" pitchFamily="34" charset="-122"/>
              </a:rPr>
              <a:t>&gt;</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main()</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smtClean="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int</a:t>
            </a:r>
            <a:r>
              <a:rPr lang="en-US" altLang="zh-CN" sz="2800" b="0" dirty="0">
                <a:latin typeface="Microsoft YaHei UI" panose="020B0503020204020204" pitchFamily="34" charset="-122"/>
                <a:ea typeface="Microsoft YaHei UI" panose="020B0503020204020204" pitchFamily="34" charset="-122"/>
              </a:rPr>
              <a:t> x=3,y=5,a,b;</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	a=x++;</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	b=++y;</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	</a:t>
            </a:r>
            <a:r>
              <a:rPr lang="en-US" altLang="zh-CN" sz="2800" b="0" dirty="0" err="1">
                <a:latin typeface="Microsoft YaHei UI" panose="020B0503020204020204" pitchFamily="34" charset="-122"/>
                <a:ea typeface="Microsoft YaHei UI" panose="020B0503020204020204" pitchFamily="34" charset="-122"/>
              </a:rPr>
              <a:t>printf</a:t>
            </a:r>
            <a:r>
              <a:rPr lang="en-US" altLang="zh-CN" sz="2800" b="0" dirty="0">
                <a:latin typeface="Microsoft YaHei UI" panose="020B0503020204020204" pitchFamily="34" charset="-122"/>
                <a:ea typeface="Microsoft YaHei UI" panose="020B0503020204020204" pitchFamily="34" charset="-122"/>
              </a:rPr>
              <a:t>("x=%</a:t>
            </a:r>
            <a:r>
              <a:rPr lang="en-US" altLang="zh-CN" sz="2800" b="0" dirty="0" err="1">
                <a:latin typeface="Microsoft YaHei UI" panose="020B0503020204020204" pitchFamily="34" charset="-122"/>
                <a:ea typeface="Microsoft YaHei UI" panose="020B0503020204020204" pitchFamily="34" charset="-122"/>
              </a:rPr>
              <a:t>d,y</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d,a</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d,b</a:t>
            </a:r>
            <a:r>
              <a:rPr lang="en-US" altLang="zh-CN" sz="2800" b="0" dirty="0">
                <a:latin typeface="Microsoft YaHei UI" panose="020B0503020204020204" pitchFamily="34" charset="-122"/>
                <a:ea typeface="Microsoft YaHei UI" panose="020B0503020204020204" pitchFamily="34" charset="-122"/>
              </a:rPr>
              <a:t>=%d\n",</a:t>
            </a:r>
            <a:r>
              <a:rPr lang="en-US" altLang="zh-CN" sz="2800" b="0" dirty="0" err="1">
                <a:latin typeface="Microsoft YaHei UI" panose="020B0503020204020204" pitchFamily="34" charset="-122"/>
                <a:ea typeface="Microsoft YaHei UI" panose="020B0503020204020204" pitchFamily="34" charset="-122"/>
              </a:rPr>
              <a:t>x,y,a,b</a:t>
            </a: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buNone/>
            </a:pPr>
            <a:r>
              <a:rPr lang="zh-CN" altLang="zh-CN" sz="2800" b="0" dirty="0">
                <a:latin typeface="Microsoft YaHei UI" panose="020B0503020204020204" pitchFamily="34" charset="-122"/>
                <a:ea typeface="Microsoft YaHei UI" panose="020B0503020204020204" pitchFamily="34" charset="-122"/>
              </a:rPr>
              <a:t>运行程序，结果为：</a:t>
            </a:r>
          </a:p>
        </p:txBody>
      </p:sp>
      <p:pic>
        <p:nvPicPr>
          <p:cNvPr id="8" name="图片 7"/>
          <p:cNvPicPr/>
          <p:nvPr/>
        </p:nvPicPr>
        <p:blipFill rotWithShape="1">
          <a:blip r:embed="rId2"/>
          <a:srcRect t="28817" r="74851" b="53638"/>
          <a:stretch/>
        </p:blipFill>
        <p:spPr>
          <a:xfrm>
            <a:off x="3849967" y="5778702"/>
            <a:ext cx="2362678" cy="568234"/>
          </a:xfrm>
          <a:prstGeom prst="rect">
            <a:avLst/>
          </a:prstGeom>
        </p:spPr>
      </p:pic>
      <p:sp>
        <p:nvSpPr>
          <p:cNvPr id="7" name="Rectangle 2"/>
          <p:cNvSpPr>
            <a:spLocks noGrp="1" noChangeArrowheads="1"/>
          </p:cNvSpPr>
          <p:nvPr>
            <p:ph type="title"/>
          </p:nvPr>
        </p:nvSpPr>
        <p:spPr>
          <a:xfrm>
            <a:off x="544367" y="609600"/>
            <a:ext cx="9000000" cy="1320800"/>
          </a:xfrm>
        </p:spPr>
        <p:txBody>
          <a:bodyPr>
            <a:normAutofit/>
          </a:bodyPr>
          <a:lstStyle/>
          <a:p>
            <a:r>
              <a:rPr lang="en-US" altLang="zh-CN" dirty="0" smtClean="0"/>
              <a:t>2.3.5  </a:t>
            </a:r>
            <a:r>
              <a:rPr lang="zh-CN" altLang="zh-CN" dirty="0" smtClean="0"/>
              <a:t>几</a:t>
            </a:r>
            <a:r>
              <a:rPr lang="zh-CN" altLang="zh-CN" dirty="0"/>
              <a:t>个特殊的运算符</a:t>
            </a:r>
          </a:p>
        </p:txBody>
      </p:sp>
    </p:spTree>
    <p:extLst>
      <p:ext uri="{BB962C8B-B14F-4D97-AF65-F5344CB8AC3E}">
        <p14:creationId xmlns:p14="http://schemas.microsoft.com/office/powerpoint/2010/main" val="1989624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5"/>
                                        </p:tgtEl>
                                        <p:attrNameLst>
                                          <p:attrName>style.visibility</p:attrName>
                                        </p:attrNameLst>
                                      </p:cBhvr>
                                      <p:to>
                                        <p:strVal val="visible"/>
                                      </p:to>
                                    </p:set>
                                    <p:animEffect transition="in" filter="fade">
                                      <p:cBhvr>
                                        <p:cTn id="7" dur="500"/>
                                        <p:tgtEl>
                                          <p:spTgt spid="512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Box 10"/>
          <p:cNvSpPr txBox="1">
            <a:spLocks noChangeArrowheads="1"/>
          </p:cNvSpPr>
          <p:nvPr/>
        </p:nvSpPr>
        <p:spPr bwMode="auto">
          <a:xfrm>
            <a:off x="492115" y="1661073"/>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3200" b="0" dirty="0">
                <a:latin typeface="Microsoft YaHei UI" panose="020B0503020204020204" pitchFamily="34" charset="-122"/>
                <a:ea typeface="Microsoft YaHei UI" panose="020B0503020204020204" pitchFamily="34" charset="-122"/>
              </a:rPr>
              <a:t>3.</a:t>
            </a:r>
            <a:r>
              <a:rPr lang="zh-CN" altLang="zh-CN" sz="3200" b="0" dirty="0">
                <a:latin typeface="Microsoft YaHei UI" panose="020B0503020204020204" pitchFamily="34" charset="-122"/>
                <a:ea typeface="Microsoft YaHei UI" panose="020B0503020204020204" pitchFamily="34" charset="-122"/>
              </a:rPr>
              <a:t>逗号运算符</a:t>
            </a:r>
          </a:p>
        </p:txBody>
      </p:sp>
      <p:sp>
        <p:nvSpPr>
          <p:cNvPr id="51206" name="TextBox 12"/>
          <p:cNvSpPr txBox="1">
            <a:spLocks noChangeArrowheads="1"/>
          </p:cNvSpPr>
          <p:nvPr/>
        </p:nvSpPr>
        <p:spPr bwMode="auto">
          <a:xfrm>
            <a:off x="492115" y="2508453"/>
            <a:ext cx="9000000"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anose="020B0503020204020204" pitchFamily="34" charset="-122"/>
                <a:ea typeface="Microsoft YaHei UI" panose="020B0503020204020204" pitchFamily="34" charset="-122"/>
              </a:rPr>
              <a:t>    </a:t>
            </a:r>
            <a:r>
              <a:rPr lang="zh-CN" altLang="zh-CN" sz="2800" b="0" dirty="0" smtClean="0">
                <a:latin typeface="Microsoft YaHei UI" panose="020B0503020204020204" pitchFamily="34" charset="-122"/>
                <a:ea typeface="Microsoft YaHei UI" panose="020B0503020204020204" pitchFamily="34" charset="-122"/>
              </a:rPr>
              <a:t>逗号</a:t>
            </a:r>
            <a:r>
              <a:rPr lang="zh-CN" altLang="zh-CN" sz="2800" b="0" dirty="0">
                <a:latin typeface="Microsoft YaHei UI" panose="020B0503020204020204" pitchFamily="34" charset="-122"/>
                <a:ea typeface="Microsoft YaHei UI" panose="020B0503020204020204" pitchFamily="34" charset="-122"/>
              </a:rPr>
              <a:t>运算符“，”将多个</a:t>
            </a:r>
            <a:r>
              <a:rPr lang="zh-CN" altLang="zh-CN" sz="2800" b="0" dirty="0" smtClean="0">
                <a:latin typeface="Microsoft YaHei UI" panose="020B0503020204020204" pitchFamily="34" charset="-122"/>
                <a:ea typeface="Microsoft YaHei UI" panose="020B0503020204020204" pitchFamily="34" charset="-122"/>
              </a:rPr>
              <a:t>表达式连接</a:t>
            </a:r>
            <a:r>
              <a:rPr lang="zh-CN" altLang="zh-CN" sz="2800" b="0" dirty="0">
                <a:latin typeface="Microsoft YaHei UI" panose="020B0503020204020204" pitchFamily="34" charset="-122"/>
                <a:ea typeface="Microsoft YaHei UI" panose="020B0503020204020204" pitchFamily="34" charset="-122"/>
              </a:rPr>
              <a:t>起来，组成逗号表达式。逗号表达式的一般形式为：</a:t>
            </a:r>
          </a:p>
          <a:p>
            <a:pPr algn="ctr">
              <a:buNone/>
            </a:pPr>
            <a:r>
              <a:rPr lang="zh-CN" altLang="zh-CN" sz="2800" b="0" dirty="0">
                <a:solidFill>
                  <a:schemeClr val="accent4"/>
                </a:solidFill>
                <a:latin typeface="Microsoft YaHei UI" panose="020B0503020204020204" pitchFamily="34" charset="-122"/>
                <a:ea typeface="Microsoft YaHei UI" panose="020B0503020204020204" pitchFamily="34" charset="-122"/>
              </a:rPr>
              <a:t>表达式</a:t>
            </a:r>
            <a:r>
              <a:rPr lang="en-US" altLang="zh-CN" sz="2800" b="0" dirty="0">
                <a:solidFill>
                  <a:schemeClr val="accent4"/>
                </a:solidFill>
                <a:latin typeface="Microsoft YaHei UI" panose="020B0503020204020204" pitchFamily="34" charset="-122"/>
                <a:ea typeface="Microsoft YaHei UI" panose="020B0503020204020204" pitchFamily="34" charset="-122"/>
              </a:rPr>
              <a:t>1</a:t>
            </a:r>
            <a:r>
              <a:rPr lang="zh-CN" altLang="zh-CN" sz="2800" b="0" dirty="0">
                <a:solidFill>
                  <a:schemeClr val="accent4"/>
                </a:solidFill>
                <a:latin typeface="Microsoft YaHei UI" panose="020B0503020204020204" pitchFamily="34" charset="-122"/>
                <a:ea typeface="Microsoft YaHei UI" panose="020B0503020204020204" pitchFamily="34" charset="-122"/>
              </a:rPr>
              <a:t>，表达式</a:t>
            </a:r>
            <a:r>
              <a:rPr lang="en-US" altLang="zh-CN" sz="2800" b="0" dirty="0">
                <a:solidFill>
                  <a:schemeClr val="accent4"/>
                </a:solidFill>
                <a:latin typeface="Microsoft YaHei UI" panose="020B0503020204020204" pitchFamily="34" charset="-122"/>
                <a:ea typeface="Microsoft YaHei UI" panose="020B0503020204020204" pitchFamily="34" charset="-122"/>
              </a:rPr>
              <a:t>2</a:t>
            </a:r>
            <a:r>
              <a:rPr lang="zh-CN" altLang="zh-CN" sz="2800" b="0" dirty="0">
                <a:solidFill>
                  <a:schemeClr val="accent4"/>
                </a:solidFill>
                <a:latin typeface="Microsoft YaHei UI" panose="020B0503020204020204" pitchFamily="34" charset="-122"/>
                <a:ea typeface="Microsoft YaHei UI" panose="020B0503020204020204" pitchFamily="34" charset="-122"/>
              </a:rPr>
              <a:t>，</a:t>
            </a:r>
            <a:r>
              <a:rPr lang="en-US" altLang="zh-CN" sz="2800" b="0" dirty="0">
                <a:solidFill>
                  <a:schemeClr val="accent4"/>
                </a:solidFill>
                <a:latin typeface="Microsoft YaHei UI" panose="020B0503020204020204" pitchFamily="34" charset="-122"/>
                <a:ea typeface="Microsoft YaHei UI" panose="020B0503020204020204" pitchFamily="34" charset="-122"/>
              </a:rPr>
              <a:t>…,</a:t>
            </a:r>
            <a:r>
              <a:rPr lang="zh-CN" altLang="zh-CN" sz="2800" b="0" dirty="0">
                <a:solidFill>
                  <a:schemeClr val="accent4"/>
                </a:solidFill>
                <a:latin typeface="Microsoft YaHei UI" panose="020B0503020204020204" pitchFamily="34" charset="-122"/>
                <a:ea typeface="Microsoft YaHei UI" panose="020B0503020204020204" pitchFamily="34" charset="-122"/>
              </a:rPr>
              <a:t>表达式</a:t>
            </a:r>
            <a:r>
              <a:rPr lang="en-US" altLang="zh-CN" sz="2800" b="0" dirty="0">
                <a:solidFill>
                  <a:schemeClr val="accent4"/>
                </a:solidFill>
                <a:latin typeface="Microsoft YaHei UI" panose="020B0503020204020204" pitchFamily="34" charset="-122"/>
                <a:ea typeface="Microsoft YaHei UI" panose="020B0503020204020204" pitchFamily="34" charset="-122"/>
              </a:rPr>
              <a:t>n</a:t>
            </a:r>
            <a:endParaRPr lang="zh-CN" altLang="zh-CN" sz="2800" b="0" dirty="0">
              <a:solidFill>
                <a:schemeClr val="accent4"/>
              </a:solidFill>
              <a:latin typeface="Microsoft YaHei UI" panose="020B0503020204020204" pitchFamily="34" charset="-122"/>
              <a:ea typeface="Microsoft YaHei UI" panose="020B0503020204020204" pitchFamily="34" charset="-122"/>
            </a:endParaRPr>
          </a:p>
        </p:txBody>
      </p:sp>
      <p:sp>
        <p:nvSpPr>
          <p:cNvPr id="14" name="TextBox 12"/>
          <p:cNvSpPr txBox="1">
            <a:spLocks noChangeArrowheads="1"/>
          </p:cNvSpPr>
          <p:nvPr/>
        </p:nvSpPr>
        <p:spPr bwMode="auto">
          <a:xfrm>
            <a:off x="492115" y="4487750"/>
            <a:ext cx="9000000"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en-US" sz="2800" b="0" dirty="0" smtClean="0">
                <a:latin typeface="Microsoft YaHei UI" panose="020B0503020204020204" pitchFamily="34" charset="-122"/>
                <a:ea typeface="Microsoft YaHei UI" panose="020B0503020204020204" pitchFamily="34" charset="-122"/>
              </a:rPr>
              <a:t>例如</a:t>
            </a:r>
            <a:r>
              <a:rPr lang="zh-CN" altLang="zh-CN" sz="2800" b="0" dirty="0" smtClean="0">
                <a:latin typeface="Microsoft YaHei UI" panose="020B0503020204020204" pitchFamily="34" charset="-122"/>
                <a:ea typeface="Microsoft YaHei UI" panose="020B0503020204020204" pitchFamily="34" charset="-122"/>
              </a:rPr>
              <a:t>：</a:t>
            </a:r>
            <a:r>
              <a:rPr lang="en-US" altLang="zh-CN" sz="2800" b="0" dirty="0" err="1" smtClean="0">
                <a:latin typeface="Microsoft YaHei UI" panose="020B0503020204020204" pitchFamily="34" charset="-122"/>
                <a:ea typeface="Microsoft YaHei UI" panose="020B0503020204020204" pitchFamily="34" charset="-122"/>
              </a:rPr>
              <a:t>i</a:t>
            </a:r>
            <a:r>
              <a:rPr lang="en-US" altLang="zh-CN" sz="2800" b="0" dirty="0" smtClean="0">
                <a:latin typeface="Microsoft YaHei UI" panose="020B0503020204020204" pitchFamily="34" charset="-122"/>
                <a:ea typeface="Microsoft YaHei UI" panose="020B0503020204020204" pitchFamily="34" charset="-122"/>
              </a:rPr>
              <a:t>=3</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i</a:t>
            </a:r>
            <a:r>
              <a:rPr lang="en-US" altLang="zh-CN" sz="2800" b="0" dirty="0">
                <a:latin typeface="Microsoft YaHei UI" panose="020B0503020204020204" pitchFamily="34" charset="-122"/>
                <a:ea typeface="Microsoft YaHei UI" panose="020B0503020204020204" pitchFamily="34" charset="-122"/>
              </a:rPr>
              <a:t>++</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i</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smtClean="0">
                <a:latin typeface="Microsoft YaHei UI" panose="020B0503020204020204" pitchFamily="34" charset="-122"/>
                <a:ea typeface="Microsoft YaHei UI" panose="020B0503020204020204" pitchFamily="34" charset="-122"/>
              </a:rPr>
              <a:t>i+5</a:t>
            </a:r>
            <a:r>
              <a:rPr lang="zh-CN" altLang="en-US" sz="2800" b="0" dirty="0" smtClean="0">
                <a:latin typeface="Microsoft YaHei UI" panose="020B0503020204020204" pitchFamily="34" charset="-122"/>
                <a:ea typeface="Microsoft YaHei UI" panose="020B0503020204020204" pitchFamily="34" charset="-122"/>
              </a:rPr>
              <a:t>；</a:t>
            </a:r>
            <a:endParaRPr lang="zh-CN" altLang="zh-CN" sz="2800" b="0" dirty="0">
              <a:latin typeface="Microsoft YaHei UI" panose="020B0503020204020204" pitchFamily="34" charset="-122"/>
              <a:ea typeface="Microsoft YaHei UI" panose="020B0503020204020204" pitchFamily="34" charset="-122"/>
            </a:endParaRPr>
          </a:p>
          <a:p>
            <a:pPr>
              <a:buNone/>
            </a:pPr>
            <a:r>
              <a:rPr lang="zh-CN" altLang="zh-CN" sz="2800" b="0" dirty="0">
                <a:latin typeface="Microsoft YaHei UI" panose="020B0503020204020204" pitchFamily="34" charset="-122"/>
                <a:ea typeface="Microsoft YaHei UI" panose="020B0503020204020204" pitchFamily="34" charset="-122"/>
              </a:rPr>
              <a:t>这个逗号表达式的值</a:t>
            </a:r>
            <a:r>
              <a:rPr lang="en-US" altLang="zh-CN" sz="2800" b="0" dirty="0">
                <a:latin typeface="Microsoft YaHei UI" panose="020B0503020204020204" pitchFamily="34" charset="-122"/>
                <a:ea typeface="Microsoft YaHei UI" panose="020B0503020204020204" pitchFamily="34" charset="-122"/>
              </a:rPr>
              <a:t>10</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err="1">
                <a:latin typeface="Microsoft YaHei UI" panose="020B0503020204020204" pitchFamily="34" charset="-122"/>
                <a:ea typeface="Microsoft YaHei UI" panose="020B0503020204020204" pitchFamily="34" charset="-122"/>
              </a:rPr>
              <a:t>i</a:t>
            </a:r>
            <a:r>
              <a:rPr lang="zh-CN" altLang="zh-CN" sz="2800" b="0" dirty="0">
                <a:latin typeface="Microsoft YaHei UI" panose="020B0503020204020204" pitchFamily="34" charset="-122"/>
                <a:ea typeface="Microsoft YaHei UI" panose="020B0503020204020204" pitchFamily="34" charset="-122"/>
              </a:rPr>
              <a:t>的值为</a:t>
            </a:r>
            <a:r>
              <a:rPr lang="en-US" altLang="zh-CN" sz="2800" b="0" dirty="0">
                <a:latin typeface="Microsoft YaHei UI" panose="020B0503020204020204" pitchFamily="34" charset="-122"/>
                <a:ea typeface="Microsoft YaHei UI" panose="020B0503020204020204" pitchFamily="34" charset="-122"/>
              </a:rPr>
              <a:t>5</a:t>
            </a:r>
            <a:r>
              <a:rPr lang="zh-CN" altLang="zh-CN" sz="2800" b="0" dirty="0">
                <a:latin typeface="Microsoft YaHei UI" panose="020B0503020204020204" pitchFamily="34" charset="-122"/>
                <a:ea typeface="Microsoft YaHei UI" panose="020B0503020204020204" pitchFamily="34" charset="-122"/>
              </a:rPr>
              <a:t>。</a:t>
            </a:r>
          </a:p>
        </p:txBody>
      </p:sp>
      <p:sp>
        <p:nvSpPr>
          <p:cNvPr id="7" name="Rectangle 2"/>
          <p:cNvSpPr>
            <a:spLocks noGrp="1" noChangeArrowheads="1"/>
          </p:cNvSpPr>
          <p:nvPr>
            <p:ph type="title"/>
          </p:nvPr>
        </p:nvSpPr>
        <p:spPr>
          <a:xfrm>
            <a:off x="544367" y="609600"/>
            <a:ext cx="9000000" cy="1320800"/>
          </a:xfrm>
        </p:spPr>
        <p:txBody>
          <a:bodyPr>
            <a:normAutofit/>
          </a:bodyPr>
          <a:lstStyle/>
          <a:p>
            <a:r>
              <a:rPr lang="en-US" altLang="zh-CN" dirty="0" smtClean="0"/>
              <a:t>2.3.5  </a:t>
            </a:r>
            <a:r>
              <a:rPr lang="zh-CN" altLang="zh-CN" dirty="0" smtClean="0"/>
              <a:t>几</a:t>
            </a:r>
            <a:r>
              <a:rPr lang="zh-CN" altLang="zh-CN" dirty="0"/>
              <a:t>个特殊的运算符</a:t>
            </a:r>
          </a:p>
        </p:txBody>
      </p:sp>
    </p:spTree>
    <p:extLst>
      <p:ext uri="{BB962C8B-B14F-4D97-AF65-F5344CB8AC3E}">
        <p14:creationId xmlns:p14="http://schemas.microsoft.com/office/powerpoint/2010/main" val="61177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5"/>
                                        </p:tgtEl>
                                        <p:attrNameLst>
                                          <p:attrName>style.visibility</p:attrName>
                                        </p:attrNameLst>
                                      </p:cBhvr>
                                      <p:to>
                                        <p:strVal val="visible"/>
                                      </p:to>
                                    </p:set>
                                    <p:animEffect transition="in" filter="fade">
                                      <p:cBhvr>
                                        <p:cTn id="7" dur="500"/>
                                        <p:tgtEl>
                                          <p:spTgt spid="512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6"/>
                                        </p:tgtEl>
                                        <p:attrNameLst>
                                          <p:attrName>style.visibility</p:attrName>
                                        </p:attrNameLst>
                                      </p:cBhvr>
                                      <p:to>
                                        <p:strVal val="visible"/>
                                      </p:to>
                                    </p:set>
                                    <p:animEffect transition="in" filter="fade">
                                      <p:cBhvr>
                                        <p:cTn id="12" dur="500"/>
                                        <p:tgtEl>
                                          <p:spTgt spid="512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P spid="51206" grpId="0"/>
      <p:bldP spid="14"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05180" y="609600"/>
            <a:ext cx="9000000" cy="1320800"/>
          </a:xfrm>
        </p:spPr>
        <p:txBody>
          <a:bodyPr>
            <a:normAutofit/>
          </a:bodyPr>
          <a:lstStyle/>
          <a:p>
            <a:r>
              <a:rPr lang="en-US" altLang="zh-CN" dirty="0"/>
              <a:t>2.6.4  </a:t>
            </a:r>
            <a:r>
              <a:rPr lang="zh-CN" altLang="zh-CN" dirty="0"/>
              <a:t>几个特殊的运算符</a:t>
            </a:r>
          </a:p>
        </p:txBody>
      </p:sp>
      <p:sp>
        <p:nvSpPr>
          <p:cNvPr id="51205" name="TextBox 10"/>
          <p:cNvSpPr txBox="1">
            <a:spLocks noChangeArrowheads="1"/>
          </p:cNvSpPr>
          <p:nvPr/>
        </p:nvSpPr>
        <p:spPr bwMode="auto">
          <a:xfrm>
            <a:off x="505180" y="1687199"/>
            <a:ext cx="900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3200" b="0" dirty="0" smtClean="0">
                <a:latin typeface="Microsoft YaHei UI" panose="020B0503020204020204" pitchFamily="34" charset="-122"/>
                <a:ea typeface="Microsoft YaHei UI" panose="020B0503020204020204" pitchFamily="34" charset="-122"/>
              </a:rPr>
              <a:t>4.</a:t>
            </a:r>
            <a:r>
              <a:rPr lang="zh-CN" altLang="zh-CN" sz="3200" b="0" dirty="0">
                <a:latin typeface="Microsoft YaHei UI" panose="020B0503020204020204" pitchFamily="34" charset="-122"/>
                <a:ea typeface="Microsoft YaHei UI" panose="020B0503020204020204" pitchFamily="34" charset="-122"/>
              </a:rPr>
              <a:t>求字节运算符</a:t>
            </a:r>
          </a:p>
        </p:txBody>
      </p:sp>
      <p:sp>
        <p:nvSpPr>
          <p:cNvPr id="51206" name="TextBox 12"/>
          <p:cNvSpPr txBox="1">
            <a:spLocks noChangeArrowheads="1"/>
          </p:cNvSpPr>
          <p:nvPr/>
        </p:nvSpPr>
        <p:spPr bwMode="auto">
          <a:xfrm>
            <a:off x="505180" y="2348416"/>
            <a:ext cx="9000000" cy="302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en-US" altLang="zh-CN" sz="2800" b="0" dirty="0" smtClean="0">
                <a:latin typeface="Microsoft YaHei UI" panose="020B0503020204020204" pitchFamily="34" charset="-122"/>
                <a:ea typeface="Microsoft YaHei UI" panose="020B0503020204020204" pitchFamily="34" charset="-122"/>
              </a:rPr>
              <a:t>    </a:t>
            </a:r>
            <a:r>
              <a:rPr lang="zh-CN" altLang="zh-CN" sz="2800" b="0" dirty="0" smtClean="0">
                <a:latin typeface="Microsoft YaHei UI" panose="020B0503020204020204" pitchFamily="34" charset="-122"/>
                <a:ea typeface="Microsoft YaHei UI" panose="020B0503020204020204" pitchFamily="34" charset="-122"/>
              </a:rPr>
              <a:t>求</a:t>
            </a:r>
            <a:r>
              <a:rPr lang="zh-CN" altLang="zh-CN" sz="2800" b="0" dirty="0">
                <a:latin typeface="Microsoft YaHei UI" panose="020B0503020204020204" pitchFamily="34" charset="-122"/>
                <a:ea typeface="Microsoft YaHei UI" panose="020B0503020204020204" pitchFamily="34" charset="-122"/>
              </a:rPr>
              <a:t>字节运算符是一元运算符，用来返回其后的类型说明符或表达式所表示的数在内存中所占有的字节数</a:t>
            </a:r>
            <a:r>
              <a:rPr lang="zh-CN" altLang="zh-CN" sz="2800" b="0" dirty="0" smtClean="0">
                <a:latin typeface="Microsoft YaHei UI" panose="020B0503020204020204" pitchFamily="34" charset="-122"/>
                <a:ea typeface="Microsoft YaHei UI" panose="020B0503020204020204" pitchFamily="34" charset="-122"/>
              </a:rPr>
              <a:t>。</a:t>
            </a:r>
            <a:endParaRPr lang="en-US" altLang="zh-CN" sz="2800" b="0" dirty="0" smtClean="0">
              <a:latin typeface="Microsoft YaHei UI" panose="020B0503020204020204" pitchFamily="34" charset="-122"/>
              <a:ea typeface="Microsoft YaHei UI" panose="020B0503020204020204" pitchFamily="34" charset="-122"/>
            </a:endParaRPr>
          </a:p>
          <a:p>
            <a:pPr>
              <a:buNone/>
            </a:pPr>
            <a:endParaRPr lang="zh-CN" altLang="zh-CN" sz="2800" b="0" dirty="0">
              <a:latin typeface="Microsoft YaHei UI" panose="020B0503020204020204" pitchFamily="34" charset="-122"/>
              <a:ea typeface="Microsoft YaHei UI" panose="020B0503020204020204" pitchFamily="34" charset="-122"/>
            </a:endParaRPr>
          </a:p>
          <a:p>
            <a:pPr>
              <a:buNone/>
            </a:pPr>
            <a:r>
              <a:rPr lang="en-US" altLang="zh-CN" sz="2800" b="0" dirty="0" smtClean="0">
                <a:latin typeface="Microsoft YaHei UI" panose="020B0503020204020204" pitchFamily="34" charset="-122"/>
                <a:ea typeface="Microsoft YaHei UI" panose="020B0503020204020204" pitchFamily="34" charset="-122"/>
              </a:rPr>
              <a:t>    </a:t>
            </a:r>
            <a:r>
              <a:rPr lang="zh-CN" altLang="zh-CN" sz="2800" b="0" dirty="0" smtClean="0">
                <a:latin typeface="Microsoft YaHei UI" panose="020B0503020204020204" pitchFamily="34" charset="-122"/>
                <a:ea typeface="Microsoft YaHei UI" panose="020B0503020204020204" pitchFamily="34" charset="-122"/>
              </a:rPr>
              <a:t>求</a:t>
            </a:r>
            <a:r>
              <a:rPr lang="zh-CN" altLang="zh-CN" sz="2800" b="0" dirty="0">
                <a:latin typeface="Microsoft YaHei UI" panose="020B0503020204020204" pitchFamily="34" charset="-122"/>
                <a:ea typeface="Microsoft YaHei UI" panose="020B0503020204020204" pitchFamily="34" charset="-122"/>
              </a:rPr>
              <a:t>字节运算符的使用形式如下：</a:t>
            </a:r>
          </a:p>
          <a:p>
            <a:pPr algn="ctr">
              <a:buNone/>
            </a:pPr>
            <a:r>
              <a:rPr lang="en-US" altLang="zh-CN" sz="2800" b="0" dirty="0" err="1">
                <a:solidFill>
                  <a:schemeClr val="accent4"/>
                </a:solidFill>
                <a:latin typeface="Microsoft YaHei UI" panose="020B0503020204020204" pitchFamily="34" charset="-122"/>
                <a:ea typeface="Microsoft YaHei UI" panose="020B0503020204020204" pitchFamily="34" charset="-122"/>
              </a:rPr>
              <a:t>sizeof</a:t>
            </a:r>
            <a:r>
              <a:rPr lang="en-US" altLang="zh-CN" sz="2800" b="0" dirty="0">
                <a:solidFill>
                  <a:schemeClr val="accent4"/>
                </a:solidFill>
                <a:latin typeface="Microsoft YaHei UI" panose="020B0503020204020204" pitchFamily="34" charset="-122"/>
                <a:ea typeface="Microsoft YaHei UI" panose="020B0503020204020204" pitchFamily="34" charset="-122"/>
              </a:rPr>
              <a:t>(e)</a:t>
            </a:r>
            <a:endParaRPr lang="zh-CN" altLang="zh-CN" sz="2800" b="0" dirty="0">
              <a:solidFill>
                <a:schemeClr val="accent4"/>
              </a:solidFill>
              <a:latin typeface="Microsoft YaHei UI" panose="020B0503020204020204" pitchFamily="34" charset="-122"/>
              <a:ea typeface="Microsoft YaHei UI" panose="020B0503020204020204" pitchFamily="34" charset="-122"/>
            </a:endParaRPr>
          </a:p>
          <a:p>
            <a:pPr>
              <a:buNone/>
            </a:pPr>
            <a:r>
              <a:rPr lang="en-US" altLang="zh-CN" sz="2800" b="0" dirty="0" smtClean="0">
                <a:latin typeface="Microsoft YaHei UI" panose="020B0503020204020204" pitchFamily="34" charset="-122"/>
                <a:ea typeface="Microsoft YaHei UI" panose="020B0503020204020204" pitchFamily="34" charset="-122"/>
              </a:rPr>
              <a:t>    </a:t>
            </a:r>
            <a:r>
              <a:rPr lang="zh-CN" altLang="zh-CN" sz="2800" b="0" dirty="0" smtClean="0">
                <a:latin typeface="Microsoft YaHei UI" panose="020B0503020204020204" pitchFamily="34" charset="-122"/>
                <a:ea typeface="Microsoft YaHei UI" panose="020B0503020204020204" pitchFamily="34" charset="-122"/>
              </a:rPr>
              <a:t>其中</a:t>
            </a:r>
            <a:r>
              <a:rPr lang="zh-CN" altLang="zh-CN" sz="2800" b="0" dirty="0">
                <a:latin typeface="Microsoft YaHei UI" panose="020B0503020204020204" pitchFamily="34" charset="-122"/>
                <a:ea typeface="Microsoft YaHei UI" panose="020B0503020204020204" pitchFamily="34" charset="-122"/>
              </a:rPr>
              <a:t>，</a:t>
            </a:r>
            <a:r>
              <a:rPr lang="en-US" altLang="zh-CN" sz="2800" b="0" dirty="0">
                <a:latin typeface="Microsoft YaHei UI" panose="020B0503020204020204" pitchFamily="34" charset="-122"/>
                <a:ea typeface="Microsoft YaHei UI" panose="020B0503020204020204" pitchFamily="34" charset="-122"/>
              </a:rPr>
              <a:t>e</a:t>
            </a:r>
            <a:r>
              <a:rPr lang="zh-CN" altLang="zh-CN" sz="2800" b="0" dirty="0">
                <a:latin typeface="Microsoft YaHei UI" panose="020B0503020204020204" pitchFamily="34" charset="-122"/>
                <a:ea typeface="Microsoft YaHei UI" panose="020B0503020204020204" pitchFamily="34" charset="-122"/>
              </a:rPr>
              <a:t>可以是任意类型的变量、类型名或表达式。</a:t>
            </a:r>
          </a:p>
        </p:txBody>
      </p:sp>
    </p:spTree>
    <p:extLst>
      <p:ext uri="{BB962C8B-B14F-4D97-AF65-F5344CB8AC3E}">
        <p14:creationId xmlns:p14="http://schemas.microsoft.com/office/powerpoint/2010/main" val="1731119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5"/>
                                        </p:tgtEl>
                                        <p:attrNameLst>
                                          <p:attrName>style.visibility</p:attrName>
                                        </p:attrNameLst>
                                      </p:cBhvr>
                                      <p:to>
                                        <p:strVal val="visible"/>
                                      </p:to>
                                    </p:set>
                                    <p:animEffect transition="in" filter="fade">
                                      <p:cBhvr>
                                        <p:cTn id="7" dur="500"/>
                                        <p:tgtEl>
                                          <p:spTgt spid="512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6"/>
                                        </p:tgtEl>
                                        <p:attrNameLst>
                                          <p:attrName>style.visibility</p:attrName>
                                        </p:attrNameLst>
                                      </p:cBhvr>
                                      <p:to>
                                        <p:strVal val="visible"/>
                                      </p:to>
                                    </p:set>
                                    <p:animEffect transition="in" filter="fade">
                                      <p:cBhvr>
                                        <p:cTn id="12" dur="500"/>
                                        <p:tgtEl>
                                          <p:spTgt spid="51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P spid="51206"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518243" y="609600"/>
            <a:ext cx="9000000" cy="1320800"/>
          </a:xfrm>
        </p:spPr>
        <p:txBody>
          <a:bodyPr>
            <a:normAutofit/>
          </a:bodyPr>
          <a:lstStyle/>
          <a:p>
            <a:r>
              <a:rPr lang="en-US" altLang="zh-CN" dirty="0"/>
              <a:t>2.6.4  </a:t>
            </a:r>
            <a:r>
              <a:rPr lang="zh-CN" altLang="zh-CN" dirty="0"/>
              <a:t>几个特殊的运算符</a:t>
            </a:r>
          </a:p>
        </p:txBody>
      </p:sp>
      <p:sp>
        <p:nvSpPr>
          <p:cNvPr id="51205" name="TextBox 10"/>
          <p:cNvSpPr txBox="1">
            <a:spLocks noChangeArrowheads="1"/>
          </p:cNvSpPr>
          <p:nvPr/>
        </p:nvSpPr>
        <p:spPr bwMode="auto">
          <a:xfrm>
            <a:off x="518243" y="1582694"/>
            <a:ext cx="900000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v"/>
              <a:defRPr sz="2400" b="1">
                <a:solidFill>
                  <a:schemeClr val="tx1"/>
                </a:solidFill>
                <a:latin typeface="宋体" pitchFamily="2" charset="-122"/>
                <a:ea typeface="宋体" pitchFamily="2" charset="-122"/>
              </a:defRPr>
            </a:lvl1pPr>
            <a:lvl2pPr marL="742950" indent="-285750" eaLnBrk="0" hangingPunct="0">
              <a:spcBef>
                <a:spcPct val="20000"/>
              </a:spcBef>
              <a:buClr>
                <a:schemeClr val="accent1"/>
              </a:buClr>
              <a:buFont typeface="Wingdings" pitchFamily="2" charset="2"/>
              <a:buChar char="§"/>
              <a:defRPr sz="2000" b="1">
                <a:solidFill>
                  <a:schemeClr val="tx1"/>
                </a:solidFill>
                <a:latin typeface="Arial" charset="0"/>
                <a:ea typeface="宋体" pitchFamily="2" charset="-122"/>
              </a:defRPr>
            </a:lvl2pPr>
            <a:lvl3pPr marL="1143000" indent="-228600" eaLnBrk="0" hangingPunct="0">
              <a:spcBef>
                <a:spcPct val="20000"/>
              </a:spcBef>
              <a:buClr>
                <a:schemeClr val="tx1"/>
              </a:buClr>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a:buNone/>
            </a:pPr>
            <a:r>
              <a:rPr lang="zh-CN" altLang="zh-CN" sz="2800" b="0" dirty="0">
                <a:latin typeface="微软雅黑" panose="020B0503020204020204" pitchFamily="34" charset="-122"/>
                <a:ea typeface="微软雅黑" panose="020B0503020204020204" pitchFamily="34" charset="-122"/>
              </a:rPr>
              <a:t>【例</a:t>
            </a:r>
            <a:r>
              <a:rPr lang="en-US" altLang="zh-CN" sz="2800" b="0" dirty="0" smtClean="0">
                <a:latin typeface="微软雅黑" panose="020B0503020204020204" pitchFamily="34" charset="-122"/>
                <a:ea typeface="微软雅黑" panose="020B0503020204020204" pitchFamily="34" charset="-122"/>
              </a:rPr>
              <a:t>2.20</a:t>
            </a:r>
            <a:r>
              <a:rPr lang="zh-CN" altLang="zh-CN" sz="2800" b="0" dirty="0" smtClean="0">
                <a:latin typeface="微软雅黑" panose="020B0503020204020204" pitchFamily="34" charset="-122"/>
                <a:ea typeface="微软雅黑" panose="020B0503020204020204" pitchFamily="34" charset="-122"/>
              </a:rPr>
              <a:t>】</a:t>
            </a:r>
            <a:r>
              <a:rPr lang="zh-CN" altLang="zh-CN" sz="2800" b="0" dirty="0">
                <a:latin typeface="微软雅黑" panose="020B0503020204020204" pitchFamily="34" charset="-122"/>
                <a:ea typeface="微软雅黑" panose="020B0503020204020204" pitchFamily="34" charset="-122"/>
              </a:rPr>
              <a:t>字节运算符的使用举例。</a:t>
            </a:r>
          </a:p>
          <a:p>
            <a:pPr>
              <a:buNone/>
            </a:pPr>
            <a:r>
              <a:rPr lang="en-US" altLang="zh-CN" b="0" dirty="0">
                <a:latin typeface="微软雅黑" panose="020B0503020204020204" pitchFamily="34" charset="-122"/>
                <a:ea typeface="微软雅黑" panose="020B0503020204020204" pitchFamily="34" charset="-122"/>
              </a:rPr>
              <a:t>#include &lt;</a:t>
            </a:r>
            <a:r>
              <a:rPr lang="en-US" altLang="zh-CN" b="0" dirty="0" err="1">
                <a:latin typeface="微软雅黑" panose="020B0503020204020204" pitchFamily="34" charset="-122"/>
                <a:ea typeface="微软雅黑" panose="020B0503020204020204" pitchFamily="34" charset="-122"/>
              </a:rPr>
              <a:t>stdio.h</a:t>
            </a:r>
            <a:r>
              <a:rPr lang="en-US" altLang="zh-CN" b="0" dirty="0">
                <a:latin typeface="微软雅黑" panose="020B0503020204020204" pitchFamily="34" charset="-122"/>
                <a:ea typeface="微软雅黑" panose="020B0503020204020204" pitchFamily="34" charset="-122"/>
              </a:rPr>
              <a:t>&gt;</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err="1">
                <a:latin typeface="微软雅黑" panose="020B0503020204020204" pitchFamily="34" charset="-122"/>
                <a:ea typeface="微软雅黑" panose="020B0503020204020204" pitchFamily="34" charset="-122"/>
              </a:rPr>
              <a:t>int</a:t>
            </a:r>
            <a:r>
              <a:rPr lang="en-US" altLang="zh-CN" b="0" dirty="0">
                <a:latin typeface="微软雅黑" panose="020B0503020204020204" pitchFamily="34" charset="-122"/>
                <a:ea typeface="微软雅黑" panose="020B0503020204020204" pitchFamily="34" charset="-122"/>
              </a:rPr>
              <a:t> main()</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     </a:t>
            </a:r>
            <a:r>
              <a:rPr lang="en-US" altLang="zh-CN" b="0" dirty="0" err="1">
                <a:latin typeface="微软雅黑" panose="020B0503020204020204" pitchFamily="34" charset="-122"/>
                <a:ea typeface="微软雅黑" panose="020B0503020204020204" pitchFamily="34" charset="-122"/>
              </a:rPr>
              <a:t>int</a:t>
            </a:r>
            <a:r>
              <a:rPr lang="en-US" altLang="zh-CN" b="0" dirty="0">
                <a:latin typeface="微软雅黑" panose="020B0503020204020204" pitchFamily="34" charset="-122"/>
                <a:ea typeface="微软雅黑" panose="020B0503020204020204" pitchFamily="34" charset="-122"/>
              </a:rPr>
              <a:t> a;</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     </a:t>
            </a:r>
            <a:r>
              <a:rPr lang="en-US" altLang="zh-CN" b="0" dirty="0" err="1">
                <a:latin typeface="微软雅黑" panose="020B0503020204020204" pitchFamily="34" charset="-122"/>
                <a:ea typeface="微软雅黑" panose="020B0503020204020204" pitchFamily="34" charset="-122"/>
              </a:rPr>
              <a:t>printf</a:t>
            </a:r>
            <a:r>
              <a:rPr lang="en-US" altLang="zh-CN" b="0" dirty="0">
                <a:latin typeface="微软雅黑" panose="020B0503020204020204" pitchFamily="34" charset="-122"/>
                <a:ea typeface="微软雅黑" panose="020B0503020204020204" pitchFamily="34" charset="-122"/>
              </a:rPr>
              <a:t>("%</a:t>
            </a:r>
            <a:r>
              <a:rPr lang="en-US" altLang="zh-CN" b="0" dirty="0" err="1">
                <a:latin typeface="微软雅黑" panose="020B0503020204020204" pitchFamily="34" charset="-122"/>
                <a:ea typeface="微软雅黑" panose="020B0503020204020204" pitchFamily="34" charset="-122"/>
              </a:rPr>
              <a:t>d,%d</a:t>
            </a:r>
            <a:r>
              <a:rPr lang="en-US" altLang="zh-CN" b="0" dirty="0">
                <a:latin typeface="微软雅黑" panose="020B0503020204020204" pitchFamily="34" charset="-122"/>
                <a:ea typeface="微软雅黑" panose="020B0503020204020204" pitchFamily="34" charset="-122"/>
              </a:rPr>
              <a:t>\n ",</a:t>
            </a:r>
            <a:r>
              <a:rPr lang="en-US" altLang="zh-CN" b="0" dirty="0" err="1">
                <a:latin typeface="微软雅黑" panose="020B0503020204020204" pitchFamily="34" charset="-122"/>
                <a:ea typeface="微软雅黑" panose="020B0503020204020204" pitchFamily="34" charset="-122"/>
              </a:rPr>
              <a:t>sizeof</a:t>
            </a:r>
            <a:r>
              <a:rPr lang="en-US" altLang="zh-CN" b="0" dirty="0">
                <a:latin typeface="微软雅黑" panose="020B0503020204020204" pitchFamily="34" charset="-122"/>
                <a:ea typeface="微软雅黑" panose="020B0503020204020204" pitchFamily="34" charset="-122"/>
              </a:rPr>
              <a:t>(a),</a:t>
            </a:r>
            <a:r>
              <a:rPr lang="en-US" altLang="zh-CN" b="0" dirty="0" err="1">
                <a:latin typeface="微软雅黑" panose="020B0503020204020204" pitchFamily="34" charset="-122"/>
                <a:ea typeface="微软雅黑" panose="020B0503020204020204" pitchFamily="34" charset="-122"/>
              </a:rPr>
              <a:t>sizeof</a:t>
            </a:r>
            <a:r>
              <a:rPr lang="en-US" altLang="zh-CN" b="0" dirty="0">
                <a:latin typeface="微软雅黑" panose="020B0503020204020204" pitchFamily="34" charset="-122"/>
                <a:ea typeface="微软雅黑" panose="020B0503020204020204" pitchFamily="34" charset="-122"/>
              </a:rPr>
              <a:t>(4+5));</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     </a:t>
            </a:r>
            <a:r>
              <a:rPr lang="en-US" altLang="zh-CN" b="0" dirty="0" err="1">
                <a:latin typeface="微软雅黑" panose="020B0503020204020204" pitchFamily="34" charset="-122"/>
                <a:ea typeface="微软雅黑" panose="020B0503020204020204" pitchFamily="34" charset="-122"/>
              </a:rPr>
              <a:t>printf</a:t>
            </a:r>
            <a:r>
              <a:rPr lang="en-US" altLang="zh-CN" b="0" dirty="0">
                <a:latin typeface="微软雅黑" panose="020B0503020204020204" pitchFamily="34" charset="-122"/>
                <a:ea typeface="微软雅黑" panose="020B0503020204020204" pitchFamily="34" charset="-122"/>
              </a:rPr>
              <a:t>("%</a:t>
            </a:r>
            <a:r>
              <a:rPr lang="en-US" altLang="zh-CN" b="0" dirty="0" err="1">
                <a:latin typeface="微软雅黑" panose="020B0503020204020204" pitchFamily="34" charset="-122"/>
                <a:ea typeface="微软雅黑" panose="020B0503020204020204" pitchFamily="34" charset="-122"/>
              </a:rPr>
              <a:t>d,%d</a:t>
            </a:r>
            <a:r>
              <a:rPr lang="en-US" altLang="zh-CN" b="0" dirty="0">
                <a:latin typeface="微软雅黑" panose="020B0503020204020204" pitchFamily="34" charset="-122"/>
                <a:ea typeface="微软雅黑" panose="020B0503020204020204" pitchFamily="34" charset="-122"/>
              </a:rPr>
              <a:t>\n",</a:t>
            </a:r>
            <a:r>
              <a:rPr lang="en-US" altLang="zh-CN" b="0" dirty="0" err="1">
                <a:latin typeface="微软雅黑" panose="020B0503020204020204" pitchFamily="34" charset="-122"/>
                <a:ea typeface="微软雅黑" panose="020B0503020204020204" pitchFamily="34" charset="-122"/>
              </a:rPr>
              <a:t>sizeof</a:t>
            </a:r>
            <a:r>
              <a:rPr lang="en-US" altLang="zh-CN" b="0" dirty="0">
                <a:latin typeface="微软雅黑" panose="020B0503020204020204" pitchFamily="34" charset="-122"/>
                <a:ea typeface="微软雅黑" panose="020B0503020204020204" pitchFamily="34" charset="-122"/>
              </a:rPr>
              <a:t>(double),</a:t>
            </a:r>
            <a:r>
              <a:rPr lang="en-US" altLang="zh-CN" b="0" dirty="0" err="1">
                <a:latin typeface="微软雅黑" panose="020B0503020204020204" pitchFamily="34" charset="-122"/>
                <a:ea typeface="微软雅黑" panose="020B0503020204020204" pitchFamily="34" charset="-122"/>
              </a:rPr>
              <a:t>sizeof</a:t>
            </a:r>
            <a:r>
              <a:rPr lang="en-US" altLang="zh-CN" b="0" dirty="0">
                <a:latin typeface="微软雅黑" panose="020B0503020204020204" pitchFamily="34" charset="-122"/>
                <a:ea typeface="微软雅黑" panose="020B0503020204020204" pitchFamily="34" charset="-122"/>
              </a:rPr>
              <a:t>("string"));</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     return 0;</a:t>
            </a:r>
            <a:endParaRPr lang="zh-CN" altLang="zh-CN" b="0" dirty="0">
              <a:latin typeface="微软雅黑" panose="020B0503020204020204" pitchFamily="34" charset="-122"/>
              <a:ea typeface="微软雅黑" panose="020B0503020204020204" pitchFamily="34" charset="-122"/>
            </a:endParaRPr>
          </a:p>
          <a:p>
            <a:pPr>
              <a:buNone/>
            </a:pPr>
            <a:r>
              <a:rPr lang="en-US" altLang="zh-CN" b="0" dirty="0">
                <a:latin typeface="微软雅黑" panose="020B0503020204020204" pitchFamily="34" charset="-122"/>
                <a:ea typeface="微软雅黑" panose="020B0503020204020204" pitchFamily="34" charset="-122"/>
              </a:rPr>
              <a:t> }</a:t>
            </a:r>
            <a:endParaRPr lang="zh-CN" altLang="zh-CN" b="0" dirty="0">
              <a:latin typeface="微软雅黑" panose="020B0503020204020204" pitchFamily="34" charset="-122"/>
              <a:ea typeface="微软雅黑" panose="020B0503020204020204" pitchFamily="34" charset="-122"/>
            </a:endParaRPr>
          </a:p>
          <a:p>
            <a:pPr>
              <a:buNone/>
            </a:pPr>
            <a:r>
              <a:rPr lang="zh-CN" altLang="zh-CN" sz="2800" b="0" dirty="0" smtClean="0">
                <a:latin typeface="微软雅黑" panose="020B0503020204020204" pitchFamily="34" charset="-122"/>
                <a:ea typeface="微软雅黑" panose="020B0503020204020204" pitchFamily="34" charset="-122"/>
              </a:rPr>
              <a:t>运行</a:t>
            </a:r>
            <a:r>
              <a:rPr lang="zh-CN" altLang="zh-CN" sz="2800" b="0" dirty="0">
                <a:latin typeface="微软雅黑" panose="020B0503020204020204" pitchFamily="34" charset="-122"/>
                <a:ea typeface="微软雅黑" panose="020B0503020204020204" pitchFamily="34" charset="-122"/>
              </a:rPr>
              <a:t>程序，</a:t>
            </a:r>
            <a:r>
              <a:rPr lang="zh-CN" altLang="zh-CN" sz="2800" b="0" dirty="0" smtClean="0">
                <a:latin typeface="微软雅黑" panose="020B0503020204020204" pitchFamily="34" charset="-122"/>
                <a:ea typeface="微软雅黑" panose="020B0503020204020204" pitchFamily="34" charset="-122"/>
              </a:rPr>
              <a:t>结果：</a:t>
            </a:r>
            <a:endParaRPr lang="zh-CN" altLang="zh-CN" sz="2800" b="0" dirty="0">
              <a:latin typeface="微软雅黑" panose="020B0503020204020204" pitchFamily="34" charset="-122"/>
              <a:ea typeface="微软雅黑" panose="020B0503020204020204" pitchFamily="34" charset="-122"/>
            </a:endParaRPr>
          </a:p>
        </p:txBody>
      </p:sp>
      <p:pic>
        <p:nvPicPr>
          <p:cNvPr id="205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2670" y="5344160"/>
            <a:ext cx="770586" cy="824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96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5"/>
                                        </p:tgtEl>
                                        <p:attrNameLst>
                                          <p:attrName>style.visibility</p:attrName>
                                        </p:attrNameLst>
                                      </p:cBhvr>
                                      <p:to>
                                        <p:strVal val="visible"/>
                                      </p:to>
                                    </p:set>
                                    <p:animEffect transition="in" filter="fade">
                                      <p:cBhvr>
                                        <p:cTn id="7" dur="500"/>
                                        <p:tgtEl>
                                          <p:spTgt spid="51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a:xfrm>
            <a:off x="3077812" y="2352675"/>
            <a:ext cx="4227864" cy="723900"/>
          </a:xfrm>
        </p:spPr>
        <p:txBody>
          <a:bodyPr>
            <a:normAutofit/>
          </a:bodyPr>
          <a:lstStyle/>
          <a:p>
            <a:pPr lvl="0" fontAlgn="base">
              <a:spcBef>
                <a:spcPts val="1000"/>
              </a:spcBef>
              <a:buClr>
                <a:schemeClr val="accent1"/>
              </a:buClr>
              <a:buSzPct val="80000"/>
              <a:tabLst>
                <a:tab pos="5267325" algn="r"/>
              </a:tabLst>
            </a:pPr>
            <a:r>
              <a:rPr lang="zh-CN" altLang="zh-CN" sz="4000" b="1" dirty="0">
                <a:solidFill>
                  <a:schemeClr val="accent2">
                    <a:lumMod val="75000"/>
                  </a:schemeClr>
                </a:solidFill>
                <a:latin typeface="微软雅黑" panose="020B0503020204020204" charset="-122"/>
                <a:ea typeface="微软雅黑" panose="020B0503020204020204" charset="-122"/>
                <a:cs typeface="+mn-cs"/>
              </a:rPr>
              <a:t>实例分析与实现</a:t>
            </a:r>
            <a:endParaRPr lang="en-US" altLang="zh-CN" sz="4000" b="1" dirty="0">
              <a:solidFill>
                <a:schemeClr val="accent2">
                  <a:lumMod val="75000"/>
                </a:schemeClr>
              </a:solidFill>
              <a:latin typeface="微软雅黑" panose="020B0503020204020204" charset="-122"/>
              <a:ea typeface="微软雅黑" panose="020B0503020204020204" charset="-122"/>
              <a:cs typeface="+mn-cs"/>
            </a:endParaRPr>
          </a:p>
        </p:txBody>
      </p:sp>
    </p:spTree>
    <p:extLst>
      <p:ext uri="{BB962C8B-B14F-4D97-AF65-F5344CB8AC3E}">
        <p14:creationId xmlns:p14="http://schemas.microsoft.com/office/powerpoint/2010/main" val="1609160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571466" y="864235"/>
            <a:ext cx="8598907" cy="1320800"/>
          </a:xfrm>
        </p:spPr>
        <p:txBody>
          <a:bodyPr>
            <a:normAutofit/>
          </a:bodyPr>
          <a:lstStyle/>
          <a:p>
            <a:pPr eaLnBrk="1" hangingPunct="1"/>
            <a:r>
              <a:rPr lang="zh-CN" altLang="en-US" dirty="0" smtClean="0">
                <a:latin typeface="微软雅黑" panose="020B0503020204020204" charset="-122"/>
                <a:ea typeface="微软雅黑" panose="020B0503020204020204" charset="-122"/>
              </a:rPr>
              <a:t>实例</a:t>
            </a:r>
            <a:r>
              <a:rPr lang="en-US" altLang="zh-CN" dirty="0" smtClean="0">
                <a:latin typeface="微软雅黑" panose="020B0503020204020204" charset="-122"/>
                <a:ea typeface="微软雅黑" panose="020B0503020204020204" charset="-122"/>
              </a:rPr>
              <a:t>1</a:t>
            </a:r>
            <a:endParaRPr lang="zh-CN" altLang="en-US" dirty="0" smtClean="0">
              <a:latin typeface="微软雅黑" panose="020B0503020204020204" charset="-122"/>
              <a:ea typeface="微软雅黑" panose="020B0503020204020204" charset="-122"/>
            </a:endParaRPr>
          </a:p>
        </p:txBody>
      </p:sp>
      <p:sp>
        <p:nvSpPr>
          <p:cNvPr id="4" name="TextBox 2"/>
          <p:cNvSpPr txBox="1"/>
          <p:nvPr/>
        </p:nvSpPr>
        <p:spPr>
          <a:xfrm>
            <a:off x="522515" y="2116371"/>
            <a:ext cx="8646200" cy="2862322"/>
          </a:xfrm>
          <a:prstGeom prst="rect">
            <a:avLst/>
          </a:prstGeom>
          <a:noFill/>
        </p:spPr>
        <p:txBody>
          <a:bodyPr wrap="square">
            <a:spAutoFit/>
          </a:bodyPr>
          <a:lstStyle/>
          <a:p>
            <a:r>
              <a:rPr lang="en-US" altLang="zh-CN" sz="3600" dirty="0" smtClean="0">
                <a:ea typeface="Microsoft YaHei UI"/>
              </a:rPr>
              <a:t>      </a:t>
            </a:r>
            <a:r>
              <a:rPr lang="zh-CN" altLang="zh-CN" sz="3600" dirty="0" smtClean="0">
                <a:ea typeface="Microsoft YaHei UI"/>
              </a:rPr>
              <a:t>假设</a:t>
            </a:r>
            <a:r>
              <a:rPr lang="zh-CN" altLang="zh-CN" sz="3600" dirty="0">
                <a:ea typeface="Microsoft YaHei UI"/>
              </a:rPr>
              <a:t>某顾客买了</a:t>
            </a:r>
            <a:r>
              <a:rPr lang="en-US" altLang="zh-CN" sz="3600" dirty="0">
                <a:ea typeface="Microsoft YaHei UI"/>
              </a:rPr>
              <a:t>3</a:t>
            </a:r>
            <a:r>
              <a:rPr lang="zh-CN" altLang="zh-CN" sz="3600" dirty="0">
                <a:ea typeface="Microsoft YaHei UI"/>
              </a:rPr>
              <a:t>种商品，已知各商品的单价，现要求</a:t>
            </a:r>
            <a:r>
              <a:rPr lang="zh-CN" altLang="zh-CN" sz="3600" dirty="0" smtClean="0">
                <a:ea typeface="Microsoft YaHei UI"/>
              </a:rPr>
              <a:t>编</a:t>
            </a:r>
            <a:r>
              <a:rPr lang="zh-CN" altLang="en-US" sz="3600" dirty="0" smtClean="0">
                <a:ea typeface="Microsoft YaHei UI"/>
              </a:rPr>
              <a:t>写</a:t>
            </a:r>
            <a:r>
              <a:rPr lang="zh-CN" altLang="zh-CN" sz="3600" dirty="0" smtClean="0">
                <a:ea typeface="Microsoft YaHei UI"/>
              </a:rPr>
              <a:t>程序</a:t>
            </a:r>
            <a:r>
              <a:rPr lang="zh-CN" altLang="zh-CN" sz="3600" dirty="0">
                <a:ea typeface="Microsoft YaHei UI"/>
              </a:rPr>
              <a:t>，用于实现当输入各种商品的购买数量后，输出顾客的应付价格总额。</a:t>
            </a:r>
          </a:p>
          <a:p>
            <a:pPr marL="4763">
              <a:buClr>
                <a:schemeClr val="accent2"/>
              </a:buClr>
              <a:defRPr/>
            </a:pPr>
            <a:endParaRPr lang="zh-CN" altLang="en-US" sz="3600" dirty="0">
              <a:latin typeface="Microsoft YaHei UI" panose="020B0503020204020204" pitchFamily="34" charset="-122"/>
              <a:ea typeface="Microsoft YaHei UI"/>
            </a:endParaRPr>
          </a:p>
        </p:txBody>
      </p:sp>
    </p:spTree>
    <p:extLst>
      <p:ext uri="{BB962C8B-B14F-4D97-AF65-F5344CB8AC3E}">
        <p14:creationId xmlns:p14="http://schemas.microsoft.com/office/powerpoint/2010/main" val="315652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571466" y="864235"/>
            <a:ext cx="8598907" cy="1320800"/>
          </a:xfrm>
        </p:spPr>
        <p:txBody>
          <a:bodyPr>
            <a:normAutofit/>
          </a:bodyPr>
          <a:lstStyle/>
          <a:p>
            <a:pPr eaLnBrk="1" hangingPunct="1"/>
            <a:r>
              <a:rPr lang="zh-CN" altLang="en-US" dirty="0" smtClean="0">
                <a:latin typeface="微软雅黑" panose="020B0503020204020204" charset="-122"/>
                <a:ea typeface="微软雅黑" panose="020B0503020204020204" charset="-122"/>
              </a:rPr>
              <a:t>实例</a:t>
            </a:r>
            <a:r>
              <a:rPr lang="en-US" altLang="zh-CN" dirty="0" smtClean="0">
                <a:latin typeface="微软雅黑" panose="020B0503020204020204" charset="-122"/>
                <a:ea typeface="微软雅黑" panose="020B0503020204020204" charset="-122"/>
              </a:rPr>
              <a:t>2</a:t>
            </a:r>
            <a:endParaRPr lang="zh-CN" altLang="en-US" dirty="0" smtClean="0">
              <a:latin typeface="微软雅黑" panose="020B0503020204020204" charset="-122"/>
              <a:ea typeface="微软雅黑" panose="020B0503020204020204" charset="-122"/>
            </a:endParaRPr>
          </a:p>
        </p:txBody>
      </p:sp>
      <p:sp>
        <p:nvSpPr>
          <p:cNvPr id="4" name="TextBox 2"/>
          <p:cNvSpPr txBox="1"/>
          <p:nvPr/>
        </p:nvSpPr>
        <p:spPr>
          <a:xfrm>
            <a:off x="522514" y="2116371"/>
            <a:ext cx="9832448" cy="4524315"/>
          </a:xfrm>
          <a:prstGeom prst="rect">
            <a:avLst/>
          </a:prstGeom>
          <a:noFill/>
        </p:spPr>
        <p:txBody>
          <a:bodyPr wrap="square">
            <a:spAutoFit/>
          </a:bodyPr>
          <a:lstStyle/>
          <a:p>
            <a:r>
              <a:rPr lang="zh-CN" altLang="en-US" sz="3200" dirty="0" smtClean="0">
                <a:ea typeface="Microsoft YaHei UI"/>
              </a:rPr>
              <a:t>有</a:t>
            </a:r>
            <a:r>
              <a:rPr lang="zh-CN" altLang="zh-CN" sz="3200" dirty="0" smtClean="0">
                <a:ea typeface="Microsoft YaHei UI"/>
              </a:rPr>
              <a:t>如下定义</a:t>
            </a:r>
            <a:r>
              <a:rPr lang="zh-CN" altLang="en-US" sz="3200" dirty="0" smtClean="0">
                <a:ea typeface="Microsoft YaHei UI"/>
              </a:rPr>
              <a:t>：</a:t>
            </a:r>
            <a:endParaRPr lang="en-US" altLang="zh-CN" sz="3200" dirty="0" smtClean="0">
              <a:ea typeface="Microsoft YaHei UI"/>
            </a:endParaRPr>
          </a:p>
          <a:p>
            <a:r>
              <a:rPr lang="en-US" altLang="zh-CN" sz="3200" dirty="0">
                <a:ea typeface="Microsoft YaHei UI"/>
              </a:rPr>
              <a:t> </a:t>
            </a:r>
            <a:r>
              <a:rPr lang="en-US" altLang="zh-CN" sz="3200" dirty="0" smtClean="0">
                <a:ea typeface="Microsoft YaHei UI"/>
              </a:rPr>
              <a:t>                               float </a:t>
            </a:r>
            <a:r>
              <a:rPr lang="en-US" altLang="zh-CN" sz="3200" dirty="0">
                <a:ea typeface="Microsoft YaHei UI"/>
              </a:rPr>
              <a:t>b=3.4;</a:t>
            </a:r>
            <a:endParaRPr lang="zh-CN" altLang="zh-CN" sz="3200" dirty="0">
              <a:ea typeface="Microsoft YaHei UI"/>
            </a:endParaRPr>
          </a:p>
          <a:p>
            <a:r>
              <a:rPr lang="en-US" altLang="zh-CN" sz="3200" dirty="0" smtClean="0">
                <a:ea typeface="Microsoft YaHei UI"/>
              </a:rPr>
              <a:t>                                double </a:t>
            </a:r>
            <a:r>
              <a:rPr lang="en-US" altLang="zh-CN" sz="3200" dirty="0">
                <a:ea typeface="Microsoft YaHei UI"/>
              </a:rPr>
              <a:t>c=10.0;</a:t>
            </a:r>
            <a:endParaRPr lang="zh-CN" altLang="zh-CN" sz="3200" dirty="0">
              <a:ea typeface="Microsoft YaHei UI"/>
            </a:endParaRPr>
          </a:p>
          <a:p>
            <a:r>
              <a:rPr lang="en-US" altLang="zh-CN" sz="3200" dirty="0" smtClean="0">
                <a:ea typeface="Microsoft YaHei UI"/>
              </a:rPr>
              <a:t>                                long </a:t>
            </a:r>
            <a:r>
              <a:rPr lang="en-US" altLang="zh-CN" sz="3200" dirty="0" err="1">
                <a:ea typeface="Microsoft YaHei UI"/>
              </a:rPr>
              <a:t>int</a:t>
            </a:r>
            <a:r>
              <a:rPr lang="en-US" altLang="zh-CN" sz="3200" dirty="0">
                <a:ea typeface="Microsoft YaHei UI"/>
              </a:rPr>
              <a:t> d=5</a:t>
            </a:r>
            <a:r>
              <a:rPr lang="en-US" altLang="zh-CN" sz="3200" dirty="0" smtClean="0">
                <a:ea typeface="Microsoft YaHei UI"/>
              </a:rPr>
              <a:t>;</a:t>
            </a:r>
            <a:r>
              <a:rPr lang="en-US" altLang="zh-CN" sz="3200" dirty="0">
                <a:ea typeface="Microsoft YaHei UI"/>
              </a:rPr>
              <a:t> </a:t>
            </a:r>
            <a:endParaRPr lang="en-US" altLang="zh-CN" sz="3200" dirty="0" smtClean="0">
              <a:ea typeface="Microsoft YaHei UI"/>
            </a:endParaRPr>
          </a:p>
          <a:p>
            <a:r>
              <a:rPr lang="en-US" altLang="zh-CN" sz="3200" dirty="0" smtClean="0">
                <a:ea typeface="Microsoft YaHei UI"/>
              </a:rPr>
              <a:t>                                </a:t>
            </a:r>
            <a:r>
              <a:rPr lang="en-US" altLang="zh-CN" sz="3200" dirty="0" err="1" smtClean="0">
                <a:ea typeface="Microsoft YaHei UI"/>
              </a:rPr>
              <a:t>int</a:t>
            </a:r>
            <a:r>
              <a:rPr lang="en-US" altLang="zh-CN" sz="3200" dirty="0" smtClean="0">
                <a:ea typeface="Microsoft YaHei UI"/>
              </a:rPr>
              <a:t> </a:t>
            </a:r>
            <a:r>
              <a:rPr lang="en-US" altLang="zh-CN" sz="3200" dirty="0">
                <a:ea typeface="Microsoft YaHei UI"/>
              </a:rPr>
              <a:t>a=6;</a:t>
            </a:r>
            <a:endParaRPr lang="zh-CN" altLang="zh-CN" sz="3200" dirty="0">
              <a:ea typeface="Microsoft YaHei UI"/>
            </a:endParaRPr>
          </a:p>
          <a:p>
            <a:endParaRPr lang="en-US" altLang="zh-CN" sz="3200" dirty="0" smtClean="0">
              <a:ea typeface="Microsoft YaHei UI"/>
            </a:endParaRPr>
          </a:p>
          <a:p>
            <a:r>
              <a:rPr lang="zh-CN" altLang="zh-CN" sz="3200" dirty="0" smtClean="0">
                <a:ea typeface="Microsoft YaHei UI"/>
              </a:rPr>
              <a:t>分析</a:t>
            </a:r>
            <a:r>
              <a:rPr lang="zh-CN" altLang="zh-CN" sz="3200" dirty="0">
                <a:ea typeface="Microsoft YaHei UI"/>
              </a:rPr>
              <a:t>表达式“</a:t>
            </a:r>
            <a:r>
              <a:rPr lang="en-US" altLang="zh-CN" sz="3200" dirty="0">
                <a:ea typeface="Microsoft YaHei UI"/>
              </a:rPr>
              <a:t>('</a:t>
            </a:r>
            <a:r>
              <a:rPr lang="en-US" altLang="zh-CN" sz="3200" dirty="0" err="1">
                <a:ea typeface="Microsoft YaHei UI"/>
              </a:rPr>
              <a:t>a'+'b</a:t>
            </a:r>
            <a:r>
              <a:rPr lang="en-US" altLang="zh-CN" sz="3200" dirty="0">
                <a:ea typeface="Microsoft YaHei UI"/>
              </a:rPr>
              <a:t>')*2+a*b-c/d</a:t>
            </a:r>
            <a:r>
              <a:rPr lang="zh-CN" altLang="zh-CN" sz="3200" dirty="0">
                <a:ea typeface="Microsoft YaHei UI"/>
              </a:rPr>
              <a:t>”结果的数据类型，并计算表达式的值。</a:t>
            </a:r>
          </a:p>
          <a:p>
            <a:pPr marL="4763">
              <a:buClr>
                <a:schemeClr val="accent2"/>
              </a:buClr>
              <a:defRPr/>
            </a:pPr>
            <a:endParaRPr lang="zh-CN" altLang="en-US" sz="3200" dirty="0">
              <a:latin typeface="Microsoft YaHei UI" panose="020B0503020204020204" pitchFamily="34" charset="-122"/>
              <a:ea typeface="Microsoft YaHei UI"/>
            </a:endParaRPr>
          </a:p>
        </p:txBody>
      </p:sp>
    </p:spTree>
    <p:extLst>
      <p:ext uri="{BB962C8B-B14F-4D97-AF65-F5344CB8AC3E}">
        <p14:creationId xmlns:p14="http://schemas.microsoft.com/office/powerpoint/2010/main" val="237338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31102" y="648712"/>
            <a:ext cx="2468880" cy="678815"/>
          </a:xfrm>
          <a:prstGeom prst="rect">
            <a:avLst/>
          </a:prstGeom>
        </p:spPr>
        <p:txBody>
          <a:bodyPr wrap="none">
            <a:spAutoFit/>
          </a:bodyPr>
          <a:lstStyle/>
          <a:p>
            <a:r>
              <a:rPr lang="zh-CN" altLang="zh-CN" sz="3600" b="1" dirty="0" smtClean="0">
                <a:solidFill>
                  <a:schemeClr val="accent2">
                    <a:lumMod val="75000"/>
                  </a:schemeClr>
                </a:solidFill>
                <a:latin typeface="微软雅黑" panose="020B0503020204020204" charset="-122"/>
                <a:ea typeface="微软雅黑" panose="020B0503020204020204" charset="-122"/>
              </a:rPr>
              <a:t>【想一想】</a:t>
            </a:r>
          </a:p>
        </p:txBody>
      </p:sp>
      <p:sp>
        <p:nvSpPr>
          <p:cNvPr id="2" name="矩形 1"/>
          <p:cNvSpPr/>
          <p:nvPr/>
        </p:nvSpPr>
        <p:spPr>
          <a:xfrm>
            <a:off x="459298" y="1663899"/>
            <a:ext cx="9689272" cy="2031325"/>
          </a:xfrm>
          <a:prstGeom prst="rect">
            <a:avLst/>
          </a:prstGeom>
        </p:spPr>
        <p:txBody>
          <a:bodyPr wrap="square">
            <a:spAutoFit/>
          </a:bodyPr>
          <a:lstStyle/>
          <a:p>
            <a:pPr>
              <a:lnSpc>
                <a:spcPct val="150000"/>
              </a:lnSpc>
            </a:pPr>
            <a:r>
              <a:rPr lang="zh-CN" altLang="zh-CN" sz="2800" kern="100" dirty="0">
                <a:latin typeface="微软雅黑" panose="020B0503020204020204" charset="-122"/>
                <a:ea typeface="微软雅黑" panose="020B0503020204020204" charset="-122"/>
                <a:cs typeface="Times New Roman" panose="02020603050405020304" pitchFamily="18" charset="0"/>
              </a:rPr>
              <a:t>（</a:t>
            </a:r>
            <a:r>
              <a:rPr lang="en-US" altLang="zh-CN" sz="2800" kern="100" dirty="0">
                <a:latin typeface="微软雅黑" panose="020B0503020204020204" charset="-122"/>
                <a:ea typeface="微软雅黑" panose="020B0503020204020204" charset="-122"/>
                <a:cs typeface="Times New Roman" panose="02020603050405020304" pitchFamily="18" charset="0"/>
              </a:rPr>
              <a:t>1</a:t>
            </a:r>
            <a:r>
              <a:rPr lang="zh-CN" altLang="zh-CN" sz="2800" kern="100" dirty="0" smtClean="0">
                <a:latin typeface="微软雅黑" panose="020B0503020204020204" charset="-122"/>
                <a:ea typeface="微软雅黑" panose="020B0503020204020204" charset="-122"/>
                <a:cs typeface="Times New Roman" panose="02020603050405020304" pitchFamily="18" charset="0"/>
              </a:rPr>
              <a:t>）</a:t>
            </a:r>
            <a:r>
              <a:rPr lang="zh-CN" altLang="en-US" sz="2800" kern="100" dirty="0">
                <a:latin typeface="微软雅黑" panose="020B0503020204020204" charset="-122"/>
                <a:ea typeface="微软雅黑" panose="020B0503020204020204" charset="-122"/>
                <a:cs typeface="Times New Roman" panose="02020603050405020304" pitchFamily="18" charset="0"/>
              </a:rPr>
              <a:t>怎样判断一个数字型的变量可以容纳的最大值？</a:t>
            </a:r>
          </a:p>
          <a:p>
            <a:pPr>
              <a:lnSpc>
                <a:spcPct val="150000"/>
              </a:lnSpc>
            </a:pPr>
            <a:endParaRPr lang="zh-CN" altLang="zh-CN" sz="2800" kern="100" dirty="0">
              <a:latin typeface="微软雅黑" panose="020B0503020204020204" charset="-122"/>
              <a:ea typeface="微软雅黑" panose="020B0503020204020204" charset="-122"/>
              <a:cs typeface="Times New Roman" panose="02020603050405020304" pitchFamily="18" charset="0"/>
            </a:endParaRPr>
          </a:p>
          <a:p>
            <a:pPr>
              <a:lnSpc>
                <a:spcPct val="150000"/>
              </a:lnSpc>
            </a:pPr>
            <a:r>
              <a:rPr lang="zh-CN" altLang="zh-CN" sz="2800" kern="100" dirty="0">
                <a:latin typeface="微软雅黑" panose="020B0503020204020204" charset="-122"/>
                <a:ea typeface="微软雅黑" panose="020B0503020204020204" charset="-122"/>
                <a:cs typeface="Times New Roman" panose="02020603050405020304" pitchFamily="18" charset="0"/>
              </a:rPr>
              <a:t>（</a:t>
            </a:r>
            <a:r>
              <a:rPr lang="en-US" altLang="zh-CN" sz="2800" kern="100" dirty="0">
                <a:latin typeface="微软雅黑" panose="020B0503020204020204" charset="-122"/>
                <a:ea typeface="微软雅黑" panose="020B0503020204020204" charset="-122"/>
                <a:cs typeface="Times New Roman" panose="02020603050405020304" pitchFamily="18" charset="0"/>
              </a:rPr>
              <a:t>2</a:t>
            </a:r>
            <a:r>
              <a:rPr lang="zh-CN" altLang="zh-CN" sz="2800" kern="100" dirty="0" smtClean="0">
                <a:latin typeface="微软雅黑" panose="020B0503020204020204" charset="-122"/>
                <a:ea typeface="微软雅黑" panose="020B0503020204020204" charset="-122"/>
                <a:cs typeface="Times New Roman" panose="02020603050405020304" pitchFamily="18" charset="0"/>
              </a:rPr>
              <a:t>）</a:t>
            </a:r>
            <a:r>
              <a:rPr lang="zh-CN" altLang="en-US" sz="2800" kern="100" dirty="0">
                <a:latin typeface="微软雅黑" panose="020B0503020204020204" charset="-122"/>
                <a:ea typeface="微软雅黑" panose="020B0503020204020204" charset="-122"/>
                <a:cs typeface="Times New Roman" panose="02020603050405020304" pitchFamily="18" charset="0"/>
              </a:rPr>
              <a:t>浮点数比较数据大小可靠吗</a:t>
            </a:r>
            <a:r>
              <a:rPr lang="zh-CN" altLang="en-US" sz="2800" kern="100" dirty="0" smtClean="0">
                <a:latin typeface="微软雅黑" panose="020B0503020204020204" charset="-122"/>
                <a:ea typeface="微软雅黑" panose="020B0503020204020204" charset="-122"/>
                <a:cs typeface="Times New Roman" panose="02020603050405020304" pitchFamily="18" charset="0"/>
              </a:rPr>
              <a:t>？</a:t>
            </a:r>
            <a:endParaRPr lang="zh-CN" altLang="en-US" sz="2800" kern="100" dirty="0">
              <a:latin typeface="微软雅黑" panose="020B0503020204020204" charset="-122"/>
              <a:ea typeface="微软雅黑" panose="020B0503020204020204" charset="-122"/>
              <a:cs typeface="Times New Roman" panose="02020603050405020304" pitchFamily="18" charset="0"/>
            </a:endParaRPr>
          </a:p>
        </p:txBody>
      </p:sp>
    </p:spTree>
    <p:extLst>
      <p:ext uri="{BB962C8B-B14F-4D97-AF65-F5344CB8AC3E}">
        <p14:creationId xmlns:p14="http://schemas.microsoft.com/office/powerpoint/2010/main" val="498099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矩形 2"/>
          <p:cNvSpPr>
            <a:spLocks noGrp="1" noChangeArrowheads="1"/>
          </p:cNvSpPr>
          <p:nvPr>
            <p:ph type="title"/>
          </p:nvPr>
        </p:nvSpPr>
        <p:spPr/>
        <p:txBody>
          <a:bodyPr/>
          <a:lstStyle/>
          <a:p>
            <a:r>
              <a:rPr lang="en-US" altLang="zh-CN" b="1" dirty="0" smtClean="0"/>
              <a:t>The chapter is over!</a:t>
            </a:r>
            <a:endParaRPr lang="zh-CN" b="1" dirty="0"/>
          </a:p>
        </p:txBody>
      </p:sp>
    </p:spTree>
    <p:extLst>
      <p:ext uri="{BB962C8B-B14F-4D97-AF65-F5344CB8AC3E}">
        <p14:creationId xmlns:p14="http://schemas.microsoft.com/office/powerpoint/2010/main" val="2861321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平面">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6836B0F-2395-43B9-BBEF-90A78CA70F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销售策略演示文稿，平面主题（宽屏）</Template>
  <TotalTime>6676</TotalTime>
  <Words>8535</Words>
  <Application>Microsoft Office PowerPoint</Application>
  <PresentationFormat>宽屏</PresentationFormat>
  <Paragraphs>1996</Paragraphs>
  <Slides>141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141</vt:i4>
      </vt:variant>
    </vt:vector>
  </HeadingPairs>
  <TitlesOfParts>
    <vt:vector size="153" baseType="lpstr">
      <vt:lpstr>Microsoft YaHei UI</vt:lpstr>
      <vt:lpstr>Microsoft YaHei UI Light</vt:lpstr>
      <vt:lpstr>华文新魏</vt:lpstr>
      <vt:lpstr>宋体</vt:lpstr>
      <vt:lpstr>微软雅黑</vt:lpstr>
      <vt:lpstr>Arial</vt:lpstr>
      <vt:lpstr>Calibri</vt:lpstr>
      <vt:lpstr>Times New Roman</vt:lpstr>
      <vt:lpstr>Trebuchet MS</vt:lpstr>
      <vt:lpstr>Wingdings</vt:lpstr>
      <vt:lpstr>Wingdings 3</vt:lpstr>
      <vt:lpstr>平面</vt:lpstr>
      <vt:lpstr>第2单元  C语言基础</vt:lpstr>
      <vt:lpstr>摘要</vt:lpstr>
      <vt:lpstr>PowerPoint 演示文稿</vt:lpstr>
      <vt:lpstr>数据类型</vt:lpstr>
      <vt:lpstr>2.1  数据类型</vt:lpstr>
      <vt:lpstr>PowerPoint 演示文稿</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2.1.1  进制转换</vt:lpstr>
      <vt:lpstr>PowerPoint 演示文稿</vt:lpstr>
      <vt:lpstr>2.1.2  整数类型</vt:lpstr>
      <vt:lpstr>原码、反码和补码</vt:lpstr>
      <vt:lpstr>原码、反码和补码</vt:lpstr>
      <vt:lpstr>原码、反码和补码</vt:lpstr>
      <vt:lpstr>原码、反码和补码</vt:lpstr>
      <vt:lpstr>原码、反码和补码</vt:lpstr>
      <vt:lpstr>原码、反码和补码</vt:lpstr>
      <vt:lpstr>原码、反码和补码</vt:lpstr>
      <vt:lpstr>例如：</vt:lpstr>
      <vt:lpstr>PowerPoint 演示文稿</vt:lpstr>
      <vt:lpstr>2.1.3  实数类型</vt:lpstr>
      <vt:lpstr>2.1.3  实数类型</vt:lpstr>
      <vt:lpstr>PowerPoint 演示文稿</vt:lpstr>
      <vt:lpstr>2.1.4  字符类型</vt:lpstr>
      <vt:lpstr>2.1.4  字符类型</vt:lpstr>
      <vt:lpstr>PowerPoint 演示文稿</vt:lpstr>
      <vt:lpstr>2.2.1  常量</vt:lpstr>
      <vt:lpstr>2.2.1  常量</vt:lpstr>
      <vt:lpstr>2.2.1  常量</vt:lpstr>
      <vt:lpstr>2.2.1  常量</vt:lpstr>
      <vt:lpstr>2.2.1  常量</vt:lpstr>
      <vt:lpstr>2.2.1  常量</vt:lpstr>
      <vt:lpstr>2.2.1  常量</vt:lpstr>
      <vt:lpstr>2.2.1  常量</vt:lpstr>
      <vt:lpstr>2.2.1  常量</vt:lpstr>
      <vt:lpstr>2.2.1  常量</vt:lpstr>
      <vt:lpstr>2.2.1  常量</vt:lpstr>
      <vt:lpstr>2.2.1  常量</vt:lpstr>
      <vt:lpstr>2.2.1  常量</vt:lpstr>
      <vt:lpstr>2.2.1  常量</vt:lpstr>
      <vt:lpstr>2.2.1  常量</vt:lpstr>
      <vt:lpstr>2.2.1  常量</vt:lpstr>
      <vt:lpstr>2.2.1  常量</vt:lpstr>
      <vt:lpstr>2.2.1  常量</vt:lpstr>
      <vt:lpstr>2.2.1  常量和符号常量</vt:lpstr>
      <vt:lpstr>PowerPoint 演示文稿</vt:lpstr>
      <vt:lpstr>2.2.2 变量</vt:lpstr>
      <vt:lpstr>1、标识符</vt:lpstr>
      <vt:lpstr>标识符的命名规则：</vt:lpstr>
      <vt:lpstr>2、关键字 </vt:lpstr>
      <vt:lpstr>2、关键字 </vt:lpstr>
      <vt:lpstr>3、变量的定义</vt:lpstr>
      <vt:lpstr>3、变量的定义</vt:lpstr>
      <vt:lpstr>3、变量的定义</vt:lpstr>
      <vt:lpstr>3、变量的定义</vt:lpstr>
      <vt:lpstr>3、变量的定义</vt:lpstr>
      <vt:lpstr>4、变量的初始化</vt:lpstr>
      <vt:lpstr>PowerPoint 演示文稿</vt:lpstr>
      <vt:lpstr>PowerPoint 演示文稿</vt:lpstr>
      <vt:lpstr>6、字符型数据与整型数据的关系</vt:lpstr>
      <vt:lpstr>6、字符型数据与整型数据的关系</vt:lpstr>
      <vt:lpstr>6、字符型数据与整型数据的关系</vt:lpstr>
      <vt:lpstr>6、字符型数据与整型数据的关系</vt:lpstr>
      <vt:lpstr>字符变量赋值给整型变量</vt:lpstr>
      <vt:lpstr>PowerPoint 演示文稿</vt:lpstr>
      <vt:lpstr> 2.3运算符与表达式</vt:lpstr>
      <vt:lpstr>2.3.1算术运算符和算数表达式</vt:lpstr>
      <vt:lpstr>2.3.1算术运算符和算数表达式</vt:lpstr>
      <vt:lpstr>2.3.1算术运算符和算数表达式</vt:lpstr>
      <vt:lpstr>2.3.1  算术运算符和算数表达式</vt:lpstr>
      <vt:lpstr>2.3.1  算术运算符和算数表达式</vt:lpstr>
      <vt:lpstr>PowerPoint 演示文稿</vt:lpstr>
      <vt:lpstr>2.3.2  赋值运算符和赋值表达式</vt:lpstr>
      <vt:lpstr>2.3.2  赋值运算符和赋值表达式</vt:lpstr>
      <vt:lpstr>2.3.2  赋值运算符和赋值表达式</vt:lpstr>
      <vt:lpstr>2.3.2  赋值运算符和赋值表达式</vt:lpstr>
      <vt:lpstr>PowerPoint 演示文稿</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2.3.3  位运算</vt:lpstr>
      <vt:lpstr>PowerPoint 演示文稿</vt:lpstr>
      <vt:lpstr>1、赋值运算类型转换</vt:lpstr>
      <vt:lpstr>1、赋值运算类型转换</vt:lpstr>
      <vt:lpstr>1、赋值运算类型转换</vt:lpstr>
      <vt:lpstr>PowerPoint 演示文稿</vt:lpstr>
      <vt:lpstr>1、赋值运算类型转换</vt:lpstr>
      <vt:lpstr>2.自动类型转换</vt:lpstr>
      <vt:lpstr>2.自动类型转换</vt:lpstr>
      <vt:lpstr>3.强制类型转换</vt:lpstr>
      <vt:lpstr>3.强制类型转换</vt:lpstr>
      <vt:lpstr>3.强制类型转换</vt:lpstr>
      <vt:lpstr>3.强制类型转换</vt:lpstr>
      <vt:lpstr>PowerPoint 演示文稿</vt:lpstr>
      <vt:lpstr>2.3.5  几个特殊的运算符</vt:lpstr>
      <vt:lpstr>2.3.5  几个特殊的运算符</vt:lpstr>
      <vt:lpstr>2.3.5  几个特殊的运算符</vt:lpstr>
      <vt:lpstr>2.3.5  几个特殊的运算符</vt:lpstr>
      <vt:lpstr>2.6.4  几个特殊的运算符</vt:lpstr>
      <vt:lpstr>2.6.4  几个特殊的运算符</vt:lpstr>
      <vt:lpstr>实例分析与实现</vt:lpstr>
      <vt:lpstr>实例1</vt:lpstr>
      <vt:lpstr>实例2</vt:lpstr>
      <vt:lpstr>PowerPoint 演示文稿</vt:lpstr>
      <vt:lpstr>The chapter is 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嘉元实业  &lt;年&gt; 销售提案</dc:title>
  <dc:creator>microsoft</dc:creator>
  <cp:lastModifiedBy>PC</cp:lastModifiedBy>
  <cp:revision>114</cp:revision>
  <dcterms:created xsi:type="dcterms:W3CDTF">2016-08-26T01:37:11Z</dcterms:created>
  <dcterms:modified xsi:type="dcterms:W3CDTF">2023-08-26T12:31:02Z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TC034180659991</vt:lpwstr>
  </property>
</Properties>
</file>