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73"/>
  </p:notesMasterIdLst>
  <p:handoutMasterIdLst>
    <p:handoutMasterId r:id="rId74"/>
  </p:handoutMasterIdLst>
  <p:sldIdLst>
    <p:sldId id="322" r:id="rId3"/>
    <p:sldId id="323" r:id="rId4"/>
    <p:sldId id="377" r:id="rId5"/>
    <p:sldId id="316" r:id="rId6"/>
    <p:sldId id="260" r:id="rId7"/>
    <p:sldId id="319" r:id="rId8"/>
    <p:sldId id="320" r:id="rId9"/>
    <p:sldId id="379" r:id="rId10"/>
    <p:sldId id="324" r:id="rId11"/>
    <p:sldId id="325" r:id="rId12"/>
    <p:sldId id="326" r:id="rId13"/>
    <p:sldId id="327" r:id="rId14"/>
    <p:sldId id="380" r:id="rId15"/>
    <p:sldId id="328" r:id="rId16"/>
    <p:sldId id="329" r:id="rId17"/>
    <p:sldId id="330" r:id="rId18"/>
    <p:sldId id="381" r:id="rId19"/>
    <p:sldId id="331" r:id="rId20"/>
    <p:sldId id="332" r:id="rId21"/>
    <p:sldId id="333" r:id="rId22"/>
    <p:sldId id="334" r:id="rId23"/>
    <p:sldId id="335" r:id="rId24"/>
    <p:sldId id="336" r:id="rId25"/>
    <p:sldId id="337" r:id="rId26"/>
    <p:sldId id="391" r:id="rId27"/>
    <p:sldId id="392" r:id="rId28"/>
    <p:sldId id="382" r:id="rId29"/>
    <p:sldId id="387" r:id="rId30"/>
    <p:sldId id="388" r:id="rId31"/>
    <p:sldId id="389" r:id="rId32"/>
    <p:sldId id="390" r:id="rId33"/>
    <p:sldId id="340" r:id="rId34"/>
    <p:sldId id="341" r:id="rId35"/>
    <p:sldId id="342" r:id="rId36"/>
    <p:sldId id="393" r:id="rId37"/>
    <p:sldId id="394" r:id="rId38"/>
    <p:sldId id="395" r:id="rId39"/>
    <p:sldId id="396" r:id="rId40"/>
    <p:sldId id="397" r:id="rId41"/>
    <p:sldId id="398" r:id="rId42"/>
    <p:sldId id="399" r:id="rId43"/>
    <p:sldId id="400" r:id="rId44"/>
    <p:sldId id="401" r:id="rId45"/>
    <p:sldId id="402" r:id="rId46"/>
    <p:sldId id="403" r:id="rId47"/>
    <p:sldId id="404" r:id="rId48"/>
    <p:sldId id="384" r:id="rId49"/>
    <p:sldId id="346" r:id="rId50"/>
    <p:sldId id="347" r:id="rId51"/>
    <p:sldId id="348" r:id="rId52"/>
    <p:sldId id="349" r:id="rId53"/>
    <p:sldId id="350" r:id="rId54"/>
    <p:sldId id="351" r:id="rId55"/>
    <p:sldId id="352" r:id="rId56"/>
    <p:sldId id="353" r:id="rId57"/>
    <p:sldId id="354" r:id="rId58"/>
    <p:sldId id="355" r:id="rId59"/>
    <p:sldId id="356" r:id="rId60"/>
    <p:sldId id="357" r:id="rId61"/>
    <p:sldId id="358" r:id="rId62"/>
    <p:sldId id="359" r:id="rId63"/>
    <p:sldId id="360" r:id="rId64"/>
    <p:sldId id="361" r:id="rId65"/>
    <p:sldId id="362" r:id="rId66"/>
    <p:sldId id="386" r:id="rId67"/>
    <p:sldId id="405" r:id="rId68"/>
    <p:sldId id="374" r:id="rId69"/>
    <p:sldId id="375" r:id="rId70"/>
    <p:sldId id="376" r:id="rId71"/>
    <p:sldId id="378" r:id="rId72"/>
  </p:sldIdLst>
  <p:sldSz cx="12192000" cy="6858000"/>
  <p:notesSz cx="6858000" cy="9144000"/>
  <p:custDataLst>
    <p:tags r:id="rId7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92" d="100"/>
          <a:sy n="92" d="100"/>
        </p:scale>
        <p:origin x="65" y="89"/>
      </p:cViewPr>
      <p:guideLst>
        <p:guide orient="horz" pos="2160"/>
        <p:guide pos="3840"/>
      </p:guideLst>
    </p:cSldViewPr>
  </p:slideViewPr>
  <p:notesTextViewPr>
    <p:cViewPr>
      <p:scale>
        <a:sx n="1" d="1"/>
        <a:sy n="1" d="1"/>
      </p:scale>
      <p:origin x="0" y="0"/>
    </p:cViewPr>
  </p:notesTextViewPr>
  <p:notesViewPr>
    <p:cSldViewPr snapToGrid="0">
      <p:cViewPr varScale="1">
        <p:scale>
          <a:sx n="41" d="100"/>
          <a:sy n="41" d="100"/>
        </p:scale>
        <p:origin x="-2395"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29" Type="http://schemas.openxmlformats.org/officeDocument/2006/relationships/slide" Target="slides/slide2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AB01AF-68B0-47C5-A7C1-6237EFDEF6AD}" type="doc">
      <dgm:prSet loTypeId="urn:microsoft.com/office/officeart/2005/8/layout/process1" loCatId="process" qsTypeId="urn:microsoft.com/office/officeart/2005/8/quickstyle/simple3" qsCatId="simple" csTypeId="urn:microsoft.com/office/officeart/2005/8/colors/accent1_2" csCatId="accent1" phldr="1"/>
      <dgm:spPr/>
    </dgm:pt>
    <dgm:pt modelId="{3F79166A-9A32-488B-884F-E1AD6B9B2919}">
      <dgm:prSet phldrT="[文本]" custT="1"/>
      <dgm:spPr/>
      <dgm:t>
        <a:bodyPr/>
        <a:lstStyle/>
        <a:p>
          <a:pPr algn="l"/>
          <a:r>
            <a:rPr lang="en-US" altLang="zh-CN" sz="1800" dirty="0">
              <a:latin typeface="微软雅黑" panose="020B0503020204020204" pitchFamily="34" charset="-122"/>
              <a:ea typeface="微软雅黑" panose="020B0503020204020204" pitchFamily="34" charset="-122"/>
            </a:rPr>
            <a:t>S</a:t>
          </a:r>
          <a:r>
            <a:rPr lang="en-US" sz="1800" dirty="0">
              <a:latin typeface="微软雅黑" panose="020B0503020204020204" pitchFamily="34" charset="-122"/>
              <a:ea typeface="微软雅黑" panose="020B0503020204020204" pitchFamily="34" charset="-122"/>
            </a:rPr>
            <a:t>1</a:t>
          </a:r>
          <a:r>
            <a:rPr lang="zh-CN" sz="1800" dirty="0">
              <a:latin typeface="微软雅黑" panose="020B0503020204020204" pitchFamily="34" charset="-122"/>
              <a:ea typeface="微软雅黑" panose="020B0503020204020204" pitchFamily="34" charset="-122"/>
            </a:rPr>
            <a:t>：先求</a:t>
          </a:r>
          <a:r>
            <a:rPr lang="en-US" sz="1800" dirty="0">
              <a:latin typeface="微软雅黑" panose="020B0503020204020204" pitchFamily="34" charset="-122"/>
              <a:ea typeface="微软雅黑" panose="020B0503020204020204" pitchFamily="34" charset="-122"/>
            </a:rPr>
            <a:t>1</a:t>
          </a:r>
          <a:r>
            <a:rPr lang="zh-CN" sz="1800" dirty="0">
              <a:latin typeface="微软雅黑" panose="020B0503020204020204" pitchFamily="34" charset="-122"/>
              <a:ea typeface="微软雅黑" panose="020B0503020204020204" pitchFamily="34" charset="-122"/>
            </a:rPr>
            <a:t>×</a:t>
          </a:r>
          <a:r>
            <a:rPr lang="en-US" sz="1800" dirty="0">
              <a:latin typeface="微软雅黑" panose="020B0503020204020204" pitchFamily="34" charset="-122"/>
              <a:ea typeface="微软雅黑" panose="020B0503020204020204" pitchFamily="34" charset="-122"/>
            </a:rPr>
            <a:t>2</a:t>
          </a:r>
          <a:r>
            <a:rPr lang="zh-CN" sz="1800" dirty="0">
              <a:latin typeface="微软雅黑" panose="020B0503020204020204" pitchFamily="34" charset="-122"/>
              <a:ea typeface="微软雅黑" panose="020B0503020204020204" pitchFamily="34" charset="-122"/>
            </a:rPr>
            <a:t>，得到结果</a:t>
          </a:r>
          <a:r>
            <a:rPr lang="en-US" sz="1800" dirty="0">
              <a:latin typeface="微软雅黑" panose="020B0503020204020204" pitchFamily="34" charset="-122"/>
              <a:ea typeface="微软雅黑" panose="020B0503020204020204" pitchFamily="34" charset="-122"/>
            </a:rPr>
            <a:t>2</a:t>
          </a:r>
          <a:r>
            <a:rPr lang="zh-CN" sz="1800" dirty="0">
              <a:latin typeface="微软雅黑" panose="020B0503020204020204" pitchFamily="34" charset="-122"/>
              <a:ea typeface="微软雅黑" panose="020B0503020204020204" pitchFamily="34" charset="-122"/>
            </a:rPr>
            <a:t>。</a:t>
          </a:r>
        </a:p>
        <a:p>
          <a:pPr algn="l"/>
          <a:r>
            <a:rPr lang="en-US" altLang="zh-CN" sz="1800" dirty="0">
              <a:latin typeface="微软雅黑" panose="020B0503020204020204" pitchFamily="34" charset="-122"/>
              <a:ea typeface="微软雅黑" panose="020B0503020204020204" pitchFamily="34" charset="-122"/>
            </a:rPr>
            <a:t>S</a:t>
          </a:r>
          <a:r>
            <a:rPr lang="en-US" sz="1800" dirty="0">
              <a:latin typeface="微软雅黑" panose="020B0503020204020204" pitchFamily="34" charset="-122"/>
              <a:ea typeface="微软雅黑" panose="020B0503020204020204" pitchFamily="34" charset="-122"/>
            </a:rPr>
            <a:t>2</a:t>
          </a:r>
          <a:r>
            <a:rPr lang="zh-CN" sz="1800" dirty="0">
              <a:latin typeface="微软雅黑" panose="020B0503020204020204" pitchFamily="34" charset="-122"/>
              <a:ea typeface="微软雅黑" panose="020B0503020204020204" pitchFamily="34" charset="-122"/>
            </a:rPr>
            <a:t>：将步骤</a:t>
          </a:r>
          <a:r>
            <a:rPr lang="en-US" sz="1800" dirty="0">
              <a:latin typeface="微软雅黑" panose="020B0503020204020204" pitchFamily="34" charset="-122"/>
              <a:ea typeface="微软雅黑" panose="020B0503020204020204" pitchFamily="34" charset="-122"/>
            </a:rPr>
            <a:t>1</a:t>
          </a:r>
          <a:r>
            <a:rPr lang="zh-CN" sz="1800" dirty="0">
              <a:latin typeface="微软雅黑" panose="020B0503020204020204" pitchFamily="34" charset="-122"/>
              <a:ea typeface="微软雅黑" panose="020B0503020204020204" pitchFamily="34" charset="-122"/>
            </a:rPr>
            <a:t>得到的乘积</a:t>
          </a:r>
          <a:r>
            <a:rPr lang="en-US" sz="1800" dirty="0">
              <a:latin typeface="微软雅黑" panose="020B0503020204020204" pitchFamily="34" charset="-122"/>
              <a:ea typeface="微软雅黑" panose="020B0503020204020204" pitchFamily="34" charset="-122"/>
            </a:rPr>
            <a:t>2</a:t>
          </a:r>
          <a:r>
            <a:rPr lang="zh-CN" altLang="en-US" sz="1800" dirty="0">
              <a:latin typeface="微软雅黑" panose="020B0503020204020204" pitchFamily="34" charset="-122"/>
              <a:ea typeface="微软雅黑" panose="020B0503020204020204" pitchFamily="34" charset="-122"/>
            </a:rPr>
            <a:t>再</a:t>
          </a:r>
          <a:r>
            <a:rPr lang="zh-CN" sz="1800" dirty="0">
              <a:latin typeface="微软雅黑" panose="020B0503020204020204" pitchFamily="34" charset="-122"/>
              <a:ea typeface="微软雅黑" panose="020B0503020204020204" pitchFamily="34" charset="-122"/>
            </a:rPr>
            <a:t>乘以</a:t>
          </a:r>
          <a:r>
            <a:rPr lang="en-US" sz="1800" dirty="0">
              <a:latin typeface="微软雅黑" panose="020B0503020204020204" pitchFamily="34" charset="-122"/>
              <a:ea typeface="微软雅黑" panose="020B0503020204020204" pitchFamily="34" charset="-122"/>
            </a:rPr>
            <a:t>3</a:t>
          </a:r>
          <a:r>
            <a:rPr lang="zh-CN" sz="1800" dirty="0">
              <a:latin typeface="微软雅黑" panose="020B0503020204020204" pitchFamily="34" charset="-122"/>
              <a:ea typeface="微软雅黑" panose="020B0503020204020204" pitchFamily="34" charset="-122"/>
            </a:rPr>
            <a:t>，得到结果</a:t>
          </a:r>
          <a:r>
            <a:rPr lang="en-US" sz="1800" dirty="0">
              <a:latin typeface="微软雅黑" panose="020B0503020204020204" pitchFamily="34" charset="-122"/>
              <a:ea typeface="微软雅黑" panose="020B0503020204020204" pitchFamily="34" charset="-122"/>
            </a:rPr>
            <a:t>6</a:t>
          </a:r>
          <a:r>
            <a:rPr lang="zh-CN" sz="1800" dirty="0">
              <a:latin typeface="微软雅黑" panose="020B0503020204020204" pitchFamily="34" charset="-122"/>
              <a:ea typeface="微软雅黑" panose="020B0503020204020204" pitchFamily="34" charset="-122"/>
            </a:rPr>
            <a:t>。</a:t>
          </a:r>
        </a:p>
        <a:p>
          <a:pPr algn="l"/>
          <a:r>
            <a:rPr lang="en-US" altLang="zh-CN" sz="1800" dirty="0">
              <a:latin typeface="微软雅黑" panose="020B0503020204020204" pitchFamily="34" charset="-122"/>
              <a:ea typeface="微软雅黑" panose="020B0503020204020204" pitchFamily="34" charset="-122"/>
            </a:rPr>
            <a:t>S</a:t>
          </a:r>
          <a:r>
            <a:rPr lang="en-US" sz="1800" dirty="0">
              <a:latin typeface="微软雅黑" panose="020B0503020204020204" pitchFamily="34" charset="-122"/>
              <a:ea typeface="微软雅黑" panose="020B0503020204020204" pitchFamily="34" charset="-122"/>
            </a:rPr>
            <a:t>3</a:t>
          </a:r>
          <a:r>
            <a:rPr lang="zh-CN" sz="1800" dirty="0">
              <a:latin typeface="微软雅黑" panose="020B0503020204020204" pitchFamily="34" charset="-122"/>
              <a:ea typeface="微软雅黑" panose="020B0503020204020204" pitchFamily="34" charset="-122"/>
            </a:rPr>
            <a:t>：将</a:t>
          </a:r>
          <a:r>
            <a:rPr lang="en-US" sz="1800" dirty="0">
              <a:latin typeface="微软雅黑" panose="020B0503020204020204" pitchFamily="34" charset="-122"/>
              <a:ea typeface="微软雅黑" panose="020B0503020204020204" pitchFamily="34" charset="-122"/>
            </a:rPr>
            <a:t>6</a:t>
          </a:r>
          <a:r>
            <a:rPr lang="zh-CN" sz="1800" dirty="0">
              <a:latin typeface="微软雅黑" panose="020B0503020204020204" pitchFamily="34" charset="-122"/>
              <a:ea typeface="微软雅黑" panose="020B0503020204020204" pitchFamily="34" charset="-122"/>
            </a:rPr>
            <a:t>再乘以</a:t>
          </a:r>
          <a:r>
            <a:rPr lang="en-US" sz="1800" dirty="0">
              <a:latin typeface="微软雅黑" panose="020B0503020204020204" pitchFamily="34" charset="-122"/>
              <a:ea typeface="微软雅黑" panose="020B0503020204020204" pitchFamily="34" charset="-122"/>
            </a:rPr>
            <a:t>4</a:t>
          </a:r>
          <a:r>
            <a:rPr lang="zh-CN" sz="1800" dirty="0">
              <a:latin typeface="微软雅黑" panose="020B0503020204020204" pitchFamily="34" charset="-122"/>
              <a:ea typeface="微软雅黑" panose="020B0503020204020204" pitchFamily="34" charset="-122"/>
            </a:rPr>
            <a:t>，得</a:t>
          </a:r>
          <a:r>
            <a:rPr lang="zh-CN" altLang="en-US" sz="1800" dirty="0">
              <a:latin typeface="微软雅黑" panose="020B0503020204020204" pitchFamily="34" charset="-122"/>
              <a:ea typeface="微软雅黑" panose="020B0503020204020204" pitchFamily="34" charset="-122"/>
            </a:rPr>
            <a:t>到结果</a:t>
          </a:r>
          <a:r>
            <a:rPr lang="en-US" sz="1800" dirty="0">
              <a:latin typeface="微软雅黑" panose="020B0503020204020204" pitchFamily="34" charset="-122"/>
              <a:ea typeface="微软雅黑" panose="020B0503020204020204" pitchFamily="34" charset="-122"/>
            </a:rPr>
            <a:t>24</a:t>
          </a:r>
          <a:r>
            <a:rPr lang="zh-CN" sz="1800" dirty="0">
              <a:latin typeface="微软雅黑" panose="020B0503020204020204" pitchFamily="34" charset="-122"/>
              <a:ea typeface="微软雅黑" panose="020B0503020204020204" pitchFamily="34" charset="-122"/>
            </a:rPr>
            <a:t>。</a:t>
          </a:r>
        </a:p>
        <a:p>
          <a:pPr algn="l"/>
          <a:r>
            <a:rPr lang="en-US" altLang="zh-CN" sz="1800" dirty="0">
              <a:latin typeface="微软雅黑" panose="020B0503020204020204" pitchFamily="34" charset="-122"/>
              <a:ea typeface="微软雅黑" panose="020B0503020204020204" pitchFamily="34" charset="-122"/>
            </a:rPr>
            <a:t>S</a:t>
          </a:r>
          <a:r>
            <a:rPr lang="en-US" sz="1800" dirty="0">
              <a:latin typeface="微软雅黑" panose="020B0503020204020204" pitchFamily="34" charset="-122"/>
              <a:ea typeface="微软雅黑" panose="020B0503020204020204" pitchFamily="34" charset="-122"/>
            </a:rPr>
            <a:t>4</a:t>
          </a:r>
          <a:r>
            <a:rPr lang="zh-CN" sz="1800" dirty="0">
              <a:latin typeface="微软雅黑" panose="020B0503020204020204" pitchFamily="34" charset="-122"/>
              <a:ea typeface="微软雅黑" panose="020B0503020204020204" pitchFamily="34" charset="-122"/>
            </a:rPr>
            <a:t>：将</a:t>
          </a:r>
          <a:r>
            <a:rPr lang="en-US" sz="1800" dirty="0">
              <a:latin typeface="微软雅黑" panose="020B0503020204020204" pitchFamily="34" charset="-122"/>
              <a:ea typeface="微软雅黑" panose="020B0503020204020204" pitchFamily="34" charset="-122"/>
            </a:rPr>
            <a:t>24</a:t>
          </a:r>
          <a:r>
            <a:rPr lang="zh-CN" sz="1800" dirty="0">
              <a:latin typeface="微软雅黑" panose="020B0503020204020204" pitchFamily="34" charset="-122"/>
              <a:ea typeface="微软雅黑" panose="020B0503020204020204" pitchFamily="34" charset="-122"/>
            </a:rPr>
            <a:t>再乘以</a:t>
          </a:r>
          <a:r>
            <a:rPr lang="en-US" sz="1800" dirty="0">
              <a:latin typeface="微软雅黑" panose="020B0503020204020204" pitchFamily="34" charset="-122"/>
              <a:ea typeface="微软雅黑" panose="020B0503020204020204" pitchFamily="34" charset="-122"/>
            </a:rPr>
            <a:t>5</a:t>
          </a:r>
          <a:r>
            <a:rPr lang="zh-CN" sz="1800" dirty="0">
              <a:latin typeface="微软雅黑" panose="020B0503020204020204" pitchFamily="34" charset="-122"/>
              <a:ea typeface="微软雅黑" panose="020B0503020204020204" pitchFamily="34" charset="-122"/>
            </a:rPr>
            <a:t>，得</a:t>
          </a:r>
          <a:r>
            <a:rPr lang="zh-CN" altLang="en-US" sz="1800" dirty="0">
              <a:latin typeface="微软雅黑" panose="020B0503020204020204" pitchFamily="34" charset="-122"/>
              <a:ea typeface="微软雅黑" panose="020B0503020204020204" pitchFamily="34" charset="-122"/>
            </a:rPr>
            <a:t>到结果</a:t>
          </a:r>
          <a:r>
            <a:rPr lang="en-US" sz="1800" dirty="0">
              <a:latin typeface="微软雅黑" panose="020B0503020204020204" pitchFamily="34" charset="-122"/>
              <a:ea typeface="微软雅黑" panose="020B0503020204020204" pitchFamily="34" charset="-122"/>
            </a:rPr>
            <a:t>120</a:t>
          </a:r>
          <a:r>
            <a:rPr lang="zh-CN" sz="1800" dirty="0">
              <a:latin typeface="微软雅黑" panose="020B0503020204020204" pitchFamily="34" charset="-122"/>
              <a:ea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endParaRPr>
        </a:p>
      </dgm:t>
    </dgm:pt>
    <dgm:pt modelId="{2CDC5B28-AB12-4590-BF6F-4AF85A1BC935}" type="parTrans" cxnId="{0E3F9F2D-EAED-4B4E-8B3F-59144603802C}">
      <dgm:prSet/>
      <dgm:spPr/>
      <dgm:t>
        <a:bodyPr/>
        <a:lstStyle/>
        <a:p>
          <a:endParaRPr lang="zh-CN" altLang="en-US"/>
        </a:p>
      </dgm:t>
    </dgm:pt>
    <dgm:pt modelId="{EE7A8869-0F6C-47F0-8775-38C4E790A164}" type="sibTrans" cxnId="{0E3F9F2D-EAED-4B4E-8B3F-59144603802C}">
      <dgm:prSet/>
      <dgm:spPr/>
      <dgm:t>
        <a:bodyPr/>
        <a:lstStyle/>
        <a:p>
          <a:endParaRPr lang="zh-CN" altLang="en-US"/>
        </a:p>
      </dgm:t>
    </dgm:pt>
    <dgm:pt modelId="{EE66BCF2-1124-45F6-8CED-5275834FE4BC}">
      <dgm:prSet phldrT="[文本]" custT="1"/>
      <dgm:spPr/>
      <dgm:t>
        <a:bodyPr/>
        <a:lstStyle/>
        <a:p>
          <a:pPr algn="l"/>
          <a:r>
            <a:rPr lang="en-US" sz="1800" dirty="0">
              <a:latin typeface="微软雅黑" panose="020B0503020204020204" pitchFamily="34" charset="-122"/>
              <a:ea typeface="微软雅黑" panose="020B0503020204020204" pitchFamily="34" charset="-122"/>
            </a:rPr>
            <a:t>S1: </a:t>
          </a:r>
          <a:r>
            <a:rPr lang="zh-CN" sz="1800" dirty="0">
              <a:latin typeface="微软雅黑" panose="020B0503020204020204" pitchFamily="34" charset="-122"/>
              <a:ea typeface="微软雅黑" panose="020B0503020204020204" pitchFamily="34" charset="-122"/>
            </a:rPr>
            <a:t>使</a:t>
          </a:r>
          <a:r>
            <a:rPr lang="en-US" sz="1800" dirty="0">
              <a:latin typeface="微软雅黑" panose="020B0503020204020204" pitchFamily="34" charset="-122"/>
              <a:ea typeface="微软雅黑" panose="020B0503020204020204" pitchFamily="34" charset="-122"/>
            </a:rPr>
            <a:t>t=1</a:t>
          </a:r>
          <a:endParaRPr lang="zh-CN" sz="1800" dirty="0">
            <a:latin typeface="微软雅黑" panose="020B0503020204020204" pitchFamily="34" charset="-122"/>
            <a:ea typeface="微软雅黑" panose="020B0503020204020204" pitchFamily="34" charset="-122"/>
          </a:endParaRPr>
        </a:p>
        <a:p>
          <a:pPr algn="l"/>
          <a:r>
            <a:rPr lang="en-US" sz="1800" dirty="0">
              <a:latin typeface="微软雅黑" panose="020B0503020204020204" pitchFamily="34" charset="-122"/>
              <a:ea typeface="微软雅黑" panose="020B0503020204020204" pitchFamily="34" charset="-122"/>
            </a:rPr>
            <a:t>S2: </a:t>
          </a:r>
          <a:r>
            <a:rPr lang="zh-CN" sz="1800" dirty="0">
              <a:latin typeface="微软雅黑" panose="020B0503020204020204" pitchFamily="34" charset="-122"/>
              <a:ea typeface="微软雅黑" panose="020B0503020204020204" pitchFamily="34" charset="-122"/>
            </a:rPr>
            <a:t>使</a:t>
          </a:r>
          <a:r>
            <a:rPr lang="en-US" sz="1800" dirty="0" err="1">
              <a:latin typeface="微软雅黑" panose="020B0503020204020204" pitchFamily="34" charset="-122"/>
              <a:ea typeface="微软雅黑" panose="020B0503020204020204" pitchFamily="34" charset="-122"/>
            </a:rPr>
            <a:t>i</a:t>
          </a:r>
          <a:r>
            <a:rPr lang="en-US" sz="1800" dirty="0">
              <a:latin typeface="微软雅黑" panose="020B0503020204020204" pitchFamily="34" charset="-122"/>
              <a:ea typeface="微软雅黑" panose="020B0503020204020204" pitchFamily="34" charset="-122"/>
            </a:rPr>
            <a:t>=2</a:t>
          </a:r>
          <a:endParaRPr lang="zh-CN" sz="1800" dirty="0">
            <a:latin typeface="微软雅黑" panose="020B0503020204020204" pitchFamily="34" charset="-122"/>
            <a:ea typeface="微软雅黑" panose="020B0503020204020204" pitchFamily="34" charset="-122"/>
          </a:endParaRPr>
        </a:p>
        <a:p>
          <a:pPr algn="l"/>
          <a:r>
            <a:rPr lang="en-US" sz="1800" dirty="0">
              <a:latin typeface="微软雅黑" panose="020B0503020204020204" pitchFamily="34" charset="-122"/>
              <a:ea typeface="微软雅黑" panose="020B0503020204020204" pitchFamily="34" charset="-122"/>
            </a:rPr>
            <a:t>S3: </a:t>
          </a:r>
          <a:r>
            <a:rPr lang="zh-CN" sz="1800" dirty="0">
              <a:latin typeface="微软雅黑" panose="020B0503020204020204" pitchFamily="34" charset="-122"/>
              <a:ea typeface="微软雅黑" panose="020B0503020204020204" pitchFamily="34" charset="-122"/>
            </a:rPr>
            <a:t>使</a:t>
          </a:r>
          <a:r>
            <a:rPr lang="en-US" sz="1800" dirty="0">
              <a:latin typeface="微软雅黑" panose="020B0503020204020204" pitchFamily="34" charset="-122"/>
              <a:ea typeface="微软雅黑" panose="020B0503020204020204" pitchFamily="34" charset="-122"/>
            </a:rPr>
            <a:t>t</a:t>
          </a:r>
          <a:r>
            <a:rPr lang="zh-CN" sz="1800" dirty="0">
              <a:latin typeface="微软雅黑" panose="020B0503020204020204" pitchFamily="34" charset="-122"/>
              <a:ea typeface="微软雅黑" panose="020B0503020204020204" pitchFamily="34" charset="-122"/>
            </a:rPr>
            <a:t>×</a:t>
          </a:r>
          <a:r>
            <a:rPr lang="en-US" sz="1800" dirty="0" err="1">
              <a:latin typeface="微软雅黑" panose="020B0503020204020204" pitchFamily="34" charset="-122"/>
              <a:ea typeface="微软雅黑" panose="020B0503020204020204" pitchFamily="34" charset="-122"/>
            </a:rPr>
            <a:t>i</a:t>
          </a:r>
          <a:r>
            <a:rPr lang="en-US" sz="1800" dirty="0">
              <a:latin typeface="微软雅黑" panose="020B0503020204020204" pitchFamily="34" charset="-122"/>
              <a:ea typeface="微软雅黑" panose="020B0503020204020204" pitchFamily="34" charset="-122"/>
            </a:rPr>
            <a:t>, </a:t>
          </a:r>
          <a:r>
            <a:rPr lang="zh-CN" sz="1800" dirty="0">
              <a:latin typeface="微软雅黑" panose="020B0503020204020204" pitchFamily="34" charset="-122"/>
              <a:ea typeface="微软雅黑" panose="020B0503020204020204" pitchFamily="34" charset="-122"/>
            </a:rPr>
            <a:t>乘积仍然放在在变量</a:t>
          </a:r>
          <a:r>
            <a:rPr lang="en-US" sz="1800" dirty="0">
              <a:latin typeface="微软雅黑" panose="020B0503020204020204" pitchFamily="34" charset="-122"/>
              <a:ea typeface="微软雅黑" panose="020B0503020204020204" pitchFamily="34" charset="-122"/>
            </a:rPr>
            <a:t>t</a:t>
          </a:r>
          <a:r>
            <a:rPr lang="zh-CN" sz="1800" dirty="0">
              <a:latin typeface="微软雅黑" panose="020B0503020204020204" pitchFamily="34" charset="-122"/>
              <a:ea typeface="微软雅黑" panose="020B0503020204020204" pitchFamily="34" charset="-122"/>
            </a:rPr>
            <a:t>中</a:t>
          </a:r>
        </a:p>
        <a:p>
          <a:pPr algn="l"/>
          <a:r>
            <a:rPr lang="en-US" sz="1800" dirty="0">
              <a:latin typeface="微软雅黑" panose="020B0503020204020204" pitchFamily="34" charset="-122"/>
              <a:ea typeface="微软雅黑" panose="020B0503020204020204" pitchFamily="34" charset="-122"/>
            </a:rPr>
            <a:t>S4: </a:t>
          </a:r>
          <a:r>
            <a:rPr lang="zh-CN" sz="1800" dirty="0">
              <a:latin typeface="微软雅黑" panose="020B0503020204020204" pitchFamily="34" charset="-122"/>
              <a:ea typeface="微软雅黑" panose="020B0503020204020204" pitchFamily="34" charset="-122"/>
            </a:rPr>
            <a:t>使</a:t>
          </a:r>
          <a:r>
            <a:rPr lang="en-US" sz="1800" dirty="0" err="1">
              <a:latin typeface="微软雅黑" panose="020B0503020204020204" pitchFamily="34" charset="-122"/>
              <a:ea typeface="微软雅黑" panose="020B0503020204020204" pitchFamily="34" charset="-122"/>
            </a:rPr>
            <a:t>i</a:t>
          </a:r>
          <a:r>
            <a:rPr lang="zh-CN" sz="1800" dirty="0">
              <a:latin typeface="微软雅黑" panose="020B0503020204020204" pitchFamily="34" charset="-122"/>
              <a:ea typeface="微软雅黑" panose="020B0503020204020204" pitchFamily="34" charset="-122"/>
            </a:rPr>
            <a:t>的值</a:t>
          </a:r>
          <a:r>
            <a:rPr lang="en-US" sz="1800" dirty="0">
              <a:latin typeface="微软雅黑" panose="020B0503020204020204" pitchFamily="34" charset="-122"/>
              <a:ea typeface="微软雅黑" panose="020B0503020204020204" pitchFamily="34" charset="-122"/>
            </a:rPr>
            <a:t>+1</a:t>
          </a:r>
          <a:r>
            <a:rPr lang="zh-CN" sz="1800" dirty="0">
              <a:latin typeface="微软雅黑" panose="020B0503020204020204" pitchFamily="34" charset="-122"/>
              <a:ea typeface="微软雅黑" panose="020B0503020204020204" pitchFamily="34" charset="-122"/>
            </a:rPr>
            <a:t>，即</a:t>
          </a:r>
          <a:r>
            <a:rPr lang="en-US" sz="1800" dirty="0">
              <a:latin typeface="微软雅黑" panose="020B0503020204020204" pitchFamily="34" charset="-122"/>
              <a:ea typeface="微软雅黑" panose="020B0503020204020204" pitchFamily="34" charset="-122"/>
            </a:rPr>
            <a:t>i+1</a:t>
          </a:r>
          <a:r>
            <a:rPr lang="zh-CN" sz="1800" dirty="0">
              <a:latin typeface="微软雅黑" panose="020B0503020204020204" pitchFamily="34" charset="-122"/>
              <a:ea typeface="微软雅黑" panose="020B0503020204020204" pitchFamily="34" charset="-122"/>
            </a:rPr>
            <a:t>→</a:t>
          </a:r>
          <a:r>
            <a:rPr lang="en-US" sz="1800" dirty="0" err="1">
              <a:latin typeface="微软雅黑" panose="020B0503020204020204" pitchFamily="34" charset="-122"/>
              <a:ea typeface="微软雅黑" panose="020B0503020204020204" pitchFamily="34" charset="-122"/>
            </a:rPr>
            <a:t>i</a:t>
          </a:r>
          <a:endParaRPr lang="zh-CN" sz="1800" dirty="0">
            <a:latin typeface="微软雅黑" panose="020B0503020204020204" pitchFamily="34" charset="-122"/>
            <a:ea typeface="微软雅黑" panose="020B0503020204020204" pitchFamily="34" charset="-122"/>
          </a:endParaRPr>
        </a:p>
        <a:p>
          <a:pPr algn="l"/>
          <a:r>
            <a:rPr lang="en-US" sz="1800" dirty="0">
              <a:latin typeface="微软雅黑" panose="020B0503020204020204" pitchFamily="34" charset="-122"/>
              <a:ea typeface="微软雅黑" panose="020B0503020204020204" pitchFamily="34" charset="-122"/>
            </a:rPr>
            <a:t>S5: </a:t>
          </a:r>
          <a:r>
            <a:rPr lang="zh-CN" sz="1800" dirty="0">
              <a:latin typeface="微软雅黑" panose="020B0503020204020204" pitchFamily="34" charset="-122"/>
              <a:ea typeface="微软雅黑" panose="020B0503020204020204" pitchFamily="34" charset="-122"/>
            </a:rPr>
            <a:t>如果</a:t>
          </a:r>
          <a:r>
            <a:rPr lang="en-US" sz="1800" dirty="0" err="1">
              <a:latin typeface="微软雅黑" panose="020B0503020204020204" pitchFamily="34" charset="-122"/>
              <a:ea typeface="微软雅黑" panose="020B0503020204020204" pitchFamily="34" charset="-122"/>
            </a:rPr>
            <a:t>i</a:t>
          </a:r>
          <a:r>
            <a:rPr lang="zh-CN" sz="1800" dirty="0">
              <a:latin typeface="微软雅黑" panose="020B0503020204020204" pitchFamily="34" charset="-122"/>
              <a:ea typeface="微软雅黑" panose="020B0503020204020204" pitchFamily="34" charset="-122"/>
            </a:rPr>
            <a:t>≤</a:t>
          </a:r>
          <a:r>
            <a:rPr lang="en-US" sz="1800" dirty="0">
              <a:latin typeface="微软雅黑" panose="020B0503020204020204" pitchFamily="34" charset="-122"/>
              <a:ea typeface="微软雅黑" panose="020B0503020204020204" pitchFamily="34" charset="-122"/>
            </a:rPr>
            <a:t>5, </a:t>
          </a:r>
          <a:r>
            <a:rPr lang="zh-CN" sz="1800" dirty="0">
              <a:latin typeface="微软雅黑" panose="020B0503020204020204" pitchFamily="34" charset="-122"/>
              <a:ea typeface="微软雅黑" panose="020B0503020204020204" pitchFamily="34" charset="-122"/>
            </a:rPr>
            <a:t>返回重新执行步骤</a:t>
          </a:r>
          <a:r>
            <a:rPr lang="en-US" sz="1800" dirty="0">
              <a:latin typeface="微软雅黑" panose="020B0503020204020204" pitchFamily="34" charset="-122"/>
              <a:ea typeface="微软雅黑" panose="020B0503020204020204" pitchFamily="34" charset="-122"/>
            </a:rPr>
            <a:t>S3</a:t>
          </a:r>
          <a:r>
            <a:rPr lang="zh-CN" sz="1800" dirty="0">
              <a:latin typeface="微软雅黑" panose="020B0503020204020204" pitchFamily="34" charset="-122"/>
              <a:ea typeface="微软雅黑" panose="020B0503020204020204" pitchFamily="34" charset="-122"/>
            </a:rPr>
            <a:t>以及其后的</a:t>
          </a:r>
          <a:r>
            <a:rPr lang="en-US" sz="1800" dirty="0">
              <a:latin typeface="微软雅黑" panose="020B0503020204020204" pitchFamily="34" charset="-122"/>
              <a:ea typeface="微软雅黑" panose="020B0503020204020204" pitchFamily="34" charset="-122"/>
            </a:rPr>
            <a:t>S4</a:t>
          </a:r>
          <a:r>
            <a:rPr lang="zh-CN" sz="1800" dirty="0">
              <a:latin typeface="微软雅黑" panose="020B0503020204020204" pitchFamily="34" charset="-122"/>
              <a:ea typeface="微软雅黑" panose="020B0503020204020204" pitchFamily="34" charset="-122"/>
            </a:rPr>
            <a:t>和</a:t>
          </a:r>
          <a:r>
            <a:rPr lang="en-US" sz="1800" dirty="0">
              <a:latin typeface="微软雅黑" panose="020B0503020204020204" pitchFamily="34" charset="-122"/>
              <a:ea typeface="微软雅黑" panose="020B0503020204020204" pitchFamily="34" charset="-122"/>
            </a:rPr>
            <a:t>S5</a:t>
          </a:r>
          <a:r>
            <a:rPr lang="zh-CN" sz="1800" dirty="0">
              <a:latin typeface="微软雅黑" panose="020B0503020204020204" pitchFamily="34" charset="-122"/>
              <a:ea typeface="微软雅黑" panose="020B0503020204020204" pitchFamily="34" charset="-122"/>
            </a:rPr>
            <a:t>；否则，算法结束。</a:t>
          </a:r>
          <a:endParaRPr lang="zh-CN" altLang="en-US" sz="1800" dirty="0">
            <a:latin typeface="微软雅黑" panose="020B0503020204020204" pitchFamily="34" charset="-122"/>
            <a:ea typeface="微软雅黑" panose="020B0503020204020204" pitchFamily="34" charset="-122"/>
          </a:endParaRPr>
        </a:p>
      </dgm:t>
    </dgm:pt>
    <dgm:pt modelId="{697EF00A-C99B-4D70-B68F-37099AFF270A}" type="parTrans" cxnId="{646C2091-1D36-4C4A-A808-236AF6DF4FDB}">
      <dgm:prSet/>
      <dgm:spPr/>
      <dgm:t>
        <a:bodyPr/>
        <a:lstStyle/>
        <a:p>
          <a:endParaRPr lang="zh-CN" altLang="en-US"/>
        </a:p>
      </dgm:t>
    </dgm:pt>
    <dgm:pt modelId="{77422AD8-EBC3-4D7A-B24A-88D95F33E0A3}" type="sibTrans" cxnId="{646C2091-1D36-4C4A-A808-236AF6DF4FDB}">
      <dgm:prSet/>
      <dgm:spPr/>
      <dgm:t>
        <a:bodyPr/>
        <a:lstStyle/>
        <a:p>
          <a:endParaRPr lang="zh-CN" altLang="en-US"/>
        </a:p>
      </dgm:t>
    </dgm:pt>
    <dgm:pt modelId="{14957318-AC25-49CA-9C18-2D50CE9146A2}">
      <dgm:prSet phldrT="[文本]" custT="1"/>
      <dgm:spPr>
        <a:ln w="28575">
          <a:solidFill>
            <a:srgbClr val="0070C0"/>
          </a:solidFill>
        </a:ln>
      </dgm:spPr>
      <dgm:t>
        <a:bodyPr/>
        <a:lstStyle/>
        <a:p>
          <a:pPr algn="l"/>
          <a:r>
            <a:rPr lang="en-US" sz="1800" dirty="0">
              <a:latin typeface="微软雅黑" panose="020B0503020204020204" pitchFamily="34" charset="-122"/>
              <a:ea typeface="微软雅黑" panose="020B0503020204020204" pitchFamily="34" charset="-122"/>
            </a:rPr>
            <a:t>S1: 1</a:t>
          </a:r>
          <a:r>
            <a:rPr lang="zh-CN" sz="1800" dirty="0">
              <a:latin typeface="微软雅黑" panose="020B0503020204020204" pitchFamily="34" charset="-122"/>
              <a:ea typeface="微软雅黑" panose="020B0503020204020204" pitchFamily="34" charset="-122"/>
            </a:rPr>
            <a:t>→</a:t>
          </a:r>
          <a:r>
            <a:rPr lang="en-US" sz="1800" dirty="0">
              <a:latin typeface="微软雅黑" panose="020B0503020204020204" pitchFamily="34" charset="-122"/>
              <a:ea typeface="微软雅黑" panose="020B0503020204020204" pitchFamily="34" charset="-122"/>
            </a:rPr>
            <a:t>t</a:t>
          </a:r>
          <a:endParaRPr lang="zh-CN" sz="1800" dirty="0">
            <a:latin typeface="微软雅黑" panose="020B0503020204020204" pitchFamily="34" charset="-122"/>
            <a:ea typeface="微软雅黑" panose="020B0503020204020204" pitchFamily="34" charset="-122"/>
          </a:endParaRPr>
        </a:p>
        <a:p>
          <a:pPr algn="l"/>
          <a:r>
            <a:rPr lang="en-US" sz="1800" dirty="0">
              <a:latin typeface="微软雅黑" panose="020B0503020204020204" pitchFamily="34" charset="-122"/>
              <a:ea typeface="微软雅黑" panose="020B0503020204020204" pitchFamily="34" charset="-122"/>
            </a:rPr>
            <a:t>S2: 3</a:t>
          </a:r>
          <a:r>
            <a:rPr lang="zh-CN" sz="1800" dirty="0">
              <a:latin typeface="微软雅黑" panose="020B0503020204020204" pitchFamily="34" charset="-122"/>
              <a:ea typeface="微软雅黑" panose="020B0503020204020204" pitchFamily="34" charset="-122"/>
            </a:rPr>
            <a:t>→</a:t>
          </a:r>
          <a:r>
            <a:rPr lang="en-US" sz="1800" dirty="0" err="1">
              <a:latin typeface="微软雅黑" panose="020B0503020204020204" pitchFamily="34" charset="-122"/>
              <a:ea typeface="微软雅黑" panose="020B0503020204020204" pitchFamily="34" charset="-122"/>
            </a:rPr>
            <a:t>i</a:t>
          </a:r>
          <a:endParaRPr lang="zh-CN" sz="1800" dirty="0">
            <a:latin typeface="微软雅黑" panose="020B0503020204020204" pitchFamily="34" charset="-122"/>
            <a:ea typeface="微软雅黑" panose="020B0503020204020204" pitchFamily="34" charset="-122"/>
          </a:endParaRPr>
        </a:p>
        <a:p>
          <a:pPr algn="l"/>
          <a:r>
            <a:rPr lang="en-US" sz="1800" dirty="0">
              <a:latin typeface="微软雅黑" panose="020B0503020204020204" pitchFamily="34" charset="-122"/>
              <a:ea typeface="微软雅黑" panose="020B0503020204020204" pitchFamily="34" charset="-122"/>
            </a:rPr>
            <a:t>S3: t</a:t>
          </a:r>
          <a:r>
            <a:rPr lang="zh-CN" sz="1800" dirty="0">
              <a:latin typeface="微软雅黑" panose="020B0503020204020204" pitchFamily="34" charset="-122"/>
              <a:ea typeface="微软雅黑" panose="020B0503020204020204" pitchFamily="34" charset="-122"/>
            </a:rPr>
            <a:t>×</a:t>
          </a:r>
          <a:r>
            <a:rPr lang="en-US" sz="1800" dirty="0" err="1">
              <a:latin typeface="微软雅黑" panose="020B0503020204020204" pitchFamily="34" charset="-122"/>
              <a:ea typeface="微软雅黑" panose="020B0503020204020204" pitchFamily="34" charset="-122"/>
            </a:rPr>
            <a:t>i</a:t>
          </a:r>
          <a:r>
            <a:rPr lang="zh-CN" sz="1800" dirty="0">
              <a:latin typeface="微软雅黑" panose="020B0503020204020204" pitchFamily="34" charset="-122"/>
              <a:ea typeface="微软雅黑" panose="020B0503020204020204" pitchFamily="34" charset="-122"/>
            </a:rPr>
            <a:t>→</a:t>
          </a:r>
          <a:r>
            <a:rPr lang="en-US" sz="1800" dirty="0">
              <a:latin typeface="微软雅黑" panose="020B0503020204020204" pitchFamily="34" charset="-122"/>
              <a:ea typeface="微软雅黑" panose="020B0503020204020204" pitchFamily="34" charset="-122"/>
            </a:rPr>
            <a:t>t</a:t>
          </a:r>
          <a:endParaRPr lang="zh-CN" sz="1800" dirty="0">
            <a:latin typeface="微软雅黑" panose="020B0503020204020204" pitchFamily="34" charset="-122"/>
            <a:ea typeface="微软雅黑" panose="020B0503020204020204" pitchFamily="34" charset="-122"/>
          </a:endParaRPr>
        </a:p>
        <a:p>
          <a:pPr algn="l"/>
          <a:r>
            <a:rPr lang="en-US" sz="1800" dirty="0">
              <a:latin typeface="微软雅黑" panose="020B0503020204020204" pitchFamily="34" charset="-122"/>
              <a:ea typeface="微软雅黑" panose="020B0503020204020204" pitchFamily="34" charset="-122"/>
            </a:rPr>
            <a:t>S4: i+2</a:t>
          </a:r>
          <a:r>
            <a:rPr lang="zh-CN" sz="1800" dirty="0">
              <a:latin typeface="微软雅黑" panose="020B0503020204020204" pitchFamily="34" charset="-122"/>
              <a:ea typeface="微软雅黑" panose="020B0503020204020204" pitchFamily="34" charset="-122"/>
            </a:rPr>
            <a:t>→</a:t>
          </a:r>
          <a:r>
            <a:rPr lang="en-US" sz="1800" dirty="0">
              <a:latin typeface="微软雅黑" panose="020B0503020204020204" pitchFamily="34" charset="-122"/>
              <a:ea typeface="微软雅黑" panose="020B0503020204020204" pitchFamily="34" charset="-122"/>
            </a:rPr>
            <a:t>t</a:t>
          </a:r>
          <a:endParaRPr lang="zh-CN" sz="1800" dirty="0">
            <a:latin typeface="微软雅黑" panose="020B0503020204020204" pitchFamily="34" charset="-122"/>
            <a:ea typeface="微软雅黑" panose="020B0503020204020204" pitchFamily="34" charset="-122"/>
          </a:endParaRPr>
        </a:p>
        <a:p>
          <a:pPr algn="l"/>
          <a:r>
            <a:rPr lang="en-US" sz="1800" dirty="0">
              <a:latin typeface="微软雅黑" panose="020B0503020204020204" pitchFamily="34" charset="-122"/>
              <a:ea typeface="微软雅黑" panose="020B0503020204020204" pitchFamily="34" charset="-122"/>
            </a:rPr>
            <a:t>S5:</a:t>
          </a:r>
          <a:r>
            <a:rPr lang="zh-CN" sz="1800" dirty="0">
              <a:latin typeface="微软雅黑" panose="020B0503020204020204" pitchFamily="34" charset="-122"/>
              <a:ea typeface="微软雅黑" panose="020B0503020204020204" pitchFamily="34" charset="-122"/>
            </a:rPr>
            <a:t>若</a:t>
          </a:r>
          <a:r>
            <a:rPr lang="en-US" sz="1800" dirty="0" err="1">
              <a:latin typeface="微软雅黑" panose="020B0503020204020204" pitchFamily="34" charset="-122"/>
              <a:ea typeface="微软雅黑" panose="020B0503020204020204" pitchFamily="34" charset="-122"/>
            </a:rPr>
            <a:t>i</a:t>
          </a:r>
          <a:r>
            <a:rPr lang="zh-CN" sz="1800" dirty="0">
              <a:latin typeface="微软雅黑" panose="020B0503020204020204" pitchFamily="34" charset="-122"/>
              <a:ea typeface="微软雅黑" panose="020B0503020204020204" pitchFamily="34" charset="-122"/>
            </a:rPr>
            <a:t>≤</a:t>
          </a:r>
          <a:r>
            <a:rPr lang="en-US" sz="1800" dirty="0">
              <a:latin typeface="微软雅黑" panose="020B0503020204020204" pitchFamily="34" charset="-122"/>
              <a:ea typeface="微软雅黑" panose="020B0503020204020204" pitchFamily="34" charset="-122"/>
            </a:rPr>
            <a:t>11, </a:t>
          </a:r>
          <a:r>
            <a:rPr lang="zh-CN" sz="1800" dirty="0">
              <a:latin typeface="微软雅黑" panose="020B0503020204020204" pitchFamily="34" charset="-122"/>
              <a:ea typeface="微软雅黑" panose="020B0503020204020204" pitchFamily="34" charset="-122"/>
            </a:rPr>
            <a:t>返回</a:t>
          </a:r>
          <a:r>
            <a:rPr lang="en-US" sz="1800" dirty="0">
              <a:latin typeface="微软雅黑" panose="020B0503020204020204" pitchFamily="34" charset="-122"/>
              <a:ea typeface="微软雅黑" panose="020B0503020204020204" pitchFamily="34" charset="-122"/>
            </a:rPr>
            <a:t>S3</a:t>
          </a:r>
          <a:r>
            <a:rPr lang="zh-CN" sz="1800" dirty="0">
              <a:latin typeface="微软雅黑" panose="020B0503020204020204" pitchFamily="34" charset="-122"/>
              <a:ea typeface="微软雅黑" panose="020B0503020204020204" pitchFamily="34" charset="-122"/>
            </a:rPr>
            <a:t>，否则，结束。</a:t>
          </a:r>
          <a:endParaRPr lang="zh-CN" altLang="en-US" sz="1800" dirty="0">
            <a:latin typeface="微软雅黑" panose="020B0503020204020204" pitchFamily="34" charset="-122"/>
            <a:ea typeface="微软雅黑" panose="020B0503020204020204" pitchFamily="34" charset="-122"/>
          </a:endParaRPr>
        </a:p>
      </dgm:t>
    </dgm:pt>
    <dgm:pt modelId="{8BD451DF-0899-4DCF-B4E1-4C03D1980FB4}" type="parTrans" cxnId="{A5C0E86A-A931-401A-9F07-3241E903364C}">
      <dgm:prSet/>
      <dgm:spPr/>
      <dgm:t>
        <a:bodyPr/>
        <a:lstStyle/>
        <a:p>
          <a:endParaRPr lang="zh-CN" altLang="en-US"/>
        </a:p>
      </dgm:t>
    </dgm:pt>
    <dgm:pt modelId="{4B98600D-0BF8-448D-AA29-CF1EBC6A1B46}" type="sibTrans" cxnId="{A5C0E86A-A931-401A-9F07-3241E903364C}">
      <dgm:prSet/>
      <dgm:spPr/>
      <dgm:t>
        <a:bodyPr/>
        <a:lstStyle/>
        <a:p>
          <a:endParaRPr lang="zh-CN" altLang="en-US"/>
        </a:p>
      </dgm:t>
    </dgm:pt>
    <dgm:pt modelId="{5C3466D5-3E52-48FD-BEBB-395973040DFB}" type="pres">
      <dgm:prSet presAssocID="{40AB01AF-68B0-47C5-A7C1-6237EFDEF6AD}" presName="Name0" presStyleCnt="0">
        <dgm:presLayoutVars>
          <dgm:dir/>
          <dgm:resizeHandles val="exact"/>
        </dgm:presLayoutVars>
      </dgm:prSet>
      <dgm:spPr/>
    </dgm:pt>
    <dgm:pt modelId="{821A1696-FA02-4D0F-A266-194819C0166E}" type="pres">
      <dgm:prSet presAssocID="{3F79166A-9A32-488B-884F-E1AD6B9B2919}" presName="node" presStyleLbl="node1" presStyleIdx="0" presStyleCnt="3" custLinFactNeighborX="-3471">
        <dgm:presLayoutVars>
          <dgm:bulletEnabled val="1"/>
        </dgm:presLayoutVars>
      </dgm:prSet>
      <dgm:spPr/>
    </dgm:pt>
    <dgm:pt modelId="{E791209A-EC48-4FAF-AFCA-6B57E8B1D675}" type="pres">
      <dgm:prSet presAssocID="{EE7A8869-0F6C-47F0-8775-38C4E790A164}" presName="sibTrans" presStyleLbl="sibTrans2D1" presStyleIdx="0" presStyleCnt="2"/>
      <dgm:spPr/>
    </dgm:pt>
    <dgm:pt modelId="{46386CDA-4F5B-4159-9C75-A0E4C327AABC}" type="pres">
      <dgm:prSet presAssocID="{EE7A8869-0F6C-47F0-8775-38C4E790A164}" presName="connectorText" presStyleLbl="sibTrans2D1" presStyleIdx="0" presStyleCnt="2"/>
      <dgm:spPr/>
    </dgm:pt>
    <dgm:pt modelId="{1EED3C83-D66D-4ABC-A0EC-B8C589FE7BA1}" type="pres">
      <dgm:prSet presAssocID="{EE66BCF2-1124-45F6-8CED-5275834FE4BC}" presName="node" presStyleLbl="node1" presStyleIdx="1" presStyleCnt="3">
        <dgm:presLayoutVars>
          <dgm:bulletEnabled val="1"/>
        </dgm:presLayoutVars>
      </dgm:prSet>
      <dgm:spPr/>
    </dgm:pt>
    <dgm:pt modelId="{E6441CA4-ED96-466A-8EBC-4E4C7D1A8FC1}" type="pres">
      <dgm:prSet presAssocID="{77422AD8-EBC3-4D7A-B24A-88D95F33E0A3}" presName="sibTrans" presStyleLbl="sibTrans2D1" presStyleIdx="1" presStyleCnt="2"/>
      <dgm:spPr/>
    </dgm:pt>
    <dgm:pt modelId="{167B0CB8-DEE4-4CD6-A660-48488CF3C031}" type="pres">
      <dgm:prSet presAssocID="{77422AD8-EBC3-4D7A-B24A-88D95F33E0A3}" presName="connectorText" presStyleLbl="sibTrans2D1" presStyleIdx="1" presStyleCnt="2"/>
      <dgm:spPr/>
    </dgm:pt>
    <dgm:pt modelId="{49A97F91-92A9-41E4-AE96-128CD21C55B9}" type="pres">
      <dgm:prSet presAssocID="{14957318-AC25-49CA-9C18-2D50CE9146A2}" presName="node" presStyleLbl="node1" presStyleIdx="2" presStyleCnt="3">
        <dgm:presLayoutVars>
          <dgm:bulletEnabled val="1"/>
        </dgm:presLayoutVars>
      </dgm:prSet>
      <dgm:spPr/>
    </dgm:pt>
  </dgm:ptLst>
  <dgm:cxnLst>
    <dgm:cxn modelId="{1650A70A-721F-4331-9D54-BAADFDF5B6A0}" type="presOf" srcId="{77422AD8-EBC3-4D7A-B24A-88D95F33E0A3}" destId="{E6441CA4-ED96-466A-8EBC-4E4C7D1A8FC1}" srcOrd="0" destOrd="0" presId="urn:microsoft.com/office/officeart/2005/8/layout/process1"/>
    <dgm:cxn modelId="{B1E9F111-7AD4-40DD-A4B6-070998559629}" type="presOf" srcId="{3F79166A-9A32-488B-884F-E1AD6B9B2919}" destId="{821A1696-FA02-4D0F-A266-194819C0166E}" srcOrd="0" destOrd="0" presId="urn:microsoft.com/office/officeart/2005/8/layout/process1"/>
    <dgm:cxn modelId="{0886DC23-2589-4522-8F5F-A90843D6AD18}" type="presOf" srcId="{40AB01AF-68B0-47C5-A7C1-6237EFDEF6AD}" destId="{5C3466D5-3E52-48FD-BEBB-395973040DFB}" srcOrd="0" destOrd="0" presId="urn:microsoft.com/office/officeart/2005/8/layout/process1"/>
    <dgm:cxn modelId="{B553E12B-9867-48A2-AA65-A2B1C908EBE4}" type="presOf" srcId="{77422AD8-EBC3-4D7A-B24A-88D95F33E0A3}" destId="{167B0CB8-DEE4-4CD6-A660-48488CF3C031}" srcOrd="1" destOrd="0" presId="urn:microsoft.com/office/officeart/2005/8/layout/process1"/>
    <dgm:cxn modelId="{0E3F9F2D-EAED-4B4E-8B3F-59144603802C}" srcId="{40AB01AF-68B0-47C5-A7C1-6237EFDEF6AD}" destId="{3F79166A-9A32-488B-884F-E1AD6B9B2919}" srcOrd="0" destOrd="0" parTransId="{2CDC5B28-AB12-4590-BF6F-4AF85A1BC935}" sibTransId="{EE7A8869-0F6C-47F0-8775-38C4E790A164}"/>
    <dgm:cxn modelId="{BF509C45-F1F4-4C1D-AD43-D32E77CFFDB7}" type="presOf" srcId="{EE7A8869-0F6C-47F0-8775-38C4E790A164}" destId="{46386CDA-4F5B-4159-9C75-A0E4C327AABC}" srcOrd="1" destOrd="0" presId="urn:microsoft.com/office/officeart/2005/8/layout/process1"/>
    <dgm:cxn modelId="{A5C0E86A-A931-401A-9F07-3241E903364C}" srcId="{40AB01AF-68B0-47C5-A7C1-6237EFDEF6AD}" destId="{14957318-AC25-49CA-9C18-2D50CE9146A2}" srcOrd="2" destOrd="0" parTransId="{8BD451DF-0899-4DCF-B4E1-4C03D1980FB4}" sibTransId="{4B98600D-0BF8-448D-AA29-CF1EBC6A1B46}"/>
    <dgm:cxn modelId="{E12CD082-4064-451D-BDE5-43CEF907E557}" type="presOf" srcId="{EE66BCF2-1124-45F6-8CED-5275834FE4BC}" destId="{1EED3C83-D66D-4ABC-A0EC-B8C589FE7BA1}" srcOrd="0" destOrd="0" presId="urn:microsoft.com/office/officeart/2005/8/layout/process1"/>
    <dgm:cxn modelId="{646C2091-1D36-4C4A-A808-236AF6DF4FDB}" srcId="{40AB01AF-68B0-47C5-A7C1-6237EFDEF6AD}" destId="{EE66BCF2-1124-45F6-8CED-5275834FE4BC}" srcOrd="1" destOrd="0" parTransId="{697EF00A-C99B-4D70-B68F-37099AFF270A}" sibTransId="{77422AD8-EBC3-4D7A-B24A-88D95F33E0A3}"/>
    <dgm:cxn modelId="{E8B626B5-2E28-41E5-ADBB-1E29957C12AA}" type="presOf" srcId="{14957318-AC25-49CA-9C18-2D50CE9146A2}" destId="{49A97F91-92A9-41E4-AE96-128CD21C55B9}" srcOrd="0" destOrd="0" presId="urn:microsoft.com/office/officeart/2005/8/layout/process1"/>
    <dgm:cxn modelId="{0D8B24E4-23F9-47ED-A8E5-31C05AEAD1A4}" type="presOf" srcId="{EE7A8869-0F6C-47F0-8775-38C4E790A164}" destId="{E791209A-EC48-4FAF-AFCA-6B57E8B1D675}" srcOrd="0" destOrd="0" presId="urn:microsoft.com/office/officeart/2005/8/layout/process1"/>
    <dgm:cxn modelId="{D6762073-BCCB-4367-8039-ACBC014C7411}" type="presParOf" srcId="{5C3466D5-3E52-48FD-BEBB-395973040DFB}" destId="{821A1696-FA02-4D0F-A266-194819C0166E}" srcOrd="0" destOrd="0" presId="urn:microsoft.com/office/officeart/2005/8/layout/process1"/>
    <dgm:cxn modelId="{AA0D56EC-4D91-487A-8BB9-534324759E14}" type="presParOf" srcId="{5C3466D5-3E52-48FD-BEBB-395973040DFB}" destId="{E791209A-EC48-4FAF-AFCA-6B57E8B1D675}" srcOrd="1" destOrd="0" presId="urn:microsoft.com/office/officeart/2005/8/layout/process1"/>
    <dgm:cxn modelId="{45B4C98B-86E2-4F9B-BA2B-71BDE20E323D}" type="presParOf" srcId="{E791209A-EC48-4FAF-AFCA-6B57E8B1D675}" destId="{46386CDA-4F5B-4159-9C75-A0E4C327AABC}" srcOrd="0" destOrd="0" presId="urn:microsoft.com/office/officeart/2005/8/layout/process1"/>
    <dgm:cxn modelId="{AB22726E-9B67-4F79-8E19-2BEF074922BF}" type="presParOf" srcId="{5C3466D5-3E52-48FD-BEBB-395973040DFB}" destId="{1EED3C83-D66D-4ABC-A0EC-B8C589FE7BA1}" srcOrd="2" destOrd="0" presId="urn:microsoft.com/office/officeart/2005/8/layout/process1"/>
    <dgm:cxn modelId="{4B62A6F7-13CB-42B3-B157-43794505C523}" type="presParOf" srcId="{5C3466D5-3E52-48FD-BEBB-395973040DFB}" destId="{E6441CA4-ED96-466A-8EBC-4E4C7D1A8FC1}" srcOrd="3" destOrd="0" presId="urn:microsoft.com/office/officeart/2005/8/layout/process1"/>
    <dgm:cxn modelId="{19F5F007-F9B1-47E1-B43C-3192AD6748AA}" type="presParOf" srcId="{E6441CA4-ED96-466A-8EBC-4E4C7D1A8FC1}" destId="{167B0CB8-DEE4-4CD6-A660-48488CF3C031}" srcOrd="0" destOrd="0" presId="urn:microsoft.com/office/officeart/2005/8/layout/process1"/>
    <dgm:cxn modelId="{63B37D92-4551-44A5-A2FF-3034C818124A}" type="presParOf" srcId="{5C3466D5-3E52-48FD-BEBB-395973040DFB}" destId="{49A97F91-92A9-41E4-AE96-128CD21C55B9}"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DC627C-F6F1-4A41-AB00-828A85EB80AA}"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zh-CN" altLang="en-US"/>
        </a:p>
      </dgm:t>
    </dgm:pt>
    <dgm:pt modelId="{65D74858-C9DF-4E93-9EE7-448033430F3F}">
      <dgm:prSet phldrT="[文本]">
        <dgm:style>
          <a:lnRef idx="1">
            <a:schemeClr val="accent1"/>
          </a:lnRef>
          <a:fillRef idx="2">
            <a:schemeClr val="accent1"/>
          </a:fillRef>
          <a:effectRef idx="1">
            <a:schemeClr val="accent1"/>
          </a:effectRef>
          <a:fontRef idx="minor">
            <a:schemeClr val="dk1"/>
          </a:fontRef>
        </dgm:style>
      </dgm:prSet>
      <dgm:spPr/>
      <dgm:t>
        <a:bodyPr/>
        <a:lstStyle/>
        <a:p>
          <a:r>
            <a:rPr lang="en-US" b="1" dirty="0">
              <a:solidFill>
                <a:schemeClr val="tx1"/>
              </a:solidFill>
              <a:latin typeface="微软雅黑" panose="020B0503020204020204" pitchFamily="34" charset="-122"/>
              <a:ea typeface="微软雅黑" panose="020B0503020204020204" pitchFamily="34" charset="-122"/>
            </a:rPr>
            <a:t>C</a:t>
          </a:r>
          <a:r>
            <a:rPr lang="zh-CN" b="1" dirty="0">
              <a:solidFill>
                <a:schemeClr val="tx1"/>
              </a:solidFill>
              <a:latin typeface="微软雅黑" panose="020B0503020204020204" pitchFamily="34" charset="-122"/>
              <a:ea typeface="微软雅黑" panose="020B0503020204020204" pitchFamily="34" charset="-122"/>
            </a:rPr>
            <a:t>语言算法的特性</a:t>
          </a:r>
          <a:endParaRPr lang="zh-CN" altLang="en-US" dirty="0">
            <a:solidFill>
              <a:schemeClr val="tx1"/>
            </a:solidFill>
            <a:latin typeface="微软雅黑" panose="020B0503020204020204" pitchFamily="34" charset="-122"/>
            <a:ea typeface="微软雅黑" panose="020B0503020204020204" pitchFamily="34" charset="-122"/>
          </a:endParaRPr>
        </a:p>
      </dgm:t>
    </dgm:pt>
    <dgm:pt modelId="{04857E0F-0F5F-4106-8069-52CDA20C63F3}" type="parTrans" cxnId="{4EA00D84-84F2-4276-BBDD-1270BC3B7450}">
      <dgm:prSet/>
      <dgm:spPr/>
      <dgm:t>
        <a:bodyPr/>
        <a:lstStyle/>
        <a:p>
          <a:endParaRPr lang="zh-CN" altLang="en-US"/>
        </a:p>
      </dgm:t>
    </dgm:pt>
    <dgm:pt modelId="{18A7E0D6-955A-439E-BE0B-327254627B82}" type="sibTrans" cxnId="{4EA00D84-84F2-4276-BBDD-1270BC3B7450}">
      <dgm:prSet/>
      <dgm:spPr/>
      <dgm:t>
        <a:bodyPr/>
        <a:lstStyle/>
        <a:p>
          <a:endParaRPr lang="zh-CN" altLang="en-US"/>
        </a:p>
      </dgm:t>
    </dgm:pt>
    <dgm:pt modelId="{2F836E0F-9795-42B4-B0E4-760811402E03}">
      <dgm:prSet phldrT="[文本]" custT="1">
        <dgm:style>
          <a:lnRef idx="1">
            <a:schemeClr val="accent1"/>
          </a:lnRef>
          <a:fillRef idx="2">
            <a:schemeClr val="accent1"/>
          </a:fillRef>
          <a:effectRef idx="1">
            <a:schemeClr val="accent1"/>
          </a:effectRef>
          <a:fontRef idx="minor">
            <a:schemeClr val="dk1"/>
          </a:fontRef>
        </dgm:style>
      </dgm:prSet>
      <dgm:spPr/>
      <dgm:t>
        <a:bodyPr/>
        <a:lstStyle/>
        <a:p>
          <a:r>
            <a:rPr lang="zh-CN" altLang="zh-CN" sz="2000" dirty="0">
              <a:latin typeface="微软雅黑" panose="020B0503020204020204" pitchFamily="34" charset="-122"/>
              <a:ea typeface="微软雅黑" panose="020B0503020204020204" pitchFamily="34" charset="-122"/>
            </a:rPr>
            <a:t>有穷性</a:t>
          </a:r>
          <a:endParaRPr lang="zh-CN" altLang="en-US" sz="2000" dirty="0">
            <a:latin typeface="微软雅黑" panose="020B0503020204020204" pitchFamily="34" charset="-122"/>
            <a:ea typeface="微软雅黑" panose="020B0503020204020204" pitchFamily="34" charset="-122"/>
          </a:endParaRPr>
        </a:p>
      </dgm:t>
    </dgm:pt>
    <dgm:pt modelId="{C8A15511-AB98-4ABF-8A04-83210B39F81D}" type="parTrans" cxnId="{955CAC82-F01B-4C83-94A8-FDAB336BDFD7}">
      <dgm:prSet/>
      <dgm:spPr/>
      <dgm:t>
        <a:bodyPr/>
        <a:lstStyle/>
        <a:p>
          <a:endParaRPr lang="zh-CN" altLang="en-US"/>
        </a:p>
      </dgm:t>
    </dgm:pt>
    <dgm:pt modelId="{B35F3920-B551-4D7A-9D71-CD98F9C0CDD4}" type="sibTrans" cxnId="{955CAC82-F01B-4C83-94A8-FDAB336BDFD7}">
      <dgm:prSet/>
      <dgm:spPr/>
      <dgm:t>
        <a:bodyPr/>
        <a:lstStyle/>
        <a:p>
          <a:endParaRPr lang="zh-CN" altLang="en-US"/>
        </a:p>
      </dgm:t>
    </dgm:pt>
    <dgm:pt modelId="{849B4716-354F-43F8-852E-6B9DF0A49DF7}">
      <dgm:prSet phldrT="[文本]" custT="1">
        <dgm:style>
          <a:lnRef idx="1">
            <a:schemeClr val="accent1"/>
          </a:lnRef>
          <a:fillRef idx="2">
            <a:schemeClr val="accent1"/>
          </a:fillRef>
          <a:effectRef idx="1">
            <a:schemeClr val="accent1"/>
          </a:effectRef>
          <a:fontRef idx="minor">
            <a:schemeClr val="dk1"/>
          </a:fontRef>
        </dgm:style>
      </dgm:prSet>
      <dgm:spPr/>
      <dgm:t>
        <a:bodyPr/>
        <a:lstStyle/>
        <a:p>
          <a:r>
            <a:rPr lang="zh-CN" altLang="zh-CN" sz="2000" dirty="0">
              <a:latin typeface="微软雅黑" panose="020B0503020204020204" pitchFamily="34" charset="-122"/>
              <a:ea typeface="微软雅黑" panose="020B0503020204020204" pitchFamily="34" charset="-122"/>
            </a:rPr>
            <a:t>有效性</a:t>
          </a:r>
          <a:endParaRPr lang="zh-CN" altLang="en-US" sz="2000" dirty="0">
            <a:latin typeface="微软雅黑" panose="020B0503020204020204" pitchFamily="34" charset="-122"/>
            <a:ea typeface="微软雅黑" panose="020B0503020204020204" pitchFamily="34" charset="-122"/>
          </a:endParaRPr>
        </a:p>
      </dgm:t>
    </dgm:pt>
    <dgm:pt modelId="{4524FCF7-70C0-4A4B-923A-0A2B7AF6BC00}" type="parTrans" cxnId="{F2F99131-FBF6-4061-A6DF-946FB81D66B8}">
      <dgm:prSet/>
      <dgm:spPr/>
      <dgm:t>
        <a:bodyPr/>
        <a:lstStyle/>
        <a:p>
          <a:endParaRPr lang="zh-CN" altLang="en-US"/>
        </a:p>
      </dgm:t>
    </dgm:pt>
    <dgm:pt modelId="{9AC8CDA2-2D47-41CA-860C-88358BBC9CCA}" type="sibTrans" cxnId="{F2F99131-FBF6-4061-A6DF-946FB81D66B8}">
      <dgm:prSet/>
      <dgm:spPr/>
      <dgm:t>
        <a:bodyPr/>
        <a:lstStyle/>
        <a:p>
          <a:endParaRPr lang="zh-CN" altLang="en-US"/>
        </a:p>
      </dgm:t>
    </dgm:pt>
    <dgm:pt modelId="{06791916-1CDD-4400-B609-35A7EFEFE7CA}">
      <dgm:prSet phldrT="[文本]" custT="1">
        <dgm:style>
          <a:lnRef idx="1">
            <a:schemeClr val="accent1"/>
          </a:lnRef>
          <a:fillRef idx="2">
            <a:schemeClr val="accent1"/>
          </a:fillRef>
          <a:effectRef idx="1">
            <a:schemeClr val="accent1"/>
          </a:effectRef>
          <a:fontRef idx="minor">
            <a:schemeClr val="dk1"/>
          </a:fontRef>
        </dgm:style>
      </dgm:prSet>
      <dgm:spPr/>
      <dgm:t>
        <a:bodyPr/>
        <a:lstStyle/>
        <a:p>
          <a:r>
            <a:rPr lang="zh-CN" altLang="zh-CN" sz="1800" dirty="0">
              <a:latin typeface="微软雅黑" panose="020B0503020204020204" pitchFamily="34" charset="-122"/>
              <a:ea typeface="微软雅黑" panose="020B0503020204020204" pitchFamily="34" charset="-122"/>
            </a:rPr>
            <a:t>有零个或多个输入</a:t>
          </a:r>
          <a:endParaRPr lang="zh-CN" altLang="en-US" sz="1800" dirty="0">
            <a:latin typeface="微软雅黑" panose="020B0503020204020204" pitchFamily="34" charset="-122"/>
            <a:ea typeface="微软雅黑" panose="020B0503020204020204" pitchFamily="34" charset="-122"/>
          </a:endParaRPr>
        </a:p>
      </dgm:t>
    </dgm:pt>
    <dgm:pt modelId="{36583DB5-F520-4009-9455-890DC56CE6E2}" type="parTrans" cxnId="{B65C95E5-6A36-4ADE-A6F5-64F5BEA5E336}">
      <dgm:prSet/>
      <dgm:spPr/>
      <dgm:t>
        <a:bodyPr/>
        <a:lstStyle/>
        <a:p>
          <a:endParaRPr lang="zh-CN" altLang="en-US"/>
        </a:p>
      </dgm:t>
    </dgm:pt>
    <dgm:pt modelId="{2849508D-B6AF-456A-ABB8-C23014260423}" type="sibTrans" cxnId="{B65C95E5-6A36-4ADE-A6F5-64F5BEA5E336}">
      <dgm:prSet/>
      <dgm:spPr/>
      <dgm:t>
        <a:bodyPr/>
        <a:lstStyle/>
        <a:p>
          <a:endParaRPr lang="zh-CN" altLang="en-US"/>
        </a:p>
      </dgm:t>
    </dgm:pt>
    <dgm:pt modelId="{C2C2CDF6-FC2E-4A2E-B435-A8BE150024ED}">
      <dgm:prSet phldrT="[文本]" custT="1">
        <dgm:style>
          <a:lnRef idx="1">
            <a:schemeClr val="accent1"/>
          </a:lnRef>
          <a:fillRef idx="2">
            <a:schemeClr val="accent1"/>
          </a:fillRef>
          <a:effectRef idx="1">
            <a:schemeClr val="accent1"/>
          </a:effectRef>
          <a:fontRef idx="minor">
            <a:schemeClr val="dk1"/>
          </a:fontRef>
        </dgm:style>
      </dgm:prSet>
      <dgm:spPr/>
      <dgm:t>
        <a:bodyPr/>
        <a:lstStyle/>
        <a:p>
          <a:r>
            <a:rPr lang="zh-CN" altLang="en-US" sz="2000" dirty="0">
              <a:latin typeface="微软雅黑" panose="020B0503020204020204" pitchFamily="34" charset="-122"/>
              <a:ea typeface="微软雅黑" panose="020B0503020204020204" pitchFamily="34" charset="-122"/>
            </a:rPr>
            <a:t>确定性</a:t>
          </a:r>
        </a:p>
      </dgm:t>
    </dgm:pt>
    <dgm:pt modelId="{6D161C7F-45CA-49C7-A5DD-1EF7D7FADABB}" type="parTrans" cxnId="{211661FE-D896-4009-94A8-D88A191E88E7}">
      <dgm:prSet/>
      <dgm:spPr/>
      <dgm:t>
        <a:bodyPr/>
        <a:lstStyle/>
        <a:p>
          <a:endParaRPr lang="zh-CN" altLang="en-US"/>
        </a:p>
      </dgm:t>
    </dgm:pt>
    <dgm:pt modelId="{FD1F4BAA-B776-4DF9-B243-9837859A4DAB}" type="sibTrans" cxnId="{211661FE-D896-4009-94A8-D88A191E88E7}">
      <dgm:prSet/>
      <dgm:spPr/>
      <dgm:t>
        <a:bodyPr/>
        <a:lstStyle/>
        <a:p>
          <a:endParaRPr lang="zh-CN" altLang="en-US"/>
        </a:p>
      </dgm:t>
    </dgm:pt>
    <dgm:pt modelId="{2E883823-276E-4546-A95D-2380F3379A7F}">
      <dgm:prSet phldrT="[文本]" custT="1">
        <dgm:style>
          <a:lnRef idx="1">
            <a:schemeClr val="accent1"/>
          </a:lnRef>
          <a:fillRef idx="2">
            <a:schemeClr val="accent1"/>
          </a:fillRef>
          <a:effectRef idx="1">
            <a:schemeClr val="accent1"/>
          </a:effectRef>
          <a:fontRef idx="minor">
            <a:schemeClr val="dk1"/>
          </a:fontRef>
        </dgm:style>
      </dgm:prSet>
      <dgm:spPr/>
      <dgm:t>
        <a:bodyPr/>
        <a:lstStyle/>
        <a:p>
          <a:r>
            <a:rPr lang="zh-CN" altLang="zh-CN" sz="1800" dirty="0">
              <a:latin typeface="微软雅黑" panose="020B0503020204020204" pitchFamily="34" charset="-122"/>
              <a:ea typeface="微软雅黑" panose="020B0503020204020204" pitchFamily="34" charset="-122"/>
            </a:rPr>
            <a:t>有一个或多个输出</a:t>
          </a:r>
          <a:endParaRPr lang="zh-CN" altLang="en-US" sz="1800" dirty="0">
            <a:latin typeface="微软雅黑" panose="020B0503020204020204" pitchFamily="34" charset="-122"/>
            <a:ea typeface="微软雅黑" panose="020B0503020204020204" pitchFamily="34" charset="-122"/>
          </a:endParaRPr>
        </a:p>
      </dgm:t>
    </dgm:pt>
    <dgm:pt modelId="{2ECF450B-C23E-4F7F-80F6-2441BEDF0FCC}" type="parTrans" cxnId="{32D5C303-6B7D-48FE-98A7-CAAD6D4B1A33}">
      <dgm:prSet/>
      <dgm:spPr/>
      <dgm:t>
        <a:bodyPr/>
        <a:lstStyle/>
        <a:p>
          <a:endParaRPr lang="zh-CN" altLang="en-US"/>
        </a:p>
      </dgm:t>
    </dgm:pt>
    <dgm:pt modelId="{7089A159-B7F9-4259-96FA-3D6B2EE71259}" type="sibTrans" cxnId="{32D5C303-6B7D-48FE-98A7-CAAD6D4B1A33}">
      <dgm:prSet/>
      <dgm:spPr/>
      <dgm:t>
        <a:bodyPr/>
        <a:lstStyle/>
        <a:p>
          <a:endParaRPr lang="zh-CN" altLang="en-US"/>
        </a:p>
      </dgm:t>
    </dgm:pt>
    <dgm:pt modelId="{70A1C8A1-78B0-4213-80DD-6F1A96B10738}" type="pres">
      <dgm:prSet presAssocID="{E8DC627C-F6F1-4A41-AB00-828A85EB80AA}" presName="Name0" presStyleCnt="0">
        <dgm:presLayoutVars>
          <dgm:chMax val="1"/>
          <dgm:dir/>
          <dgm:animLvl val="ctr"/>
          <dgm:resizeHandles val="exact"/>
        </dgm:presLayoutVars>
      </dgm:prSet>
      <dgm:spPr/>
    </dgm:pt>
    <dgm:pt modelId="{2B10A988-6E74-440C-A478-DE700B7C656D}" type="pres">
      <dgm:prSet presAssocID="{65D74858-C9DF-4E93-9EE7-448033430F3F}" presName="centerShape" presStyleLbl="node0" presStyleIdx="0" presStyleCnt="1"/>
      <dgm:spPr/>
    </dgm:pt>
    <dgm:pt modelId="{021C29C1-48F2-4BAD-B4E6-A271A4FBFE50}" type="pres">
      <dgm:prSet presAssocID="{2F836E0F-9795-42B4-B0E4-760811402E03}" presName="node" presStyleLbl="node1" presStyleIdx="0" presStyleCnt="5" custRadScaleRad="100001" custRadScaleInc="1294">
        <dgm:presLayoutVars>
          <dgm:bulletEnabled val="1"/>
        </dgm:presLayoutVars>
      </dgm:prSet>
      <dgm:spPr/>
    </dgm:pt>
    <dgm:pt modelId="{1DCAB596-E9CE-4582-A639-C56542234EA8}" type="pres">
      <dgm:prSet presAssocID="{2F836E0F-9795-42B4-B0E4-760811402E03}" presName="dummy" presStyleCnt="0"/>
      <dgm:spPr/>
    </dgm:pt>
    <dgm:pt modelId="{6EAD1355-2EAB-4341-9DD5-B2A401A1FDB6}" type="pres">
      <dgm:prSet presAssocID="{B35F3920-B551-4D7A-9D71-CD98F9C0CDD4}" presName="sibTrans" presStyleLbl="sibTrans2D1" presStyleIdx="0" presStyleCnt="5"/>
      <dgm:spPr/>
    </dgm:pt>
    <dgm:pt modelId="{B9893AC3-BB6B-4948-88D1-A19D4E4C0765}" type="pres">
      <dgm:prSet presAssocID="{849B4716-354F-43F8-852E-6B9DF0A49DF7}" presName="node" presStyleLbl="node1" presStyleIdx="1" presStyleCnt="5">
        <dgm:presLayoutVars>
          <dgm:bulletEnabled val="1"/>
        </dgm:presLayoutVars>
      </dgm:prSet>
      <dgm:spPr/>
    </dgm:pt>
    <dgm:pt modelId="{FFB4F278-AAAF-41AA-8ED3-A4018EB01AE2}" type="pres">
      <dgm:prSet presAssocID="{849B4716-354F-43F8-852E-6B9DF0A49DF7}" presName="dummy" presStyleCnt="0"/>
      <dgm:spPr/>
    </dgm:pt>
    <dgm:pt modelId="{A1410FF9-FDF5-4EAA-9013-244C23A05C23}" type="pres">
      <dgm:prSet presAssocID="{9AC8CDA2-2D47-41CA-860C-88358BBC9CCA}" presName="sibTrans" presStyleLbl="sibTrans2D1" presStyleIdx="1" presStyleCnt="5"/>
      <dgm:spPr/>
    </dgm:pt>
    <dgm:pt modelId="{8BADB139-FB43-41CF-8171-6812413C5232}" type="pres">
      <dgm:prSet presAssocID="{2E883823-276E-4546-A95D-2380F3379A7F}" presName="node" presStyleLbl="node1" presStyleIdx="2" presStyleCnt="5">
        <dgm:presLayoutVars>
          <dgm:bulletEnabled val="1"/>
        </dgm:presLayoutVars>
      </dgm:prSet>
      <dgm:spPr/>
    </dgm:pt>
    <dgm:pt modelId="{5004895C-3160-40E4-8D76-F2EA8ADE41BC}" type="pres">
      <dgm:prSet presAssocID="{2E883823-276E-4546-A95D-2380F3379A7F}" presName="dummy" presStyleCnt="0"/>
      <dgm:spPr/>
    </dgm:pt>
    <dgm:pt modelId="{51ED256A-9981-4CAD-9C0D-4865BF6640DF}" type="pres">
      <dgm:prSet presAssocID="{7089A159-B7F9-4259-96FA-3D6B2EE71259}" presName="sibTrans" presStyleLbl="sibTrans2D1" presStyleIdx="2" presStyleCnt="5"/>
      <dgm:spPr/>
    </dgm:pt>
    <dgm:pt modelId="{0A96FAB2-57C9-4C69-9A63-26D9CAEC3039}" type="pres">
      <dgm:prSet presAssocID="{06791916-1CDD-4400-B609-35A7EFEFE7CA}" presName="node" presStyleLbl="node1" presStyleIdx="3" presStyleCnt="5">
        <dgm:presLayoutVars>
          <dgm:bulletEnabled val="1"/>
        </dgm:presLayoutVars>
      </dgm:prSet>
      <dgm:spPr/>
    </dgm:pt>
    <dgm:pt modelId="{703BBF06-F45C-424E-B6CF-AC2C97A8C94F}" type="pres">
      <dgm:prSet presAssocID="{06791916-1CDD-4400-B609-35A7EFEFE7CA}" presName="dummy" presStyleCnt="0"/>
      <dgm:spPr/>
    </dgm:pt>
    <dgm:pt modelId="{61A21A98-09BB-47FC-BF73-81CA2B0A8130}" type="pres">
      <dgm:prSet presAssocID="{2849508D-B6AF-456A-ABB8-C23014260423}" presName="sibTrans" presStyleLbl="sibTrans2D1" presStyleIdx="3" presStyleCnt="5"/>
      <dgm:spPr/>
    </dgm:pt>
    <dgm:pt modelId="{99094A7F-7B96-4AD4-8080-08FAA09DD55B}" type="pres">
      <dgm:prSet presAssocID="{C2C2CDF6-FC2E-4A2E-B435-A8BE150024ED}" presName="node" presStyleLbl="node1" presStyleIdx="4" presStyleCnt="5">
        <dgm:presLayoutVars>
          <dgm:bulletEnabled val="1"/>
        </dgm:presLayoutVars>
      </dgm:prSet>
      <dgm:spPr/>
    </dgm:pt>
    <dgm:pt modelId="{6D17C7A2-9A09-451E-BDE8-5057BD5ED1C0}" type="pres">
      <dgm:prSet presAssocID="{C2C2CDF6-FC2E-4A2E-B435-A8BE150024ED}" presName="dummy" presStyleCnt="0"/>
      <dgm:spPr/>
    </dgm:pt>
    <dgm:pt modelId="{D26EFDBD-A874-425D-8918-BF5C97D327A6}" type="pres">
      <dgm:prSet presAssocID="{FD1F4BAA-B776-4DF9-B243-9837859A4DAB}" presName="sibTrans" presStyleLbl="sibTrans2D1" presStyleIdx="4" presStyleCnt="5"/>
      <dgm:spPr/>
    </dgm:pt>
  </dgm:ptLst>
  <dgm:cxnLst>
    <dgm:cxn modelId="{32D5C303-6B7D-48FE-98A7-CAAD6D4B1A33}" srcId="{65D74858-C9DF-4E93-9EE7-448033430F3F}" destId="{2E883823-276E-4546-A95D-2380F3379A7F}" srcOrd="2" destOrd="0" parTransId="{2ECF450B-C23E-4F7F-80F6-2441BEDF0FCC}" sibTransId="{7089A159-B7F9-4259-96FA-3D6B2EE71259}"/>
    <dgm:cxn modelId="{F2F99131-FBF6-4061-A6DF-946FB81D66B8}" srcId="{65D74858-C9DF-4E93-9EE7-448033430F3F}" destId="{849B4716-354F-43F8-852E-6B9DF0A49DF7}" srcOrd="1" destOrd="0" parTransId="{4524FCF7-70C0-4A4B-923A-0A2B7AF6BC00}" sibTransId="{9AC8CDA2-2D47-41CA-860C-88358BBC9CCA}"/>
    <dgm:cxn modelId="{6741DB31-5E49-47E2-BF64-E0D759922603}" type="presOf" srcId="{7089A159-B7F9-4259-96FA-3D6B2EE71259}" destId="{51ED256A-9981-4CAD-9C0D-4865BF6640DF}" srcOrd="0" destOrd="0" presId="urn:microsoft.com/office/officeart/2005/8/layout/radial6"/>
    <dgm:cxn modelId="{E023E73A-364C-4887-BDAC-D09867F8E374}" type="presOf" srcId="{2849508D-B6AF-456A-ABB8-C23014260423}" destId="{61A21A98-09BB-47FC-BF73-81CA2B0A8130}" srcOrd="0" destOrd="0" presId="urn:microsoft.com/office/officeart/2005/8/layout/radial6"/>
    <dgm:cxn modelId="{46C74545-9594-41CD-9CBA-23EDF4C68050}" type="presOf" srcId="{849B4716-354F-43F8-852E-6B9DF0A49DF7}" destId="{B9893AC3-BB6B-4948-88D1-A19D4E4C0765}" srcOrd="0" destOrd="0" presId="urn:microsoft.com/office/officeart/2005/8/layout/radial6"/>
    <dgm:cxn modelId="{DD54774C-5B70-4041-A56C-7081E7C57BD4}" type="presOf" srcId="{9AC8CDA2-2D47-41CA-860C-88358BBC9CCA}" destId="{A1410FF9-FDF5-4EAA-9013-244C23A05C23}" srcOrd="0" destOrd="0" presId="urn:microsoft.com/office/officeart/2005/8/layout/radial6"/>
    <dgm:cxn modelId="{82EEF071-7EEF-4410-A6AA-B005C02D0CA2}" type="presOf" srcId="{C2C2CDF6-FC2E-4A2E-B435-A8BE150024ED}" destId="{99094A7F-7B96-4AD4-8080-08FAA09DD55B}" srcOrd="0" destOrd="0" presId="urn:microsoft.com/office/officeart/2005/8/layout/radial6"/>
    <dgm:cxn modelId="{63CA3B7C-A075-4DAA-8BF5-826958A86CDE}" type="presOf" srcId="{65D74858-C9DF-4E93-9EE7-448033430F3F}" destId="{2B10A988-6E74-440C-A478-DE700B7C656D}" srcOrd="0" destOrd="0" presId="urn:microsoft.com/office/officeart/2005/8/layout/radial6"/>
    <dgm:cxn modelId="{955CAC82-F01B-4C83-94A8-FDAB336BDFD7}" srcId="{65D74858-C9DF-4E93-9EE7-448033430F3F}" destId="{2F836E0F-9795-42B4-B0E4-760811402E03}" srcOrd="0" destOrd="0" parTransId="{C8A15511-AB98-4ABF-8A04-83210B39F81D}" sibTransId="{B35F3920-B551-4D7A-9D71-CD98F9C0CDD4}"/>
    <dgm:cxn modelId="{4EA00D84-84F2-4276-BBDD-1270BC3B7450}" srcId="{E8DC627C-F6F1-4A41-AB00-828A85EB80AA}" destId="{65D74858-C9DF-4E93-9EE7-448033430F3F}" srcOrd="0" destOrd="0" parTransId="{04857E0F-0F5F-4106-8069-52CDA20C63F3}" sibTransId="{18A7E0D6-955A-439E-BE0B-327254627B82}"/>
    <dgm:cxn modelId="{781562A5-92CD-4EE9-B6F5-D5E192E309D2}" type="presOf" srcId="{06791916-1CDD-4400-B609-35A7EFEFE7CA}" destId="{0A96FAB2-57C9-4C69-9A63-26D9CAEC3039}" srcOrd="0" destOrd="0" presId="urn:microsoft.com/office/officeart/2005/8/layout/radial6"/>
    <dgm:cxn modelId="{F8D7DAB4-3BCD-4F5E-942C-940DDDBFC91B}" type="presOf" srcId="{B35F3920-B551-4D7A-9D71-CD98F9C0CDD4}" destId="{6EAD1355-2EAB-4341-9DD5-B2A401A1FDB6}" srcOrd="0" destOrd="0" presId="urn:microsoft.com/office/officeart/2005/8/layout/radial6"/>
    <dgm:cxn modelId="{9907A2B6-3AB7-435E-9E24-A35546FA4B4D}" type="presOf" srcId="{2E883823-276E-4546-A95D-2380F3379A7F}" destId="{8BADB139-FB43-41CF-8171-6812413C5232}" srcOrd="0" destOrd="0" presId="urn:microsoft.com/office/officeart/2005/8/layout/radial6"/>
    <dgm:cxn modelId="{B65C95E5-6A36-4ADE-A6F5-64F5BEA5E336}" srcId="{65D74858-C9DF-4E93-9EE7-448033430F3F}" destId="{06791916-1CDD-4400-B609-35A7EFEFE7CA}" srcOrd="3" destOrd="0" parTransId="{36583DB5-F520-4009-9455-890DC56CE6E2}" sibTransId="{2849508D-B6AF-456A-ABB8-C23014260423}"/>
    <dgm:cxn modelId="{2FBDC4E7-F420-4303-AD79-21927AAA204E}" type="presOf" srcId="{E8DC627C-F6F1-4A41-AB00-828A85EB80AA}" destId="{70A1C8A1-78B0-4213-80DD-6F1A96B10738}" srcOrd="0" destOrd="0" presId="urn:microsoft.com/office/officeart/2005/8/layout/radial6"/>
    <dgm:cxn modelId="{628064EF-6BAC-45E6-BC88-04D8DE81653A}" type="presOf" srcId="{2F836E0F-9795-42B4-B0E4-760811402E03}" destId="{021C29C1-48F2-4BAD-B4E6-A271A4FBFE50}" srcOrd="0" destOrd="0" presId="urn:microsoft.com/office/officeart/2005/8/layout/radial6"/>
    <dgm:cxn modelId="{92C6FDF7-F8F6-42CB-898A-9A189A66DD86}" type="presOf" srcId="{FD1F4BAA-B776-4DF9-B243-9837859A4DAB}" destId="{D26EFDBD-A874-425D-8918-BF5C97D327A6}" srcOrd="0" destOrd="0" presId="urn:microsoft.com/office/officeart/2005/8/layout/radial6"/>
    <dgm:cxn modelId="{211661FE-D896-4009-94A8-D88A191E88E7}" srcId="{65D74858-C9DF-4E93-9EE7-448033430F3F}" destId="{C2C2CDF6-FC2E-4A2E-B435-A8BE150024ED}" srcOrd="4" destOrd="0" parTransId="{6D161C7F-45CA-49C7-A5DD-1EF7D7FADABB}" sibTransId="{FD1F4BAA-B776-4DF9-B243-9837859A4DAB}"/>
    <dgm:cxn modelId="{53782A65-7E0A-40CF-89E0-791293966C2C}" type="presParOf" srcId="{70A1C8A1-78B0-4213-80DD-6F1A96B10738}" destId="{2B10A988-6E74-440C-A478-DE700B7C656D}" srcOrd="0" destOrd="0" presId="urn:microsoft.com/office/officeart/2005/8/layout/radial6"/>
    <dgm:cxn modelId="{38497336-5DC2-4A62-B217-3A1902DF8D5F}" type="presParOf" srcId="{70A1C8A1-78B0-4213-80DD-6F1A96B10738}" destId="{021C29C1-48F2-4BAD-B4E6-A271A4FBFE50}" srcOrd="1" destOrd="0" presId="urn:microsoft.com/office/officeart/2005/8/layout/radial6"/>
    <dgm:cxn modelId="{78B02FA6-30AC-427A-9C91-A02452452C62}" type="presParOf" srcId="{70A1C8A1-78B0-4213-80DD-6F1A96B10738}" destId="{1DCAB596-E9CE-4582-A639-C56542234EA8}" srcOrd="2" destOrd="0" presId="urn:microsoft.com/office/officeart/2005/8/layout/radial6"/>
    <dgm:cxn modelId="{90A9AFFA-C15C-46C4-AB63-7F8D767243F1}" type="presParOf" srcId="{70A1C8A1-78B0-4213-80DD-6F1A96B10738}" destId="{6EAD1355-2EAB-4341-9DD5-B2A401A1FDB6}" srcOrd="3" destOrd="0" presId="urn:microsoft.com/office/officeart/2005/8/layout/radial6"/>
    <dgm:cxn modelId="{5CCA4D5D-70D8-45B3-A29A-1FAD53336FE7}" type="presParOf" srcId="{70A1C8A1-78B0-4213-80DD-6F1A96B10738}" destId="{B9893AC3-BB6B-4948-88D1-A19D4E4C0765}" srcOrd="4" destOrd="0" presId="urn:microsoft.com/office/officeart/2005/8/layout/radial6"/>
    <dgm:cxn modelId="{4E4AD258-F607-4A4A-B9D3-9881E7BAD972}" type="presParOf" srcId="{70A1C8A1-78B0-4213-80DD-6F1A96B10738}" destId="{FFB4F278-AAAF-41AA-8ED3-A4018EB01AE2}" srcOrd="5" destOrd="0" presId="urn:microsoft.com/office/officeart/2005/8/layout/radial6"/>
    <dgm:cxn modelId="{BB5ED19C-4349-420C-B2B2-FC490ED0F862}" type="presParOf" srcId="{70A1C8A1-78B0-4213-80DD-6F1A96B10738}" destId="{A1410FF9-FDF5-4EAA-9013-244C23A05C23}" srcOrd="6" destOrd="0" presId="urn:microsoft.com/office/officeart/2005/8/layout/radial6"/>
    <dgm:cxn modelId="{28072347-44A2-4C2E-BF47-49DBCE84A9E8}" type="presParOf" srcId="{70A1C8A1-78B0-4213-80DD-6F1A96B10738}" destId="{8BADB139-FB43-41CF-8171-6812413C5232}" srcOrd="7" destOrd="0" presId="urn:microsoft.com/office/officeart/2005/8/layout/radial6"/>
    <dgm:cxn modelId="{42422721-AC2F-426D-A6A0-D9D1E767F08D}" type="presParOf" srcId="{70A1C8A1-78B0-4213-80DD-6F1A96B10738}" destId="{5004895C-3160-40E4-8D76-F2EA8ADE41BC}" srcOrd="8" destOrd="0" presId="urn:microsoft.com/office/officeart/2005/8/layout/radial6"/>
    <dgm:cxn modelId="{5B3A2CC0-BCE3-4CDE-A8E0-996EB1ACA15A}" type="presParOf" srcId="{70A1C8A1-78B0-4213-80DD-6F1A96B10738}" destId="{51ED256A-9981-4CAD-9C0D-4865BF6640DF}" srcOrd="9" destOrd="0" presId="urn:microsoft.com/office/officeart/2005/8/layout/radial6"/>
    <dgm:cxn modelId="{62682ECA-B9EB-4E1A-9FA2-B53277C7D575}" type="presParOf" srcId="{70A1C8A1-78B0-4213-80DD-6F1A96B10738}" destId="{0A96FAB2-57C9-4C69-9A63-26D9CAEC3039}" srcOrd="10" destOrd="0" presId="urn:microsoft.com/office/officeart/2005/8/layout/radial6"/>
    <dgm:cxn modelId="{3087CDC1-63BD-4216-9094-7EB2936DE63A}" type="presParOf" srcId="{70A1C8A1-78B0-4213-80DD-6F1A96B10738}" destId="{703BBF06-F45C-424E-B6CF-AC2C97A8C94F}" srcOrd="11" destOrd="0" presId="urn:microsoft.com/office/officeart/2005/8/layout/radial6"/>
    <dgm:cxn modelId="{E9C1D6E9-0342-4013-90CD-BF4A03E49AA9}" type="presParOf" srcId="{70A1C8A1-78B0-4213-80DD-6F1A96B10738}" destId="{61A21A98-09BB-47FC-BF73-81CA2B0A8130}" srcOrd="12" destOrd="0" presId="urn:microsoft.com/office/officeart/2005/8/layout/radial6"/>
    <dgm:cxn modelId="{51CEEC4B-2101-435E-9C01-D807CBBE0E44}" type="presParOf" srcId="{70A1C8A1-78B0-4213-80DD-6F1A96B10738}" destId="{99094A7F-7B96-4AD4-8080-08FAA09DD55B}" srcOrd="13" destOrd="0" presId="urn:microsoft.com/office/officeart/2005/8/layout/radial6"/>
    <dgm:cxn modelId="{7F601500-4E08-43D6-9493-71D9C31705E5}" type="presParOf" srcId="{70A1C8A1-78B0-4213-80DD-6F1A96B10738}" destId="{6D17C7A2-9A09-451E-BDE8-5057BD5ED1C0}" srcOrd="14" destOrd="0" presId="urn:microsoft.com/office/officeart/2005/8/layout/radial6"/>
    <dgm:cxn modelId="{847ED223-969F-4114-B57D-BC84E990D617}" type="presParOf" srcId="{70A1C8A1-78B0-4213-80DD-6F1A96B10738}" destId="{D26EFDBD-A874-425D-8918-BF5C97D327A6}"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F5E4B4-60A7-48A3-9C94-69CBC5A40E09}"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zh-CN" altLang="en-US"/>
        </a:p>
      </dgm:t>
    </dgm:pt>
    <dgm:pt modelId="{81B5BE55-4832-4283-851E-63A407EED991}">
      <dgm:prSet phldrT="[文本]" custT="1"/>
      <dgm:spPr/>
      <dgm:t>
        <a:bodyPr/>
        <a:lstStyle/>
        <a:p>
          <a:r>
            <a:rPr lang="zh-CN" altLang="en-US" sz="3200" dirty="0">
              <a:latin typeface="Microsoft YaHei UI" panose="020B0503020204020204" pitchFamily="34" charset="-122"/>
              <a:ea typeface="Microsoft YaHei UI" panose="020B0503020204020204" pitchFamily="34" charset="-122"/>
            </a:rPr>
            <a:t>顺序结构</a:t>
          </a:r>
        </a:p>
      </dgm:t>
    </dgm:pt>
    <dgm:pt modelId="{0EEDF30B-E970-4C43-9945-1DFB545FCE9A}" type="parTrans" cxnId="{589E565A-4AD8-43EA-ADB6-E1317786055A}">
      <dgm:prSet/>
      <dgm:spPr/>
      <dgm:t>
        <a:bodyPr/>
        <a:lstStyle/>
        <a:p>
          <a:endParaRPr lang="zh-CN" altLang="en-US"/>
        </a:p>
      </dgm:t>
    </dgm:pt>
    <dgm:pt modelId="{23CC929B-CF22-4945-947E-AC51FD6BEBC7}" type="sibTrans" cxnId="{589E565A-4AD8-43EA-ADB6-E1317786055A}">
      <dgm:prSet/>
      <dgm:spPr/>
      <dgm:t>
        <a:bodyPr/>
        <a:lstStyle/>
        <a:p>
          <a:endParaRPr lang="zh-CN" altLang="en-US"/>
        </a:p>
      </dgm:t>
    </dgm:pt>
    <dgm:pt modelId="{09F69412-7B56-4BF0-99BF-D343773B3374}">
      <dgm:prSet phldrT="[文本]" custT="1"/>
      <dgm:spPr/>
      <dgm:t>
        <a:bodyPr/>
        <a:lstStyle/>
        <a:p>
          <a:r>
            <a:rPr lang="zh-CN" altLang="en-US" sz="3200" dirty="0">
              <a:latin typeface="Microsoft YaHei UI" panose="020B0503020204020204" pitchFamily="34" charset="-122"/>
              <a:ea typeface="Microsoft YaHei UI" panose="020B0503020204020204" pitchFamily="34" charset="-122"/>
            </a:rPr>
            <a:t>选择结构</a:t>
          </a:r>
        </a:p>
      </dgm:t>
    </dgm:pt>
    <dgm:pt modelId="{826512DF-D3D2-4A27-A08C-16A33B06AE03}" type="parTrans" cxnId="{3C4387BF-EC6F-45A3-99E4-EE264DCE4FB4}">
      <dgm:prSet/>
      <dgm:spPr/>
      <dgm:t>
        <a:bodyPr/>
        <a:lstStyle/>
        <a:p>
          <a:endParaRPr lang="zh-CN" altLang="en-US"/>
        </a:p>
      </dgm:t>
    </dgm:pt>
    <dgm:pt modelId="{4ADB8B23-F75F-4EE1-8BC0-E17A74093F83}" type="sibTrans" cxnId="{3C4387BF-EC6F-45A3-99E4-EE264DCE4FB4}">
      <dgm:prSet/>
      <dgm:spPr/>
      <dgm:t>
        <a:bodyPr/>
        <a:lstStyle/>
        <a:p>
          <a:endParaRPr lang="zh-CN" altLang="en-US"/>
        </a:p>
      </dgm:t>
    </dgm:pt>
    <dgm:pt modelId="{6B5E954E-716C-44E3-A4CA-0F6EAF55BDC3}">
      <dgm:prSet phldrT="[文本]" custT="1"/>
      <dgm:spPr/>
      <dgm:t>
        <a:bodyPr/>
        <a:lstStyle/>
        <a:p>
          <a:r>
            <a:rPr lang="zh-CN" altLang="en-US" sz="3200" dirty="0">
              <a:latin typeface="Microsoft YaHei UI" panose="020B0503020204020204" pitchFamily="34" charset="-122"/>
              <a:ea typeface="Microsoft YaHei UI" panose="020B0503020204020204" pitchFamily="34" charset="-122"/>
            </a:rPr>
            <a:t>循环结构</a:t>
          </a:r>
        </a:p>
      </dgm:t>
    </dgm:pt>
    <dgm:pt modelId="{A1022551-D0EB-4081-B41B-B2696412B3B5}" type="parTrans" cxnId="{2330F9A4-495F-4A3B-A2E4-2232CD76ADAA}">
      <dgm:prSet/>
      <dgm:spPr/>
      <dgm:t>
        <a:bodyPr/>
        <a:lstStyle/>
        <a:p>
          <a:endParaRPr lang="zh-CN" altLang="en-US"/>
        </a:p>
      </dgm:t>
    </dgm:pt>
    <dgm:pt modelId="{969ADB5E-B04A-4B84-8623-C0D68748E04E}" type="sibTrans" cxnId="{2330F9A4-495F-4A3B-A2E4-2232CD76ADAA}">
      <dgm:prSet/>
      <dgm:spPr/>
      <dgm:t>
        <a:bodyPr/>
        <a:lstStyle/>
        <a:p>
          <a:endParaRPr lang="zh-CN" altLang="en-US"/>
        </a:p>
      </dgm:t>
    </dgm:pt>
    <dgm:pt modelId="{F5B7832C-1773-4754-A7D4-DC2AF7CFB1C5}" type="pres">
      <dgm:prSet presAssocID="{0DF5E4B4-60A7-48A3-9C94-69CBC5A40E09}" presName="Name0" presStyleCnt="0">
        <dgm:presLayoutVars>
          <dgm:chMax val="7"/>
          <dgm:chPref val="7"/>
          <dgm:dir/>
          <dgm:animLvl val="lvl"/>
        </dgm:presLayoutVars>
      </dgm:prSet>
      <dgm:spPr/>
    </dgm:pt>
    <dgm:pt modelId="{C4372265-F890-41C9-AD30-D5E2B2A99384}" type="pres">
      <dgm:prSet presAssocID="{81B5BE55-4832-4283-851E-63A407EED991}" presName="Accent1" presStyleCnt="0"/>
      <dgm:spPr/>
    </dgm:pt>
    <dgm:pt modelId="{45E7266A-EEF7-4B0F-82B3-694C6123BCB7}" type="pres">
      <dgm:prSet presAssocID="{81B5BE55-4832-4283-851E-63A407EED991}" presName="Accent" presStyleLbl="node1" presStyleIdx="0" presStyleCnt="3" custScaleX="146420">
        <dgm:style>
          <a:lnRef idx="1">
            <a:schemeClr val="accent1"/>
          </a:lnRef>
          <a:fillRef idx="2">
            <a:schemeClr val="accent1"/>
          </a:fillRef>
          <a:effectRef idx="1">
            <a:schemeClr val="accent1"/>
          </a:effectRef>
          <a:fontRef idx="minor">
            <a:schemeClr val="dk1"/>
          </a:fontRef>
        </dgm:style>
      </dgm:prSet>
      <dgm:spPr/>
    </dgm:pt>
    <dgm:pt modelId="{E95212E2-AD27-4157-AB41-1D7BFFC8B633}" type="pres">
      <dgm:prSet presAssocID="{81B5BE55-4832-4283-851E-63A407EED991}" presName="Parent1" presStyleLbl="revTx" presStyleIdx="0" presStyleCnt="3" custScaleX="155677">
        <dgm:presLayoutVars>
          <dgm:chMax val="1"/>
          <dgm:chPref val="1"/>
          <dgm:bulletEnabled val="1"/>
        </dgm:presLayoutVars>
      </dgm:prSet>
      <dgm:spPr/>
    </dgm:pt>
    <dgm:pt modelId="{4BAED32D-8E2E-4001-96C5-784FAC770BFA}" type="pres">
      <dgm:prSet presAssocID="{09F69412-7B56-4BF0-99BF-D343773B3374}" presName="Accent2" presStyleCnt="0"/>
      <dgm:spPr/>
    </dgm:pt>
    <dgm:pt modelId="{76D384C2-71C2-4A1B-9BBD-E860DCE0FD94}" type="pres">
      <dgm:prSet presAssocID="{09F69412-7B56-4BF0-99BF-D343773B3374}" presName="Accent" presStyleLbl="node1" presStyleIdx="1" presStyleCnt="3" custScaleX="151874">
        <dgm:style>
          <a:lnRef idx="1">
            <a:schemeClr val="accent2"/>
          </a:lnRef>
          <a:fillRef idx="2">
            <a:schemeClr val="accent2"/>
          </a:fillRef>
          <a:effectRef idx="1">
            <a:schemeClr val="accent2"/>
          </a:effectRef>
          <a:fontRef idx="minor">
            <a:schemeClr val="dk1"/>
          </a:fontRef>
        </dgm:style>
      </dgm:prSet>
      <dgm:spPr/>
    </dgm:pt>
    <dgm:pt modelId="{0968C6CE-D70F-40AF-ACB4-1C33C410DEA4}" type="pres">
      <dgm:prSet presAssocID="{09F69412-7B56-4BF0-99BF-D343773B3374}" presName="Parent2" presStyleLbl="revTx" presStyleIdx="1" presStyleCnt="3" custScaleX="148567">
        <dgm:presLayoutVars>
          <dgm:chMax val="1"/>
          <dgm:chPref val="1"/>
          <dgm:bulletEnabled val="1"/>
        </dgm:presLayoutVars>
      </dgm:prSet>
      <dgm:spPr/>
    </dgm:pt>
    <dgm:pt modelId="{6B57E9CD-A2D6-49F9-8150-9F90EF2A1B0A}" type="pres">
      <dgm:prSet presAssocID="{6B5E954E-716C-44E3-A4CA-0F6EAF55BDC3}" presName="Accent3" presStyleCnt="0"/>
      <dgm:spPr/>
    </dgm:pt>
    <dgm:pt modelId="{46E4DDB8-4FD5-406E-9372-3011C404044D}" type="pres">
      <dgm:prSet presAssocID="{6B5E954E-716C-44E3-A4CA-0F6EAF55BDC3}" presName="Accent" presStyleLbl="node1" presStyleIdx="2" presStyleCnt="3" custScaleX="157018">
        <dgm:style>
          <a:lnRef idx="0">
            <a:schemeClr val="accent2"/>
          </a:lnRef>
          <a:fillRef idx="3">
            <a:schemeClr val="accent2"/>
          </a:fillRef>
          <a:effectRef idx="3">
            <a:schemeClr val="accent2"/>
          </a:effectRef>
          <a:fontRef idx="minor">
            <a:schemeClr val="lt1"/>
          </a:fontRef>
        </dgm:style>
      </dgm:prSet>
      <dgm:spPr/>
    </dgm:pt>
    <dgm:pt modelId="{64EDEB96-4EEF-4AC3-892F-3106FAB927F9}" type="pres">
      <dgm:prSet presAssocID="{6B5E954E-716C-44E3-A4CA-0F6EAF55BDC3}" presName="Parent3" presStyleLbl="revTx" presStyleIdx="2" presStyleCnt="3" custScaleX="162024">
        <dgm:presLayoutVars>
          <dgm:chMax val="1"/>
          <dgm:chPref val="1"/>
          <dgm:bulletEnabled val="1"/>
        </dgm:presLayoutVars>
      </dgm:prSet>
      <dgm:spPr/>
    </dgm:pt>
  </dgm:ptLst>
  <dgm:cxnLst>
    <dgm:cxn modelId="{17A42F42-551B-47C5-887D-295B7B9E8E94}" type="presOf" srcId="{0DF5E4B4-60A7-48A3-9C94-69CBC5A40E09}" destId="{F5B7832C-1773-4754-A7D4-DC2AF7CFB1C5}" srcOrd="0" destOrd="0" presId="urn:microsoft.com/office/officeart/2009/layout/CircleArrowProcess"/>
    <dgm:cxn modelId="{F157D244-7003-4B0D-B63A-A172A911472F}" type="presOf" srcId="{6B5E954E-716C-44E3-A4CA-0F6EAF55BDC3}" destId="{64EDEB96-4EEF-4AC3-892F-3106FAB927F9}" srcOrd="0" destOrd="0" presId="urn:microsoft.com/office/officeart/2009/layout/CircleArrowProcess"/>
    <dgm:cxn modelId="{589E565A-4AD8-43EA-ADB6-E1317786055A}" srcId="{0DF5E4B4-60A7-48A3-9C94-69CBC5A40E09}" destId="{81B5BE55-4832-4283-851E-63A407EED991}" srcOrd="0" destOrd="0" parTransId="{0EEDF30B-E970-4C43-9945-1DFB545FCE9A}" sibTransId="{23CC929B-CF22-4945-947E-AC51FD6BEBC7}"/>
    <dgm:cxn modelId="{F8EDB58E-198F-4968-A046-C2C932AA0CA5}" type="presOf" srcId="{09F69412-7B56-4BF0-99BF-D343773B3374}" destId="{0968C6CE-D70F-40AF-ACB4-1C33C410DEA4}" srcOrd="0" destOrd="0" presId="urn:microsoft.com/office/officeart/2009/layout/CircleArrowProcess"/>
    <dgm:cxn modelId="{EA9B1F9E-A8D6-4FD3-972D-C80E23C229CB}" type="presOf" srcId="{81B5BE55-4832-4283-851E-63A407EED991}" destId="{E95212E2-AD27-4157-AB41-1D7BFFC8B633}" srcOrd="0" destOrd="0" presId="urn:microsoft.com/office/officeart/2009/layout/CircleArrowProcess"/>
    <dgm:cxn modelId="{2330F9A4-495F-4A3B-A2E4-2232CD76ADAA}" srcId="{0DF5E4B4-60A7-48A3-9C94-69CBC5A40E09}" destId="{6B5E954E-716C-44E3-A4CA-0F6EAF55BDC3}" srcOrd="2" destOrd="0" parTransId="{A1022551-D0EB-4081-B41B-B2696412B3B5}" sibTransId="{969ADB5E-B04A-4B84-8623-C0D68748E04E}"/>
    <dgm:cxn modelId="{3C4387BF-EC6F-45A3-99E4-EE264DCE4FB4}" srcId="{0DF5E4B4-60A7-48A3-9C94-69CBC5A40E09}" destId="{09F69412-7B56-4BF0-99BF-D343773B3374}" srcOrd="1" destOrd="0" parTransId="{826512DF-D3D2-4A27-A08C-16A33B06AE03}" sibTransId="{4ADB8B23-F75F-4EE1-8BC0-E17A74093F83}"/>
    <dgm:cxn modelId="{24303411-4640-4FBB-A5F0-97DF1B3C44FC}" type="presParOf" srcId="{F5B7832C-1773-4754-A7D4-DC2AF7CFB1C5}" destId="{C4372265-F890-41C9-AD30-D5E2B2A99384}" srcOrd="0" destOrd="0" presId="urn:microsoft.com/office/officeart/2009/layout/CircleArrowProcess"/>
    <dgm:cxn modelId="{D484098E-E2BE-4D1C-92FF-26807143ECCF}" type="presParOf" srcId="{C4372265-F890-41C9-AD30-D5E2B2A99384}" destId="{45E7266A-EEF7-4B0F-82B3-694C6123BCB7}" srcOrd="0" destOrd="0" presId="urn:microsoft.com/office/officeart/2009/layout/CircleArrowProcess"/>
    <dgm:cxn modelId="{895E5F47-99FD-4431-A449-FBEDAE70D31D}" type="presParOf" srcId="{F5B7832C-1773-4754-A7D4-DC2AF7CFB1C5}" destId="{E95212E2-AD27-4157-AB41-1D7BFFC8B633}" srcOrd="1" destOrd="0" presId="urn:microsoft.com/office/officeart/2009/layout/CircleArrowProcess"/>
    <dgm:cxn modelId="{BC90F57D-7702-483C-AC37-AAD24790E631}" type="presParOf" srcId="{F5B7832C-1773-4754-A7D4-DC2AF7CFB1C5}" destId="{4BAED32D-8E2E-4001-96C5-784FAC770BFA}" srcOrd="2" destOrd="0" presId="urn:microsoft.com/office/officeart/2009/layout/CircleArrowProcess"/>
    <dgm:cxn modelId="{F928DB02-3549-4A80-8C26-38D5AA4E7378}" type="presParOf" srcId="{4BAED32D-8E2E-4001-96C5-784FAC770BFA}" destId="{76D384C2-71C2-4A1B-9BBD-E860DCE0FD94}" srcOrd="0" destOrd="0" presId="urn:microsoft.com/office/officeart/2009/layout/CircleArrowProcess"/>
    <dgm:cxn modelId="{0032515D-B09A-42B7-98DF-AF06E030BFAB}" type="presParOf" srcId="{F5B7832C-1773-4754-A7D4-DC2AF7CFB1C5}" destId="{0968C6CE-D70F-40AF-ACB4-1C33C410DEA4}" srcOrd="3" destOrd="0" presId="urn:microsoft.com/office/officeart/2009/layout/CircleArrowProcess"/>
    <dgm:cxn modelId="{07C0F6A4-BC45-4F35-98F5-BC93BEFAE5AE}" type="presParOf" srcId="{F5B7832C-1773-4754-A7D4-DC2AF7CFB1C5}" destId="{6B57E9CD-A2D6-49F9-8150-9F90EF2A1B0A}" srcOrd="4" destOrd="0" presId="urn:microsoft.com/office/officeart/2009/layout/CircleArrowProcess"/>
    <dgm:cxn modelId="{F2A0BB8F-C000-4AD1-9510-A404CB58BDB9}" type="presParOf" srcId="{6B57E9CD-A2D6-49F9-8150-9F90EF2A1B0A}" destId="{46E4DDB8-4FD5-406E-9372-3011C404044D}" srcOrd="0" destOrd="0" presId="urn:microsoft.com/office/officeart/2009/layout/CircleArrowProcess"/>
    <dgm:cxn modelId="{42C9AA7E-77B2-4188-9971-6863930945AD}" type="presParOf" srcId="{F5B7832C-1773-4754-A7D4-DC2AF7CFB1C5}" destId="{64EDEB96-4EEF-4AC3-892F-3106FAB927F9}"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A1696-FA02-4D0F-A266-194819C0166E}">
      <dsp:nvSpPr>
        <dsp:cNvPr id="0" name=""/>
        <dsp:cNvSpPr/>
      </dsp:nvSpPr>
      <dsp:spPr>
        <a:xfrm>
          <a:off x="0" y="0"/>
          <a:ext cx="2498896" cy="4056065"/>
        </a:xfrm>
        <a:prstGeom prst="roundRect">
          <a:avLst>
            <a:gd name="adj" fmla="val 10000"/>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altLang="zh-CN" sz="1800" kern="1200" dirty="0">
              <a:latin typeface="微软雅黑" panose="020B0503020204020204" pitchFamily="34" charset="-122"/>
              <a:ea typeface="微软雅黑" panose="020B0503020204020204" pitchFamily="34" charset="-122"/>
            </a:rPr>
            <a:t>S</a:t>
          </a:r>
          <a:r>
            <a:rPr lang="en-US" sz="1800" kern="1200" dirty="0">
              <a:latin typeface="微软雅黑" panose="020B0503020204020204" pitchFamily="34" charset="-122"/>
              <a:ea typeface="微软雅黑" panose="020B0503020204020204" pitchFamily="34" charset="-122"/>
            </a:rPr>
            <a:t>1</a:t>
          </a:r>
          <a:r>
            <a:rPr lang="zh-CN" sz="1800" kern="1200" dirty="0">
              <a:latin typeface="微软雅黑" panose="020B0503020204020204" pitchFamily="34" charset="-122"/>
              <a:ea typeface="微软雅黑" panose="020B0503020204020204" pitchFamily="34" charset="-122"/>
            </a:rPr>
            <a:t>：先求</a:t>
          </a:r>
          <a:r>
            <a:rPr lang="en-US" sz="1800" kern="1200" dirty="0">
              <a:latin typeface="微软雅黑" panose="020B0503020204020204" pitchFamily="34" charset="-122"/>
              <a:ea typeface="微软雅黑" panose="020B0503020204020204" pitchFamily="34" charset="-122"/>
            </a:rPr>
            <a:t>1</a:t>
          </a:r>
          <a:r>
            <a:rPr lang="zh-CN" sz="1800" kern="1200" dirty="0">
              <a:latin typeface="微软雅黑" panose="020B0503020204020204" pitchFamily="34" charset="-122"/>
              <a:ea typeface="微软雅黑" panose="020B0503020204020204" pitchFamily="34" charset="-122"/>
            </a:rPr>
            <a:t>×</a:t>
          </a:r>
          <a:r>
            <a:rPr lang="en-US" sz="1800" kern="1200" dirty="0">
              <a:latin typeface="微软雅黑" panose="020B0503020204020204" pitchFamily="34" charset="-122"/>
              <a:ea typeface="微软雅黑" panose="020B0503020204020204" pitchFamily="34" charset="-122"/>
            </a:rPr>
            <a:t>2</a:t>
          </a:r>
          <a:r>
            <a:rPr lang="zh-CN" sz="1800" kern="1200" dirty="0">
              <a:latin typeface="微软雅黑" panose="020B0503020204020204" pitchFamily="34" charset="-122"/>
              <a:ea typeface="微软雅黑" panose="020B0503020204020204" pitchFamily="34" charset="-122"/>
            </a:rPr>
            <a:t>，得到结果</a:t>
          </a:r>
          <a:r>
            <a:rPr lang="en-US" sz="1800" kern="1200" dirty="0">
              <a:latin typeface="微软雅黑" panose="020B0503020204020204" pitchFamily="34" charset="-122"/>
              <a:ea typeface="微软雅黑" panose="020B0503020204020204" pitchFamily="34" charset="-122"/>
            </a:rPr>
            <a:t>2</a:t>
          </a:r>
          <a:r>
            <a:rPr lang="zh-CN" sz="1800" kern="1200" dirty="0">
              <a:latin typeface="微软雅黑" panose="020B0503020204020204" pitchFamily="34" charset="-122"/>
              <a:ea typeface="微软雅黑" panose="020B0503020204020204" pitchFamily="34" charset="-122"/>
            </a:rPr>
            <a:t>。</a:t>
          </a:r>
        </a:p>
        <a:p>
          <a:pPr marL="0" lvl="0" indent="0" algn="l" defTabSz="800100">
            <a:lnSpc>
              <a:spcPct val="90000"/>
            </a:lnSpc>
            <a:spcBef>
              <a:spcPct val="0"/>
            </a:spcBef>
            <a:spcAft>
              <a:spcPct val="35000"/>
            </a:spcAft>
            <a:buNone/>
          </a:pPr>
          <a:r>
            <a:rPr lang="en-US" altLang="zh-CN" sz="1800" kern="1200" dirty="0">
              <a:latin typeface="微软雅黑" panose="020B0503020204020204" pitchFamily="34" charset="-122"/>
              <a:ea typeface="微软雅黑" panose="020B0503020204020204" pitchFamily="34" charset="-122"/>
            </a:rPr>
            <a:t>S</a:t>
          </a:r>
          <a:r>
            <a:rPr lang="en-US" sz="1800" kern="1200" dirty="0">
              <a:latin typeface="微软雅黑" panose="020B0503020204020204" pitchFamily="34" charset="-122"/>
              <a:ea typeface="微软雅黑" panose="020B0503020204020204" pitchFamily="34" charset="-122"/>
            </a:rPr>
            <a:t>2</a:t>
          </a:r>
          <a:r>
            <a:rPr lang="zh-CN" sz="1800" kern="1200" dirty="0">
              <a:latin typeface="微软雅黑" panose="020B0503020204020204" pitchFamily="34" charset="-122"/>
              <a:ea typeface="微软雅黑" panose="020B0503020204020204" pitchFamily="34" charset="-122"/>
            </a:rPr>
            <a:t>：将步骤</a:t>
          </a:r>
          <a:r>
            <a:rPr lang="en-US" sz="1800" kern="1200" dirty="0">
              <a:latin typeface="微软雅黑" panose="020B0503020204020204" pitchFamily="34" charset="-122"/>
              <a:ea typeface="微软雅黑" panose="020B0503020204020204" pitchFamily="34" charset="-122"/>
            </a:rPr>
            <a:t>1</a:t>
          </a:r>
          <a:r>
            <a:rPr lang="zh-CN" sz="1800" kern="1200" dirty="0">
              <a:latin typeface="微软雅黑" panose="020B0503020204020204" pitchFamily="34" charset="-122"/>
              <a:ea typeface="微软雅黑" panose="020B0503020204020204" pitchFamily="34" charset="-122"/>
            </a:rPr>
            <a:t>得到的乘积</a:t>
          </a:r>
          <a:r>
            <a:rPr lang="en-US" sz="1800" kern="1200" dirty="0">
              <a:latin typeface="微软雅黑" panose="020B0503020204020204" pitchFamily="34" charset="-122"/>
              <a:ea typeface="微软雅黑" panose="020B0503020204020204" pitchFamily="34" charset="-122"/>
            </a:rPr>
            <a:t>2</a:t>
          </a:r>
          <a:r>
            <a:rPr lang="zh-CN" altLang="en-US" sz="1800" kern="1200" dirty="0">
              <a:latin typeface="微软雅黑" panose="020B0503020204020204" pitchFamily="34" charset="-122"/>
              <a:ea typeface="微软雅黑" panose="020B0503020204020204" pitchFamily="34" charset="-122"/>
            </a:rPr>
            <a:t>再</a:t>
          </a:r>
          <a:r>
            <a:rPr lang="zh-CN" sz="1800" kern="1200" dirty="0">
              <a:latin typeface="微软雅黑" panose="020B0503020204020204" pitchFamily="34" charset="-122"/>
              <a:ea typeface="微软雅黑" panose="020B0503020204020204" pitchFamily="34" charset="-122"/>
            </a:rPr>
            <a:t>乘以</a:t>
          </a:r>
          <a:r>
            <a:rPr lang="en-US" sz="1800" kern="1200" dirty="0">
              <a:latin typeface="微软雅黑" panose="020B0503020204020204" pitchFamily="34" charset="-122"/>
              <a:ea typeface="微软雅黑" panose="020B0503020204020204" pitchFamily="34" charset="-122"/>
            </a:rPr>
            <a:t>3</a:t>
          </a:r>
          <a:r>
            <a:rPr lang="zh-CN" sz="1800" kern="1200" dirty="0">
              <a:latin typeface="微软雅黑" panose="020B0503020204020204" pitchFamily="34" charset="-122"/>
              <a:ea typeface="微软雅黑" panose="020B0503020204020204" pitchFamily="34" charset="-122"/>
            </a:rPr>
            <a:t>，得到结果</a:t>
          </a:r>
          <a:r>
            <a:rPr lang="en-US" sz="1800" kern="1200" dirty="0">
              <a:latin typeface="微软雅黑" panose="020B0503020204020204" pitchFamily="34" charset="-122"/>
              <a:ea typeface="微软雅黑" panose="020B0503020204020204" pitchFamily="34" charset="-122"/>
            </a:rPr>
            <a:t>6</a:t>
          </a:r>
          <a:r>
            <a:rPr lang="zh-CN" sz="1800" kern="1200" dirty="0">
              <a:latin typeface="微软雅黑" panose="020B0503020204020204" pitchFamily="34" charset="-122"/>
              <a:ea typeface="微软雅黑" panose="020B0503020204020204" pitchFamily="34" charset="-122"/>
            </a:rPr>
            <a:t>。</a:t>
          </a:r>
        </a:p>
        <a:p>
          <a:pPr marL="0" lvl="0" indent="0" algn="l" defTabSz="800100">
            <a:lnSpc>
              <a:spcPct val="90000"/>
            </a:lnSpc>
            <a:spcBef>
              <a:spcPct val="0"/>
            </a:spcBef>
            <a:spcAft>
              <a:spcPct val="35000"/>
            </a:spcAft>
            <a:buNone/>
          </a:pPr>
          <a:r>
            <a:rPr lang="en-US" altLang="zh-CN" sz="1800" kern="1200" dirty="0">
              <a:latin typeface="微软雅黑" panose="020B0503020204020204" pitchFamily="34" charset="-122"/>
              <a:ea typeface="微软雅黑" panose="020B0503020204020204" pitchFamily="34" charset="-122"/>
            </a:rPr>
            <a:t>S</a:t>
          </a:r>
          <a:r>
            <a:rPr lang="en-US" sz="1800" kern="1200" dirty="0">
              <a:latin typeface="微软雅黑" panose="020B0503020204020204" pitchFamily="34" charset="-122"/>
              <a:ea typeface="微软雅黑" panose="020B0503020204020204" pitchFamily="34" charset="-122"/>
            </a:rPr>
            <a:t>3</a:t>
          </a:r>
          <a:r>
            <a:rPr lang="zh-CN" sz="1800" kern="1200" dirty="0">
              <a:latin typeface="微软雅黑" panose="020B0503020204020204" pitchFamily="34" charset="-122"/>
              <a:ea typeface="微软雅黑" panose="020B0503020204020204" pitchFamily="34" charset="-122"/>
            </a:rPr>
            <a:t>：将</a:t>
          </a:r>
          <a:r>
            <a:rPr lang="en-US" sz="1800" kern="1200" dirty="0">
              <a:latin typeface="微软雅黑" panose="020B0503020204020204" pitchFamily="34" charset="-122"/>
              <a:ea typeface="微软雅黑" panose="020B0503020204020204" pitchFamily="34" charset="-122"/>
            </a:rPr>
            <a:t>6</a:t>
          </a:r>
          <a:r>
            <a:rPr lang="zh-CN" sz="1800" kern="1200" dirty="0">
              <a:latin typeface="微软雅黑" panose="020B0503020204020204" pitchFamily="34" charset="-122"/>
              <a:ea typeface="微软雅黑" panose="020B0503020204020204" pitchFamily="34" charset="-122"/>
            </a:rPr>
            <a:t>再乘以</a:t>
          </a:r>
          <a:r>
            <a:rPr lang="en-US" sz="1800" kern="1200" dirty="0">
              <a:latin typeface="微软雅黑" panose="020B0503020204020204" pitchFamily="34" charset="-122"/>
              <a:ea typeface="微软雅黑" panose="020B0503020204020204" pitchFamily="34" charset="-122"/>
            </a:rPr>
            <a:t>4</a:t>
          </a:r>
          <a:r>
            <a:rPr lang="zh-CN" sz="1800" kern="1200" dirty="0">
              <a:latin typeface="微软雅黑" panose="020B0503020204020204" pitchFamily="34" charset="-122"/>
              <a:ea typeface="微软雅黑" panose="020B0503020204020204" pitchFamily="34" charset="-122"/>
            </a:rPr>
            <a:t>，得</a:t>
          </a:r>
          <a:r>
            <a:rPr lang="zh-CN" altLang="en-US" sz="1800" kern="1200" dirty="0">
              <a:latin typeface="微软雅黑" panose="020B0503020204020204" pitchFamily="34" charset="-122"/>
              <a:ea typeface="微软雅黑" panose="020B0503020204020204" pitchFamily="34" charset="-122"/>
            </a:rPr>
            <a:t>到结果</a:t>
          </a:r>
          <a:r>
            <a:rPr lang="en-US" sz="1800" kern="1200" dirty="0">
              <a:latin typeface="微软雅黑" panose="020B0503020204020204" pitchFamily="34" charset="-122"/>
              <a:ea typeface="微软雅黑" panose="020B0503020204020204" pitchFamily="34" charset="-122"/>
            </a:rPr>
            <a:t>24</a:t>
          </a:r>
          <a:r>
            <a:rPr lang="zh-CN" sz="1800" kern="1200" dirty="0">
              <a:latin typeface="微软雅黑" panose="020B0503020204020204" pitchFamily="34" charset="-122"/>
              <a:ea typeface="微软雅黑" panose="020B0503020204020204" pitchFamily="34" charset="-122"/>
            </a:rPr>
            <a:t>。</a:t>
          </a:r>
        </a:p>
        <a:p>
          <a:pPr marL="0" lvl="0" indent="0" algn="l" defTabSz="800100">
            <a:lnSpc>
              <a:spcPct val="90000"/>
            </a:lnSpc>
            <a:spcBef>
              <a:spcPct val="0"/>
            </a:spcBef>
            <a:spcAft>
              <a:spcPct val="35000"/>
            </a:spcAft>
            <a:buNone/>
          </a:pPr>
          <a:r>
            <a:rPr lang="en-US" altLang="zh-CN" sz="1800" kern="1200" dirty="0">
              <a:latin typeface="微软雅黑" panose="020B0503020204020204" pitchFamily="34" charset="-122"/>
              <a:ea typeface="微软雅黑" panose="020B0503020204020204" pitchFamily="34" charset="-122"/>
            </a:rPr>
            <a:t>S</a:t>
          </a:r>
          <a:r>
            <a:rPr lang="en-US" sz="1800" kern="1200" dirty="0">
              <a:latin typeface="微软雅黑" panose="020B0503020204020204" pitchFamily="34" charset="-122"/>
              <a:ea typeface="微软雅黑" panose="020B0503020204020204" pitchFamily="34" charset="-122"/>
            </a:rPr>
            <a:t>4</a:t>
          </a:r>
          <a:r>
            <a:rPr lang="zh-CN" sz="1800" kern="1200" dirty="0">
              <a:latin typeface="微软雅黑" panose="020B0503020204020204" pitchFamily="34" charset="-122"/>
              <a:ea typeface="微软雅黑" panose="020B0503020204020204" pitchFamily="34" charset="-122"/>
            </a:rPr>
            <a:t>：将</a:t>
          </a:r>
          <a:r>
            <a:rPr lang="en-US" sz="1800" kern="1200" dirty="0">
              <a:latin typeface="微软雅黑" panose="020B0503020204020204" pitchFamily="34" charset="-122"/>
              <a:ea typeface="微软雅黑" panose="020B0503020204020204" pitchFamily="34" charset="-122"/>
            </a:rPr>
            <a:t>24</a:t>
          </a:r>
          <a:r>
            <a:rPr lang="zh-CN" sz="1800" kern="1200" dirty="0">
              <a:latin typeface="微软雅黑" panose="020B0503020204020204" pitchFamily="34" charset="-122"/>
              <a:ea typeface="微软雅黑" panose="020B0503020204020204" pitchFamily="34" charset="-122"/>
            </a:rPr>
            <a:t>再乘以</a:t>
          </a:r>
          <a:r>
            <a:rPr lang="en-US" sz="1800" kern="1200" dirty="0">
              <a:latin typeface="微软雅黑" panose="020B0503020204020204" pitchFamily="34" charset="-122"/>
              <a:ea typeface="微软雅黑" panose="020B0503020204020204" pitchFamily="34" charset="-122"/>
            </a:rPr>
            <a:t>5</a:t>
          </a:r>
          <a:r>
            <a:rPr lang="zh-CN" sz="1800" kern="1200" dirty="0">
              <a:latin typeface="微软雅黑" panose="020B0503020204020204" pitchFamily="34" charset="-122"/>
              <a:ea typeface="微软雅黑" panose="020B0503020204020204" pitchFamily="34" charset="-122"/>
            </a:rPr>
            <a:t>，得</a:t>
          </a:r>
          <a:r>
            <a:rPr lang="zh-CN" altLang="en-US" sz="1800" kern="1200" dirty="0">
              <a:latin typeface="微软雅黑" panose="020B0503020204020204" pitchFamily="34" charset="-122"/>
              <a:ea typeface="微软雅黑" panose="020B0503020204020204" pitchFamily="34" charset="-122"/>
            </a:rPr>
            <a:t>到结果</a:t>
          </a:r>
          <a:r>
            <a:rPr lang="en-US" sz="1800" kern="1200" dirty="0">
              <a:latin typeface="微软雅黑" panose="020B0503020204020204" pitchFamily="34" charset="-122"/>
              <a:ea typeface="微软雅黑" panose="020B0503020204020204" pitchFamily="34" charset="-122"/>
            </a:rPr>
            <a:t>120</a:t>
          </a:r>
          <a:r>
            <a:rPr lang="zh-CN" sz="1800" kern="1200" dirty="0">
              <a:latin typeface="微软雅黑" panose="020B0503020204020204" pitchFamily="34" charset="-122"/>
              <a:ea typeface="微软雅黑" panose="020B0503020204020204" pitchFamily="34" charset="-122"/>
            </a:rPr>
            <a:t>。</a:t>
          </a:r>
          <a:endParaRPr lang="zh-CN" altLang="en-US" sz="1800" kern="1200" dirty="0">
            <a:latin typeface="微软雅黑" panose="020B0503020204020204" pitchFamily="34" charset="-122"/>
            <a:ea typeface="微软雅黑" panose="020B0503020204020204" pitchFamily="34" charset="-122"/>
          </a:endParaRPr>
        </a:p>
      </dsp:txBody>
      <dsp:txXfrm>
        <a:off x="73190" y="73190"/>
        <a:ext cx="2352516" cy="3909685"/>
      </dsp:txXfrm>
    </dsp:sp>
    <dsp:sp modelId="{E791209A-EC48-4FAF-AFCA-6B57E8B1D675}">
      <dsp:nvSpPr>
        <dsp:cNvPr id="0" name=""/>
        <dsp:cNvSpPr/>
      </dsp:nvSpPr>
      <dsp:spPr>
        <a:xfrm>
          <a:off x="2752038" y="1718169"/>
          <a:ext cx="536661" cy="619726"/>
        </a:xfrm>
        <a:prstGeom prst="rightArrow">
          <a:avLst>
            <a:gd name="adj1" fmla="val 60000"/>
            <a:gd name="adj2" fmla="val 50000"/>
          </a:avLst>
        </a:prstGeom>
        <a:gradFill rotWithShape="0">
          <a:gsLst>
            <a:gs pos="0">
              <a:schemeClr val="accent1">
                <a:tint val="60000"/>
                <a:hueOff val="0"/>
                <a:satOff val="0"/>
                <a:lumOff val="0"/>
                <a:alphaOff val="0"/>
                <a:tint val="65000"/>
                <a:lumMod val="110000"/>
              </a:schemeClr>
            </a:gs>
            <a:gs pos="88000">
              <a:schemeClr val="accent1">
                <a:tint val="60000"/>
                <a:hueOff val="0"/>
                <a:satOff val="0"/>
                <a:lumOff val="0"/>
                <a:alphaOff val="0"/>
                <a:tint val="9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CN" altLang="en-US" sz="2800" kern="1200"/>
        </a:p>
      </dsp:txBody>
      <dsp:txXfrm>
        <a:off x="2752038" y="1842114"/>
        <a:ext cx="375663" cy="371836"/>
      </dsp:txXfrm>
    </dsp:sp>
    <dsp:sp modelId="{1EED3C83-D66D-4ABC-A0EC-B8C589FE7BA1}">
      <dsp:nvSpPr>
        <dsp:cNvPr id="0" name=""/>
        <dsp:cNvSpPr/>
      </dsp:nvSpPr>
      <dsp:spPr>
        <a:xfrm>
          <a:off x="3511464" y="0"/>
          <a:ext cx="2498896" cy="4056065"/>
        </a:xfrm>
        <a:prstGeom prst="roundRect">
          <a:avLst>
            <a:gd name="adj" fmla="val 10000"/>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S1: </a:t>
          </a:r>
          <a:r>
            <a:rPr lang="zh-CN" sz="1800" kern="1200" dirty="0">
              <a:latin typeface="微软雅黑" panose="020B0503020204020204" pitchFamily="34" charset="-122"/>
              <a:ea typeface="微软雅黑" panose="020B0503020204020204" pitchFamily="34" charset="-122"/>
            </a:rPr>
            <a:t>使</a:t>
          </a:r>
          <a:r>
            <a:rPr lang="en-US" sz="1800" kern="1200" dirty="0">
              <a:latin typeface="微软雅黑" panose="020B0503020204020204" pitchFamily="34" charset="-122"/>
              <a:ea typeface="微软雅黑" panose="020B0503020204020204" pitchFamily="34" charset="-122"/>
            </a:rPr>
            <a:t>t=1</a:t>
          </a:r>
          <a:endParaRPr lang="zh-CN" sz="1800"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S2: </a:t>
          </a:r>
          <a:r>
            <a:rPr lang="zh-CN" sz="1800" kern="1200" dirty="0">
              <a:latin typeface="微软雅黑" panose="020B0503020204020204" pitchFamily="34" charset="-122"/>
              <a:ea typeface="微软雅黑" panose="020B0503020204020204" pitchFamily="34" charset="-122"/>
            </a:rPr>
            <a:t>使</a:t>
          </a:r>
          <a:r>
            <a:rPr lang="en-US" sz="1800" kern="1200" dirty="0" err="1">
              <a:latin typeface="微软雅黑" panose="020B0503020204020204" pitchFamily="34" charset="-122"/>
              <a:ea typeface="微软雅黑" panose="020B0503020204020204" pitchFamily="34" charset="-122"/>
            </a:rPr>
            <a:t>i</a:t>
          </a:r>
          <a:r>
            <a:rPr lang="en-US" sz="1800" kern="1200" dirty="0">
              <a:latin typeface="微软雅黑" panose="020B0503020204020204" pitchFamily="34" charset="-122"/>
              <a:ea typeface="微软雅黑" panose="020B0503020204020204" pitchFamily="34" charset="-122"/>
            </a:rPr>
            <a:t>=2</a:t>
          </a:r>
          <a:endParaRPr lang="zh-CN" sz="1800"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S3: </a:t>
          </a:r>
          <a:r>
            <a:rPr lang="zh-CN" sz="1800" kern="1200" dirty="0">
              <a:latin typeface="微软雅黑" panose="020B0503020204020204" pitchFamily="34" charset="-122"/>
              <a:ea typeface="微软雅黑" panose="020B0503020204020204" pitchFamily="34" charset="-122"/>
            </a:rPr>
            <a:t>使</a:t>
          </a:r>
          <a:r>
            <a:rPr lang="en-US" sz="1800" kern="1200" dirty="0">
              <a:latin typeface="微软雅黑" panose="020B0503020204020204" pitchFamily="34" charset="-122"/>
              <a:ea typeface="微软雅黑" panose="020B0503020204020204" pitchFamily="34" charset="-122"/>
            </a:rPr>
            <a:t>t</a:t>
          </a:r>
          <a:r>
            <a:rPr lang="zh-CN" sz="1800" kern="1200" dirty="0">
              <a:latin typeface="微软雅黑" panose="020B0503020204020204" pitchFamily="34" charset="-122"/>
              <a:ea typeface="微软雅黑" panose="020B0503020204020204" pitchFamily="34" charset="-122"/>
            </a:rPr>
            <a:t>×</a:t>
          </a:r>
          <a:r>
            <a:rPr lang="en-US" sz="1800" kern="1200" dirty="0" err="1">
              <a:latin typeface="微软雅黑" panose="020B0503020204020204" pitchFamily="34" charset="-122"/>
              <a:ea typeface="微软雅黑" panose="020B0503020204020204" pitchFamily="34" charset="-122"/>
            </a:rPr>
            <a:t>i</a:t>
          </a:r>
          <a:r>
            <a:rPr lang="en-US" sz="1800" kern="1200" dirty="0">
              <a:latin typeface="微软雅黑" panose="020B0503020204020204" pitchFamily="34" charset="-122"/>
              <a:ea typeface="微软雅黑" panose="020B0503020204020204" pitchFamily="34" charset="-122"/>
            </a:rPr>
            <a:t>, </a:t>
          </a:r>
          <a:r>
            <a:rPr lang="zh-CN" sz="1800" kern="1200" dirty="0">
              <a:latin typeface="微软雅黑" panose="020B0503020204020204" pitchFamily="34" charset="-122"/>
              <a:ea typeface="微软雅黑" panose="020B0503020204020204" pitchFamily="34" charset="-122"/>
            </a:rPr>
            <a:t>乘积仍然放在在变量</a:t>
          </a:r>
          <a:r>
            <a:rPr lang="en-US" sz="1800" kern="1200" dirty="0">
              <a:latin typeface="微软雅黑" panose="020B0503020204020204" pitchFamily="34" charset="-122"/>
              <a:ea typeface="微软雅黑" panose="020B0503020204020204" pitchFamily="34" charset="-122"/>
            </a:rPr>
            <a:t>t</a:t>
          </a:r>
          <a:r>
            <a:rPr lang="zh-CN" sz="1800" kern="1200" dirty="0">
              <a:latin typeface="微软雅黑" panose="020B0503020204020204" pitchFamily="34" charset="-122"/>
              <a:ea typeface="微软雅黑" panose="020B0503020204020204" pitchFamily="34" charset="-122"/>
            </a:rPr>
            <a:t>中</a:t>
          </a:r>
        </a:p>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S4: </a:t>
          </a:r>
          <a:r>
            <a:rPr lang="zh-CN" sz="1800" kern="1200" dirty="0">
              <a:latin typeface="微软雅黑" panose="020B0503020204020204" pitchFamily="34" charset="-122"/>
              <a:ea typeface="微软雅黑" panose="020B0503020204020204" pitchFamily="34" charset="-122"/>
            </a:rPr>
            <a:t>使</a:t>
          </a:r>
          <a:r>
            <a:rPr lang="en-US" sz="1800" kern="1200" dirty="0" err="1">
              <a:latin typeface="微软雅黑" panose="020B0503020204020204" pitchFamily="34" charset="-122"/>
              <a:ea typeface="微软雅黑" panose="020B0503020204020204" pitchFamily="34" charset="-122"/>
            </a:rPr>
            <a:t>i</a:t>
          </a:r>
          <a:r>
            <a:rPr lang="zh-CN" sz="1800" kern="1200" dirty="0">
              <a:latin typeface="微软雅黑" panose="020B0503020204020204" pitchFamily="34" charset="-122"/>
              <a:ea typeface="微软雅黑" panose="020B0503020204020204" pitchFamily="34" charset="-122"/>
            </a:rPr>
            <a:t>的值</a:t>
          </a:r>
          <a:r>
            <a:rPr lang="en-US" sz="1800" kern="1200" dirty="0">
              <a:latin typeface="微软雅黑" panose="020B0503020204020204" pitchFamily="34" charset="-122"/>
              <a:ea typeface="微软雅黑" panose="020B0503020204020204" pitchFamily="34" charset="-122"/>
            </a:rPr>
            <a:t>+1</a:t>
          </a:r>
          <a:r>
            <a:rPr lang="zh-CN" sz="1800" kern="1200" dirty="0">
              <a:latin typeface="微软雅黑" panose="020B0503020204020204" pitchFamily="34" charset="-122"/>
              <a:ea typeface="微软雅黑" panose="020B0503020204020204" pitchFamily="34" charset="-122"/>
            </a:rPr>
            <a:t>，即</a:t>
          </a:r>
          <a:r>
            <a:rPr lang="en-US" sz="1800" kern="1200" dirty="0">
              <a:latin typeface="微软雅黑" panose="020B0503020204020204" pitchFamily="34" charset="-122"/>
              <a:ea typeface="微软雅黑" panose="020B0503020204020204" pitchFamily="34" charset="-122"/>
            </a:rPr>
            <a:t>i+1</a:t>
          </a:r>
          <a:r>
            <a:rPr lang="zh-CN" sz="1800" kern="1200" dirty="0">
              <a:latin typeface="微软雅黑" panose="020B0503020204020204" pitchFamily="34" charset="-122"/>
              <a:ea typeface="微软雅黑" panose="020B0503020204020204" pitchFamily="34" charset="-122"/>
            </a:rPr>
            <a:t>→</a:t>
          </a:r>
          <a:r>
            <a:rPr lang="en-US" sz="1800" kern="1200" dirty="0" err="1">
              <a:latin typeface="微软雅黑" panose="020B0503020204020204" pitchFamily="34" charset="-122"/>
              <a:ea typeface="微软雅黑" panose="020B0503020204020204" pitchFamily="34" charset="-122"/>
            </a:rPr>
            <a:t>i</a:t>
          </a:r>
          <a:endParaRPr lang="zh-CN" sz="1800"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S5: </a:t>
          </a:r>
          <a:r>
            <a:rPr lang="zh-CN" sz="1800" kern="1200" dirty="0">
              <a:latin typeface="微软雅黑" panose="020B0503020204020204" pitchFamily="34" charset="-122"/>
              <a:ea typeface="微软雅黑" panose="020B0503020204020204" pitchFamily="34" charset="-122"/>
            </a:rPr>
            <a:t>如果</a:t>
          </a:r>
          <a:r>
            <a:rPr lang="en-US" sz="1800" kern="1200" dirty="0" err="1">
              <a:latin typeface="微软雅黑" panose="020B0503020204020204" pitchFamily="34" charset="-122"/>
              <a:ea typeface="微软雅黑" panose="020B0503020204020204" pitchFamily="34" charset="-122"/>
            </a:rPr>
            <a:t>i</a:t>
          </a:r>
          <a:r>
            <a:rPr lang="zh-CN" sz="1800" kern="1200" dirty="0">
              <a:latin typeface="微软雅黑" panose="020B0503020204020204" pitchFamily="34" charset="-122"/>
              <a:ea typeface="微软雅黑" panose="020B0503020204020204" pitchFamily="34" charset="-122"/>
            </a:rPr>
            <a:t>≤</a:t>
          </a:r>
          <a:r>
            <a:rPr lang="en-US" sz="1800" kern="1200" dirty="0">
              <a:latin typeface="微软雅黑" panose="020B0503020204020204" pitchFamily="34" charset="-122"/>
              <a:ea typeface="微软雅黑" panose="020B0503020204020204" pitchFamily="34" charset="-122"/>
            </a:rPr>
            <a:t>5, </a:t>
          </a:r>
          <a:r>
            <a:rPr lang="zh-CN" sz="1800" kern="1200" dirty="0">
              <a:latin typeface="微软雅黑" panose="020B0503020204020204" pitchFamily="34" charset="-122"/>
              <a:ea typeface="微软雅黑" panose="020B0503020204020204" pitchFamily="34" charset="-122"/>
            </a:rPr>
            <a:t>返回重新执行步骤</a:t>
          </a:r>
          <a:r>
            <a:rPr lang="en-US" sz="1800" kern="1200" dirty="0">
              <a:latin typeface="微软雅黑" panose="020B0503020204020204" pitchFamily="34" charset="-122"/>
              <a:ea typeface="微软雅黑" panose="020B0503020204020204" pitchFamily="34" charset="-122"/>
            </a:rPr>
            <a:t>S3</a:t>
          </a:r>
          <a:r>
            <a:rPr lang="zh-CN" sz="1800" kern="1200" dirty="0">
              <a:latin typeface="微软雅黑" panose="020B0503020204020204" pitchFamily="34" charset="-122"/>
              <a:ea typeface="微软雅黑" panose="020B0503020204020204" pitchFamily="34" charset="-122"/>
            </a:rPr>
            <a:t>以及其后的</a:t>
          </a:r>
          <a:r>
            <a:rPr lang="en-US" sz="1800" kern="1200" dirty="0">
              <a:latin typeface="微软雅黑" panose="020B0503020204020204" pitchFamily="34" charset="-122"/>
              <a:ea typeface="微软雅黑" panose="020B0503020204020204" pitchFamily="34" charset="-122"/>
            </a:rPr>
            <a:t>S4</a:t>
          </a:r>
          <a:r>
            <a:rPr lang="zh-CN" sz="1800" kern="1200" dirty="0">
              <a:latin typeface="微软雅黑" panose="020B0503020204020204" pitchFamily="34" charset="-122"/>
              <a:ea typeface="微软雅黑" panose="020B0503020204020204" pitchFamily="34" charset="-122"/>
            </a:rPr>
            <a:t>和</a:t>
          </a:r>
          <a:r>
            <a:rPr lang="en-US" sz="1800" kern="1200" dirty="0">
              <a:latin typeface="微软雅黑" panose="020B0503020204020204" pitchFamily="34" charset="-122"/>
              <a:ea typeface="微软雅黑" panose="020B0503020204020204" pitchFamily="34" charset="-122"/>
            </a:rPr>
            <a:t>S5</a:t>
          </a:r>
          <a:r>
            <a:rPr lang="zh-CN" sz="1800" kern="1200" dirty="0">
              <a:latin typeface="微软雅黑" panose="020B0503020204020204" pitchFamily="34" charset="-122"/>
              <a:ea typeface="微软雅黑" panose="020B0503020204020204" pitchFamily="34" charset="-122"/>
            </a:rPr>
            <a:t>；否则，算法结束。</a:t>
          </a:r>
          <a:endParaRPr lang="zh-CN" altLang="en-US" sz="1800" kern="1200" dirty="0">
            <a:latin typeface="微软雅黑" panose="020B0503020204020204" pitchFamily="34" charset="-122"/>
            <a:ea typeface="微软雅黑" panose="020B0503020204020204" pitchFamily="34" charset="-122"/>
          </a:endParaRPr>
        </a:p>
      </dsp:txBody>
      <dsp:txXfrm>
        <a:off x="3584654" y="73190"/>
        <a:ext cx="2352516" cy="3909685"/>
      </dsp:txXfrm>
    </dsp:sp>
    <dsp:sp modelId="{E6441CA4-ED96-466A-8EBC-4E4C7D1A8FC1}">
      <dsp:nvSpPr>
        <dsp:cNvPr id="0" name=""/>
        <dsp:cNvSpPr/>
      </dsp:nvSpPr>
      <dsp:spPr>
        <a:xfrm>
          <a:off x="6260250" y="1718169"/>
          <a:ext cx="529766" cy="619726"/>
        </a:xfrm>
        <a:prstGeom prst="rightArrow">
          <a:avLst>
            <a:gd name="adj1" fmla="val 60000"/>
            <a:gd name="adj2" fmla="val 50000"/>
          </a:avLst>
        </a:prstGeom>
        <a:gradFill rotWithShape="0">
          <a:gsLst>
            <a:gs pos="0">
              <a:schemeClr val="accent1">
                <a:tint val="60000"/>
                <a:hueOff val="0"/>
                <a:satOff val="0"/>
                <a:lumOff val="0"/>
                <a:alphaOff val="0"/>
                <a:tint val="65000"/>
                <a:lumMod val="110000"/>
              </a:schemeClr>
            </a:gs>
            <a:gs pos="88000">
              <a:schemeClr val="accent1">
                <a:tint val="60000"/>
                <a:hueOff val="0"/>
                <a:satOff val="0"/>
                <a:lumOff val="0"/>
                <a:alphaOff val="0"/>
                <a:tint val="9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CN" altLang="en-US" sz="2800" kern="1200"/>
        </a:p>
      </dsp:txBody>
      <dsp:txXfrm>
        <a:off x="6260250" y="1842114"/>
        <a:ext cx="370836" cy="371836"/>
      </dsp:txXfrm>
    </dsp:sp>
    <dsp:sp modelId="{49A97F91-92A9-41E4-AE96-128CD21C55B9}">
      <dsp:nvSpPr>
        <dsp:cNvPr id="0" name=""/>
        <dsp:cNvSpPr/>
      </dsp:nvSpPr>
      <dsp:spPr>
        <a:xfrm>
          <a:off x="7009919" y="0"/>
          <a:ext cx="2498896" cy="4056065"/>
        </a:xfrm>
        <a:prstGeom prst="roundRect">
          <a:avLst>
            <a:gd name="adj" fmla="val 10000"/>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w="28575">
          <a:solidFill>
            <a:srgbClr val="0070C0"/>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S1: 1</a:t>
          </a:r>
          <a:r>
            <a:rPr lang="zh-CN" sz="1800" kern="1200" dirty="0">
              <a:latin typeface="微软雅黑" panose="020B0503020204020204" pitchFamily="34" charset="-122"/>
              <a:ea typeface="微软雅黑" panose="020B0503020204020204" pitchFamily="34" charset="-122"/>
            </a:rPr>
            <a:t>→</a:t>
          </a:r>
          <a:r>
            <a:rPr lang="en-US" sz="1800" kern="1200" dirty="0">
              <a:latin typeface="微软雅黑" panose="020B0503020204020204" pitchFamily="34" charset="-122"/>
              <a:ea typeface="微软雅黑" panose="020B0503020204020204" pitchFamily="34" charset="-122"/>
            </a:rPr>
            <a:t>t</a:t>
          </a:r>
          <a:endParaRPr lang="zh-CN" sz="1800"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S2: 3</a:t>
          </a:r>
          <a:r>
            <a:rPr lang="zh-CN" sz="1800" kern="1200" dirty="0">
              <a:latin typeface="微软雅黑" panose="020B0503020204020204" pitchFamily="34" charset="-122"/>
              <a:ea typeface="微软雅黑" panose="020B0503020204020204" pitchFamily="34" charset="-122"/>
            </a:rPr>
            <a:t>→</a:t>
          </a:r>
          <a:r>
            <a:rPr lang="en-US" sz="1800" kern="1200" dirty="0" err="1">
              <a:latin typeface="微软雅黑" panose="020B0503020204020204" pitchFamily="34" charset="-122"/>
              <a:ea typeface="微软雅黑" panose="020B0503020204020204" pitchFamily="34" charset="-122"/>
            </a:rPr>
            <a:t>i</a:t>
          </a:r>
          <a:endParaRPr lang="zh-CN" sz="1800"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S3: t</a:t>
          </a:r>
          <a:r>
            <a:rPr lang="zh-CN" sz="1800" kern="1200" dirty="0">
              <a:latin typeface="微软雅黑" panose="020B0503020204020204" pitchFamily="34" charset="-122"/>
              <a:ea typeface="微软雅黑" panose="020B0503020204020204" pitchFamily="34" charset="-122"/>
            </a:rPr>
            <a:t>×</a:t>
          </a:r>
          <a:r>
            <a:rPr lang="en-US" sz="1800" kern="1200" dirty="0" err="1">
              <a:latin typeface="微软雅黑" panose="020B0503020204020204" pitchFamily="34" charset="-122"/>
              <a:ea typeface="微软雅黑" panose="020B0503020204020204" pitchFamily="34" charset="-122"/>
            </a:rPr>
            <a:t>i</a:t>
          </a:r>
          <a:r>
            <a:rPr lang="zh-CN" sz="1800" kern="1200" dirty="0">
              <a:latin typeface="微软雅黑" panose="020B0503020204020204" pitchFamily="34" charset="-122"/>
              <a:ea typeface="微软雅黑" panose="020B0503020204020204" pitchFamily="34" charset="-122"/>
            </a:rPr>
            <a:t>→</a:t>
          </a:r>
          <a:r>
            <a:rPr lang="en-US" sz="1800" kern="1200" dirty="0">
              <a:latin typeface="微软雅黑" panose="020B0503020204020204" pitchFamily="34" charset="-122"/>
              <a:ea typeface="微软雅黑" panose="020B0503020204020204" pitchFamily="34" charset="-122"/>
            </a:rPr>
            <a:t>t</a:t>
          </a:r>
          <a:endParaRPr lang="zh-CN" sz="1800"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S4: i+2</a:t>
          </a:r>
          <a:r>
            <a:rPr lang="zh-CN" sz="1800" kern="1200" dirty="0">
              <a:latin typeface="微软雅黑" panose="020B0503020204020204" pitchFamily="34" charset="-122"/>
              <a:ea typeface="微软雅黑" panose="020B0503020204020204" pitchFamily="34" charset="-122"/>
            </a:rPr>
            <a:t>→</a:t>
          </a:r>
          <a:r>
            <a:rPr lang="en-US" sz="1800" kern="1200" dirty="0">
              <a:latin typeface="微软雅黑" panose="020B0503020204020204" pitchFamily="34" charset="-122"/>
              <a:ea typeface="微软雅黑" panose="020B0503020204020204" pitchFamily="34" charset="-122"/>
            </a:rPr>
            <a:t>t</a:t>
          </a:r>
          <a:endParaRPr lang="zh-CN" sz="1800"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sz="1800" kern="1200" dirty="0">
              <a:latin typeface="微软雅黑" panose="020B0503020204020204" pitchFamily="34" charset="-122"/>
              <a:ea typeface="微软雅黑" panose="020B0503020204020204" pitchFamily="34" charset="-122"/>
            </a:rPr>
            <a:t>S5:</a:t>
          </a:r>
          <a:r>
            <a:rPr lang="zh-CN" sz="1800" kern="1200" dirty="0">
              <a:latin typeface="微软雅黑" panose="020B0503020204020204" pitchFamily="34" charset="-122"/>
              <a:ea typeface="微软雅黑" panose="020B0503020204020204" pitchFamily="34" charset="-122"/>
            </a:rPr>
            <a:t>若</a:t>
          </a:r>
          <a:r>
            <a:rPr lang="en-US" sz="1800" kern="1200" dirty="0" err="1">
              <a:latin typeface="微软雅黑" panose="020B0503020204020204" pitchFamily="34" charset="-122"/>
              <a:ea typeface="微软雅黑" panose="020B0503020204020204" pitchFamily="34" charset="-122"/>
            </a:rPr>
            <a:t>i</a:t>
          </a:r>
          <a:r>
            <a:rPr lang="zh-CN" sz="1800" kern="1200" dirty="0">
              <a:latin typeface="微软雅黑" panose="020B0503020204020204" pitchFamily="34" charset="-122"/>
              <a:ea typeface="微软雅黑" panose="020B0503020204020204" pitchFamily="34" charset="-122"/>
            </a:rPr>
            <a:t>≤</a:t>
          </a:r>
          <a:r>
            <a:rPr lang="en-US" sz="1800" kern="1200" dirty="0">
              <a:latin typeface="微软雅黑" panose="020B0503020204020204" pitchFamily="34" charset="-122"/>
              <a:ea typeface="微软雅黑" panose="020B0503020204020204" pitchFamily="34" charset="-122"/>
            </a:rPr>
            <a:t>11, </a:t>
          </a:r>
          <a:r>
            <a:rPr lang="zh-CN" sz="1800" kern="1200" dirty="0">
              <a:latin typeface="微软雅黑" panose="020B0503020204020204" pitchFamily="34" charset="-122"/>
              <a:ea typeface="微软雅黑" panose="020B0503020204020204" pitchFamily="34" charset="-122"/>
            </a:rPr>
            <a:t>返回</a:t>
          </a:r>
          <a:r>
            <a:rPr lang="en-US" sz="1800" kern="1200" dirty="0">
              <a:latin typeface="微软雅黑" panose="020B0503020204020204" pitchFamily="34" charset="-122"/>
              <a:ea typeface="微软雅黑" panose="020B0503020204020204" pitchFamily="34" charset="-122"/>
            </a:rPr>
            <a:t>S3</a:t>
          </a:r>
          <a:r>
            <a:rPr lang="zh-CN" sz="1800" kern="1200" dirty="0">
              <a:latin typeface="微软雅黑" panose="020B0503020204020204" pitchFamily="34" charset="-122"/>
              <a:ea typeface="微软雅黑" panose="020B0503020204020204" pitchFamily="34" charset="-122"/>
            </a:rPr>
            <a:t>，否则，结束。</a:t>
          </a:r>
          <a:endParaRPr lang="zh-CN" altLang="en-US" sz="1800" kern="1200" dirty="0">
            <a:latin typeface="微软雅黑" panose="020B0503020204020204" pitchFamily="34" charset="-122"/>
            <a:ea typeface="微软雅黑" panose="020B0503020204020204" pitchFamily="34" charset="-122"/>
          </a:endParaRPr>
        </a:p>
      </dsp:txBody>
      <dsp:txXfrm>
        <a:off x="7083109" y="73190"/>
        <a:ext cx="2352516" cy="39096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6EFDBD-A874-425D-8918-BF5C97D327A6}">
      <dsp:nvSpPr>
        <dsp:cNvPr id="0" name=""/>
        <dsp:cNvSpPr/>
      </dsp:nvSpPr>
      <dsp:spPr>
        <a:xfrm>
          <a:off x="2857664" y="539941"/>
          <a:ext cx="3598543" cy="3598543"/>
        </a:xfrm>
        <a:prstGeom prst="blockArc">
          <a:avLst>
            <a:gd name="adj1" fmla="val 11879964"/>
            <a:gd name="adj2" fmla="val 16218623"/>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A21A98-09BB-47FC-BF73-81CA2B0A8130}">
      <dsp:nvSpPr>
        <dsp:cNvPr id="0" name=""/>
        <dsp:cNvSpPr/>
      </dsp:nvSpPr>
      <dsp:spPr>
        <a:xfrm>
          <a:off x="2857659" y="539958"/>
          <a:ext cx="3598543" cy="3598543"/>
        </a:xfrm>
        <a:prstGeom prst="blockArc">
          <a:avLst>
            <a:gd name="adj1" fmla="val 7560000"/>
            <a:gd name="adj2" fmla="val 1188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ED256A-9981-4CAD-9C0D-4865BF6640DF}">
      <dsp:nvSpPr>
        <dsp:cNvPr id="0" name=""/>
        <dsp:cNvSpPr/>
      </dsp:nvSpPr>
      <dsp:spPr>
        <a:xfrm>
          <a:off x="2857659" y="539958"/>
          <a:ext cx="3598543" cy="3598543"/>
        </a:xfrm>
        <a:prstGeom prst="blockArc">
          <a:avLst>
            <a:gd name="adj1" fmla="val 3240000"/>
            <a:gd name="adj2" fmla="val 756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410FF9-FDF5-4EAA-9013-244C23A05C23}">
      <dsp:nvSpPr>
        <dsp:cNvPr id="0" name=""/>
        <dsp:cNvSpPr/>
      </dsp:nvSpPr>
      <dsp:spPr>
        <a:xfrm>
          <a:off x="2857659" y="539958"/>
          <a:ext cx="3598543" cy="3598543"/>
        </a:xfrm>
        <a:prstGeom prst="blockArc">
          <a:avLst>
            <a:gd name="adj1" fmla="val 20520000"/>
            <a:gd name="adj2" fmla="val 324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AD1355-2EAB-4341-9DD5-B2A401A1FDB6}">
      <dsp:nvSpPr>
        <dsp:cNvPr id="0" name=""/>
        <dsp:cNvSpPr/>
      </dsp:nvSpPr>
      <dsp:spPr>
        <a:xfrm>
          <a:off x="2857653" y="539941"/>
          <a:ext cx="3598543" cy="3598543"/>
        </a:xfrm>
        <a:prstGeom prst="blockArc">
          <a:avLst>
            <a:gd name="adj1" fmla="val 16218645"/>
            <a:gd name="adj2" fmla="val 20520036"/>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10A988-6E74-440C-A478-DE700B7C656D}">
      <dsp:nvSpPr>
        <dsp:cNvPr id="0" name=""/>
        <dsp:cNvSpPr/>
      </dsp:nvSpPr>
      <dsp:spPr>
        <a:xfrm>
          <a:off x="3828097" y="1510396"/>
          <a:ext cx="1657667" cy="1657667"/>
        </a:xfrm>
        <a:prstGeom prst="ellipse">
          <a:avLst/>
        </a:prstGeom>
        <a:gradFill rotWithShape="1">
          <a:gsLst>
            <a:gs pos="0">
              <a:schemeClr val="accent1">
                <a:tint val="65000"/>
                <a:lumMod val="110000"/>
              </a:schemeClr>
            </a:gs>
            <a:gs pos="88000">
              <a:schemeClr val="accent1">
                <a:tint val="90000"/>
              </a:schemeClr>
            </a:gs>
          </a:gsLst>
          <a:lin ang="5400000" scaled="0"/>
        </a:gradFill>
        <a:ln w="12700" cap="rnd"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latin typeface="微软雅黑" panose="020B0503020204020204" pitchFamily="34" charset="-122"/>
              <a:ea typeface="微软雅黑" panose="020B0503020204020204" pitchFamily="34" charset="-122"/>
            </a:rPr>
            <a:t>C</a:t>
          </a:r>
          <a:r>
            <a:rPr lang="zh-CN" sz="2100" b="1" kern="1200" dirty="0">
              <a:solidFill>
                <a:schemeClr val="tx1"/>
              </a:solidFill>
              <a:latin typeface="微软雅黑" panose="020B0503020204020204" pitchFamily="34" charset="-122"/>
              <a:ea typeface="微软雅黑" panose="020B0503020204020204" pitchFamily="34" charset="-122"/>
            </a:rPr>
            <a:t>语言算法的特性</a:t>
          </a:r>
          <a:endParaRPr lang="zh-CN" altLang="en-US" sz="2100" kern="1200" dirty="0">
            <a:solidFill>
              <a:schemeClr val="tx1"/>
            </a:solidFill>
            <a:latin typeface="微软雅黑" panose="020B0503020204020204" pitchFamily="34" charset="-122"/>
            <a:ea typeface="微软雅黑" panose="020B0503020204020204" pitchFamily="34" charset="-122"/>
          </a:endParaRPr>
        </a:p>
      </dsp:txBody>
      <dsp:txXfrm>
        <a:off x="4070857" y="1753156"/>
        <a:ext cx="1172147" cy="1172147"/>
      </dsp:txXfrm>
    </dsp:sp>
    <dsp:sp modelId="{021C29C1-48F2-4BAD-B4E6-A271A4FBFE50}">
      <dsp:nvSpPr>
        <dsp:cNvPr id="0" name=""/>
        <dsp:cNvSpPr/>
      </dsp:nvSpPr>
      <dsp:spPr>
        <a:xfrm>
          <a:off x="4086273" y="1556"/>
          <a:ext cx="1160367" cy="1160367"/>
        </a:xfrm>
        <a:prstGeom prst="ellipse">
          <a:avLst/>
        </a:prstGeom>
        <a:gradFill rotWithShape="1">
          <a:gsLst>
            <a:gs pos="0">
              <a:schemeClr val="accent1">
                <a:tint val="65000"/>
                <a:lumMod val="110000"/>
              </a:schemeClr>
            </a:gs>
            <a:gs pos="88000">
              <a:schemeClr val="accent1">
                <a:tint val="90000"/>
              </a:schemeClr>
            </a:gs>
          </a:gsLst>
          <a:lin ang="5400000" scaled="0"/>
        </a:gradFill>
        <a:ln w="12700" cap="rnd"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zh-CN" sz="2000" kern="1200" dirty="0">
              <a:latin typeface="微软雅黑" panose="020B0503020204020204" pitchFamily="34" charset="-122"/>
              <a:ea typeface="微软雅黑" panose="020B0503020204020204" pitchFamily="34" charset="-122"/>
            </a:rPr>
            <a:t>有穷性</a:t>
          </a:r>
          <a:endParaRPr lang="zh-CN" altLang="en-US" sz="2000" kern="1200" dirty="0">
            <a:latin typeface="微软雅黑" panose="020B0503020204020204" pitchFamily="34" charset="-122"/>
            <a:ea typeface="微软雅黑" panose="020B0503020204020204" pitchFamily="34" charset="-122"/>
          </a:endParaRPr>
        </a:p>
      </dsp:txBody>
      <dsp:txXfrm>
        <a:off x="4256205" y="171488"/>
        <a:ext cx="820503" cy="820503"/>
      </dsp:txXfrm>
    </dsp:sp>
    <dsp:sp modelId="{B9893AC3-BB6B-4948-88D1-A19D4E4C0765}">
      <dsp:nvSpPr>
        <dsp:cNvPr id="0" name=""/>
        <dsp:cNvSpPr/>
      </dsp:nvSpPr>
      <dsp:spPr>
        <a:xfrm>
          <a:off x="5748228" y="1215949"/>
          <a:ext cx="1160367" cy="1160367"/>
        </a:xfrm>
        <a:prstGeom prst="ellipse">
          <a:avLst/>
        </a:prstGeom>
        <a:gradFill rotWithShape="1">
          <a:gsLst>
            <a:gs pos="0">
              <a:schemeClr val="accent1">
                <a:tint val="65000"/>
                <a:lumMod val="110000"/>
              </a:schemeClr>
            </a:gs>
            <a:gs pos="88000">
              <a:schemeClr val="accent1">
                <a:tint val="90000"/>
              </a:schemeClr>
            </a:gs>
          </a:gsLst>
          <a:lin ang="5400000" scaled="0"/>
        </a:gradFill>
        <a:ln w="12700" cap="rnd"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zh-CN" sz="2000" kern="1200" dirty="0">
              <a:latin typeface="微软雅黑" panose="020B0503020204020204" pitchFamily="34" charset="-122"/>
              <a:ea typeface="微软雅黑" panose="020B0503020204020204" pitchFamily="34" charset="-122"/>
            </a:rPr>
            <a:t>有效性</a:t>
          </a:r>
          <a:endParaRPr lang="zh-CN" altLang="en-US" sz="2000" kern="1200" dirty="0">
            <a:latin typeface="微软雅黑" panose="020B0503020204020204" pitchFamily="34" charset="-122"/>
            <a:ea typeface="微软雅黑" panose="020B0503020204020204" pitchFamily="34" charset="-122"/>
          </a:endParaRPr>
        </a:p>
      </dsp:txBody>
      <dsp:txXfrm>
        <a:off x="5918160" y="1385881"/>
        <a:ext cx="820503" cy="820503"/>
      </dsp:txXfrm>
    </dsp:sp>
    <dsp:sp modelId="{8BADB139-FB43-41CF-8171-6812413C5232}">
      <dsp:nvSpPr>
        <dsp:cNvPr id="0" name=""/>
        <dsp:cNvSpPr/>
      </dsp:nvSpPr>
      <dsp:spPr>
        <a:xfrm>
          <a:off x="5109779" y="3180893"/>
          <a:ext cx="1160367" cy="1160367"/>
        </a:xfrm>
        <a:prstGeom prst="ellipse">
          <a:avLst/>
        </a:prstGeom>
        <a:gradFill rotWithShape="1">
          <a:gsLst>
            <a:gs pos="0">
              <a:schemeClr val="accent1">
                <a:tint val="65000"/>
                <a:lumMod val="110000"/>
              </a:schemeClr>
            </a:gs>
            <a:gs pos="88000">
              <a:schemeClr val="accent1">
                <a:tint val="90000"/>
              </a:schemeClr>
            </a:gs>
          </a:gsLst>
          <a:lin ang="5400000" scaled="0"/>
        </a:gradFill>
        <a:ln w="12700" cap="rnd"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zh-CN" sz="1800" kern="1200" dirty="0">
              <a:latin typeface="微软雅黑" panose="020B0503020204020204" pitchFamily="34" charset="-122"/>
              <a:ea typeface="微软雅黑" panose="020B0503020204020204" pitchFamily="34" charset="-122"/>
            </a:rPr>
            <a:t>有一个或多个输出</a:t>
          </a:r>
          <a:endParaRPr lang="zh-CN" altLang="en-US" sz="1800" kern="1200" dirty="0">
            <a:latin typeface="微软雅黑" panose="020B0503020204020204" pitchFamily="34" charset="-122"/>
            <a:ea typeface="微软雅黑" panose="020B0503020204020204" pitchFamily="34" charset="-122"/>
          </a:endParaRPr>
        </a:p>
      </dsp:txBody>
      <dsp:txXfrm>
        <a:off x="5279711" y="3350825"/>
        <a:ext cx="820503" cy="820503"/>
      </dsp:txXfrm>
    </dsp:sp>
    <dsp:sp modelId="{0A96FAB2-57C9-4C69-9A63-26D9CAEC3039}">
      <dsp:nvSpPr>
        <dsp:cNvPr id="0" name=""/>
        <dsp:cNvSpPr/>
      </dsp:nvSpPr>
      <dsp:spPr>
        <a:xfrm>
          <a:off x="3043715" y="3180893"/>
          <a:ext cx="1160367" cy="1160367"/>
        </a:xfrm>
        <a:prstGeom prst="ellipse">
          <a:avLst/>
        </a:prstGeom>
        <a:gradFill rotWithShape="1">
          <a:gsLst>
            <a:gs pos="0">
              <a:schemeClr val="accent1">
                <a:tint val="65000"/>
                <a:lumMod val="110000"/>
              </a:schemeClr>
            </a:gs>
            <a:gs pos="88000">
              <a:schemeClr val="accent1">
                <a:tint val="90000"/>
              </a:schemeClr>
            </a:gs>
          </a:gsLst>
          <a:lin ang="5400000" scaled="0"/>
        </a:gradFill>
        <a:ln w="12700" cap="rnd"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zh-CN" sz="1800" kern="1200" dirty="0">
              <a:latin typeface="微软雅黑" panose="020B0503020204020204" pitchFamily="34" charset="-122"/>
              <a:ea typeface="微软雅黑" panose="020B0503020204020204" pitchFamily="34" charset="-122"/>
            </a:rPr>
            <a:t>有零个或多个输入</a:t>
          </a:r>
          <a:endParaRPr lang="zh-CN" altLang="en-US" sz="1800" kern="1200" dirty="0">
            <a:latin typeface="微软雅黑" panose="020B0503020204020204" pitchFamily="34" charset="-122"/>
            <a:ea typeface="微软雅黑" panose="020B0503020204020204" pitchFamily="34" charset="-122"/>
          </a:endParaRPr>
        </a:p>
      </dsp:txBody>
      <dsp:txXfrm>
        <a:off x="3213647" y="3350825"/>
        <a:ext cx="820503" cy="820503"/>
      </dsp:txXfrm>
    </dsp:sp>
    <dsp:sp modelId="{99094A7F-7B96-4AD4-8080-08FAA09DD55B}">
      <dsp:nvSpPr>
        <dsp:cNvPr id="0" name=""/>
        <dsp:cNvSpPr/>
      </dsp:nvSpPr>
      <dsp:spPr>
        <a:xfrm>
          <a:off x="2405266" y="1215949"/>
          <a:ext cx="1160367" cy="1160367"/>
        </a:xfrm>
        <a:prstGeom prst="ellipse">
          <a:avLst/>
        </a:prstGeom>
        <a:gradFill rotWithShape="1">
          <a:gsLst>
            <a:gs pos="0">
              <a:schemeClr val="accent1">
                <a:tint val="65000"/>
                <a:lumMod val="110000"/>
              </a:schemeClr>
            </a:gs>
            <a:gs pos="88000">
              <a:schemeClr val="accent1">
                <a:tint val="90000"/>
              </a:schemeClr>
            </a:gs>
          </a:gsLst>
          <a:lin ang="5400000" scaled="0"/>
        </a:gradFill>
        <a:ln w="12700" cap="rnd"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微软雅黑" panose="020B0503020204020204" pitchFamily="34" charset="-122"/>
              <a:ea typeface="微软雅黑" panose="020B0503020204020204" pitchFamily="34" charset="-122"/>
            </a:rPr>
            <a:t>确定性</a:t>
          </a:r>
        </a:p>
      </dsp:txBody>
      <dsp:txXfrm>
        <a:off x="2575198" y="1385881"/>
        <a:ext cx="820503" cy="8205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7266A-EEF7-4B0F-82B3-694C6123BCB7}">
      <dsp:nvSpPr>
        <dsp:cNvPr id="0" name=""/>
        <dsp:cNvSpPr/>
      </dsp:nvSpPr>
      <dsp:spPr>
        <a:xfrm>
          <a:off x="2552338" y="0"/>
          <a:ext cx="3818852" cy="2608546"/>
        </a:xfrm>
        <a:prstGeom prst="circularArrow">
          <a:avLst>
            <a:gd name="adj1" fmla="val 10980"/>
            <a:gd name="adj2" fmla="val 1142322"/>
            <a:gd name="adj3" fmla="val 4500000"/>
            <a:gd name="adj4" fmla="val 10800000"/>
            <a:gd name="adj5" fmla="val 12500"/>
          </a:avLst>
        </a:prstGeom>
        <a:gradFill rotWithShape="1">
          <a:gsLst>
            <a:gs pos="0">
              <a:schemeClr val="accent1">
                <a:tint val="65000"/>
                <a:lumMod val="110000"/>
              </a:schemeClr>
            </a:gs>
            <a:gs pos="88000">
              <a:schemeClr val="accent1">
                <a:tint val="90000"/>
              </a:schemeClr>
            </a:gs>
          </a:gsLst>
          <a:lin ang="5400000" scaled="0"/>
        </a:gradFill>
        <a:ln w="12700" cap="rnd"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sp>
    <dsp:sp modelId="{E95212E2-AD27-4157-AB41-1D7BFFC8B633}">
      <dsp:nvSpPr>
        <dsp:cNvPr id="0" name=""/>
        <dsp:cNvSpPr/>
      </dsp:nvSpPr>
      <dsp:spPr>
        <a:xfrm>
          <a:off x="3330713" y="941764"/>
          <a:ext cx="2256224"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latin typeface="Microsoft YaHei UI" panose="020B0503020204020204" pitchFamily="34" charset="-122"/>
              <a:ea typeface="Microsoft YaHei UI" panose="020B0503020204020204" pitchFamily="34" charset="-122"/>
            </a:rPr>
            <a:t>顺序结构</a:t>
          </a:r>
        </a:p>
      </dsp:txBody>
      <dsp:txXfrm>
        <a:off x="3330713" y="941764"/>
        <a:ext cx="2256224" cy="724475"/>
      </dsp:txXfrm>
    </dsp:sp>
    <dsp:sp modelId="{76D384C2-71C2-4A1B-9BBD-E860DCE0FD94}">
      <dsp:nvSpPr>
        <dsp:cNvPr id="0" name=""/>
        <dsp:cNvSpPr/>
      </dsp:nvSpPr>
      <dsp:spPr>
        <a:xfrm>
          <a:off x="1756809" y="1498803"/>
          <a:ext cx="3961100" cy="2608546"/>
        </a:xfrm>
        <a:prstGeom prst="leftCircularArrow">
          <a:avLst>
            <a:gd name="adj1" fmla="val 10980"/>
            <a:gd name="adj2" fmla="val 1142322"/>
            <a:gd name="adj3" fmla="val 6300000"/>
            <a:gd name="adj4" fmla="val 18900000"/>
            <a:gd name="adj5" fmla="val 12500"/>
          </a:avLst>
        </a:prstGeom>
        <a:gradFill rotWithShape="1">
          <a:gsLst>
            <a:gs pos="0">
              <a:schemeClr val="accent2">
                <a:tint val="65000"/>
                <a:lumMod val="110000"/>
              </a:schemeClr>
            </a:gs>
            <a:gs pos="88000">
              <a:schemeClr val="accent2">
                <a:tint val="90000"/>
              </a:schemeClr>
            </a:gs>
          </a:gsLst>
          <a:lin ang="5400000" scaled="0"/>
        </a:gradFill>
        <a:ln w="12700" cap="rnd"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sp>
    <dsp:sp modelId="{0968C6CE-D70F-40AF-ACB4-1C33C410DEA4}">
      <dsp:nvSpPr>
        <dsp:cNvPr id="0" name=""/>
        <dsp:cNvSpPr/>
      </dsp:nvSpPr>
      <dsp:spPr>
        <a:xfrm>
          <a:off x="2660770" y="2449237"/>
          <a:ext cx="2153179"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latin typeface="Microsoft YaHei UI" panose="020B0503020204020204" pitchFamily="34" charset="-122"/>
              <a:ea typeface="Microsoft YaHei UI" panose="020B0503020204020204" pitchFamily="34" charset="-122"/>
            </a:rPr>
            <a:t>选择结构</a:t>
          </a:r>
        </a:p>
      </dsp:txBody>
      <dsp:txXfrm>
        <a:off x="2660770" y="2449237"/>
        <a:ext cx="2153179" cy="724475"/>
      </dsp:txXfrm>
    </dsp:sp>
    <dsp:sp modelId="{46E4DDB8-4FD5-406E-9372-3011C404044D}">
      <dsp:nvSpPr>
        <dsp:cNvPr id="0" name=""/>
        <dsp:cNvSpPr/>
      </dsp:nvSpPr>
      <dsp:spPr>
        <a:xfrm>
          <a:off x="2704490" y="3176964"/>
          <a:ext cx="3518466" cy="2241702"/>
        </a:xfrm>
        <a:prstGeom prst="blockArc">
          <a:avLst>
            <a:gd name="adj1" fmla="val 13500000"/>
            <a:gd name="adj2" fmla="val 10800000"/>
            <a:gd name="adj3" fmla="val 12740"/>
          </a:avLst>
        </a:prstGeom>
        <a:gradFill rotWithShape="1">
          <a:gsLst>
            <a:gs pos="0">
              <a:schemeClr val="accent2">
                <a:tint val="96000"/>
                <a:lumMod val="100000"/>
              </a:schemeClr>
            </a:gs>
            <a:gs pos="78000">
              <a:schemeClr val="accent2">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hemeClr val="accent2"/>
        </a:lnRef>
        <a:fillRef idx="3">
          <a:schemeClr val="accent2"/>
        </a:fillRef>
        <a:effectRef idx="3">
          <a:schemeClr val="accent2"/>
        </a:effectRef>
        <a:fontRef idx="minor">
          <a:schemeClr val="lt1"/>
        </a:fontRef>
      </dsp:style>
    </dsp:sp>
    <dsp:sp modelId="{64EDEB96-4EEF-4AC3-892F-3106FAB927F9}">
      <dsp:nvSpPr>
        <dsp:cNvPr id="0" name=""/>
        <dsp:cNvSpPr/>
      </dsp:nvSpPr>
      <dsp:spPr>
        <a:xfrm>
          <a:off x="3288148" y="3958878"/>
          <a:ext cx="2348211"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latin typeface="Microsoft YaHei UI" panose="020B0503020204020204" pitchFamily="34" charset="-122"/>
              <a:ea typeface="Microsoft YaHei UI" panose="020B0503020204020204" pitchFamily="34" charset="-122"/>
            </a:rPr>
            <a:t>循环结构</a:t>
          </a:r>
        </a:p>
      </dsp:txBody>
      <dsp:txXfrm>
        <a:off x="3288148" y="3958878"/>
        <a:ext cx="2348211" cy="7244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79FAB1-8388-4B3E-A2CE-81EE83D74171}" type="datetimeFigureOut">
              <a:rPr lang="zh-CN" altLang="en-US" smtClean="0"/>
              <a:t>2023/8/29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930D4C-D323-4C2B-BB96-7EE3E690AA25}" type="slidenum">
              <a:rPr lang="zh-CN" altLang="en-US" smtClean="0"/>
              <a:t>‹#›</a:t>
            </a:fld>
            <a:endParaRPr lang="zh-CN" altLang="en-US"/>
          </a:p>
        </p:txBody>
      </p:sp>
    </p:spTree>
    <p:extLst>
      <p:ext uri="{BB962C8B-B14F-4D97-AF65-F5344CB8AC3E}">
        <p14:creationId xmlns:p14="http://schemas.microsoft.com/office/powerpoint/2010/main" val="956105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6FE550-C376-4D23-835E-44AEBA939671}" type="datetimeFigureOut">
              <a:rPr lang="zh-CN" altLang="en-US" smtClean="0"/>
              <a:t>2023/8/29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DD16CE-EC6E-4D27-A2A1-0C2DF2B1C61A}" type="slidenum">
              <a:rPr lang="zh-CN" altLang="en-US" smtClean="0"/>
              <a:t>‹#›</a:t>
            </a:fld>
            <a:endParaRPr lang="zh-CN" altLang="en-US"/>
          </a:p>
        </p:txBody>
      </p:sp>
    </p:spTree>
    <p:extLst>
      <p:ext uri="{BB962C8B-B14F-4D97-AF65-F5344CB8AC3E}">
        <p14:creationId xmlns:p14="http://schemas.microsoft.com/office/powerpoint/2010/main" val="4287786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18</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25</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26</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28</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29</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32</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33</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36</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37</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38</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39</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40</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41</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42</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43</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44</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45</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46</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48</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49</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50</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51</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52</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66</a:t>
            </a:fld>
            <a:endParaRPr lang="zh-CN" altLang="en-US"/>
          </a:p>
        </p:txBody>
      </p:sp>
    </p:spTree>
    <p:extLst>
      <p:ext uri="{BB962C8B-B14F-4D97-AF65-F5344CB8AC3E}">
        <p14:creationId xmlns:p14="http://schemas.microsoft.com/office/powerpoint/2010/main" val="40178846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67</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68</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75EDF-87F2-4E87-8BC4-A01D337D5C84}" type="slidenum">
              <a:rPr lang="zh-CN" altLang="en-US" smtClean="0"/>
              <a:t>69</a:t>
            </a:fld>
            <a:endParaRPr lang="zh-CN" altLang="en-US"/>
          </a:p>
        </p:txBody>
      </p:sp>
    </p:spTree>
    <p:extLst>
      <p:ext uri="{BB962C8B-B14F-4D97-AF65-F5344CB8AC3E}">
        <p14:creationId xmlns:p14="http://schemas.microsoft.com/office/powerpoint/2010/main" val="3701617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cxnSp>
        <p:nvCxnSpPr>
          <p:cNvPr id="7" name="直线连接线 6"/>
          <p:cNvCxnSpPr/>
          <p:nvPr/>
        </p:nvCxnSpPr>
        <p:spPr>
          <a:xfrm>
            <a:off x="9373453" y="0"/>
            <a:ext cx="1219518"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直线连接线 7"/>
          <p:cNvCxnSpPr/>
          <p:nvPr/>
        </p:nvCxnSpPr>
        <p:spPr>
          <a:xfrm flipV="1">
            <a:off x="7427201" y="3681414"/>
            <a:ext cx="4764799"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 name="任意多边形 8"/>
          <p:cNvSpPr/>
          <p:nvPr/>
        </p:nvSpPr>
        <p:spPr>
          <a:xfrm>
            <a:off x="9188726" y="-8467"/>
            <a:ext cx="3006450" cy="6866467"/>
          </a:xfrm>
          <a:custGeom>
            <a:avLst/>
            <a:gdLst>
              <a:gd name="connsiteX0" fmla="*/ 2023534 w 3005667"/>
              <a:gd name="connsiteY0" fmla="*/ 8467 h 6866467"/>
              <a:gd name="connsiteX1" fmla="*/ 0 w 3005667"/>
              <a:gd name="connsiteY1" fmla="*/ 6866467 h 6866467"/>
              <a:gd name="connsiteX2" fmla="*/ 2997200 w 3005667"/>
              <a:gd name="connsiteY2" fmla="*/ 6858000 h 6866467"/>
              <a:gd name="connsiteX3" fmla="*/ 3005667 w 3005667"/>
              <a:gd name="connsiteY3" fmla="*/ 0 h 6866467"/>
              <a:gd name="connsiteX4" fmla="*/ 2023534 w 3005667"/>
              <a:gd name="connsiteY4" fmla="*/ 8467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667" h="6866467">
                <a:moveTo>
                  <a:pt x="2023534" y="8467"/>
                </a:moveTo>
                <a:lnTo>
                  <a:pt x="0" y="6866467"/>
                </a:lnTo>
                <a:lnTo>
                  <a:pt x="2997200" y="6858000"/>
                </a:lnTo>
                <a:cubicBezTo>
                  <a:pt x="3000022" y="4572000"/>
                  <a:pt x="3002845" y="2286000"/>
                  <a:pt x="3005667" y="0"/>
                </a:cubicBezTo>
                <a:lnTo>
                  <a:pt x="2023534" y="8467"/>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0" name="任意多边形 9"/>
          <p:cNvSpPr/>
          <p:nvPr/>
        </p:nvSpPr>
        <p:spPr>
          <a:xfrm>
            <a:off x="9603701" y="-8467"/>
            <a:ext cx="2591475" cy="6866467"/>
          </a:xfrm>
          <a:custGeom>
            <a:avLst/>
            <a:gdLst>
              <a:gd name="connsiteX0" fmla="*/ 0 w 2590800"/>
              <a:gd name="connsiteY0" fmla="*/ 0 h 6866467"/>
              <a:gd name="connsiteX1" fmla="*/ 1202267 w 2590800"/>
              <a:gd name="connsiteY1" fmla="*/ 6866467 h 6866467"/>
              <a:gd name="connsiteX2" fmla="*/ 2590800 w 2590800"/>
              <a:gd name="connsiteY2" fmla="*/ 6866467 h 6866467"/>
              <a:gd name="connsiteX3" fmla="*/ 2582333 w 2590800"/>
              <a:gd name="connsiteY3" fmla="*/ 0 h 6866467"/>
              <a:gd name="connsiteX4" fmla="*/ 0 w 2590800"/>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866467">
                <a:moveTo>
                  <a:pt x="0" y="0"/>
                </a:moveTo>
                <a:lnTo>
                  <a:pt x="1202267" y="6866467"/>
                </a:lnTo>
                <a:lnTo>
                  <a:pt x="2590800" y="6866467"/>
                </a:lnTo>
                <a:cubicBezTo>
                  <a:pt x="2587978" y="4577645"/>
                  <a:pt x="2585155" y="2288822"/>
                  <a:pt x="2582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1" name="任意多边形 10"/>
          <p:cNvSpPr/>
          <p:nvPr/>
        </p:nvSpPr>
        <p:spPr>
          <a:xfrm>
            <a:off x="8934660" y="3048000"/>
            <a:ext cx="3260516" cy="3810000"/>
          </a:xfrm>
          <a:custGeom>
            <a:avLst/>
            <a:gdLst>
              <a:gd name="connsiteX0" fmla="*/ 0 w 3259667"/>
              <a:gd name="connsiteY0" fmla="*/ 3810000 h 3810000"/>
              <a:gd name="connsiteX1" fmla="*/ 3251200 w 3259667"/>
              <a:gd name="connsiteY1" fmla="*/ 0 h 3810000"/>
              <a:gd name="connsiteX2" fmla="*/ 3259667 w 3259667"/>
              <a:gd name="connsiteY2" fmla="*/ 3810000 h 3810000"/>
              <a:gd name="connsiteX3" fmla="*/ 0 w 3259667"/>
              <a:gd name="connsiteY3" fmla="*/ 3810000 h 3810000"/>
            </a:gdLst>
            <a:ahLst/>
            <a:cxnLst>
              <a:cxn ang="0">
                <a:pos x="connsiteX0" y="connsiteY0"/>
              </a:cxn>
              <a:cxn ang="0">
                <a:pos x="connsiteX1" y="connsiteY1"/>
              </a:cxn>
              <a:cxn ang="0">
                <a:pos x="connsiteX2" y="connsiteY2"/>
              </a:cxn>
              <a:cxn ang="0">
                <a:pos x="connsiteX3" y="connsiteY3"/>
              </a:cxn>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2" name="任意多边形 11"/>
          <p:cNvSpPr/>
          <p:nvPr/>
        </p:nvSpPr>
        <p:spPr>
          <a:xfrm>
            <a:off x="9341166" y="-8467"/>
            <a:ext cx="2854010" cy="6866467"/>
          </a:xfrm>
          <a:custGeom>
            <a:avLst/>
            <a:gdLst>
              <a:gd name="connsiteX0" fmla="*/ 0 w 2853267"/>
              <a:gd name="connsiteY0" fmla="*/ 0 h 6866467"/>
              <a:gd name="connsiteX1" fmla="*/ 2472267 w 2853267"/>
              <a:gd name="connsiteY1" fmla="*/ 6866467 h 6866467"/>
              <a:gd name="connsiteX2" fmla="*/ 2853267 w 2853267"/>
              <a:gd name="connsiteY2" fmla="*/ 6858000 h 6866467"/>
              <a:gd name="connsiteX3" fmla="*/ 2853267 w 2853267"/>
              <a:gd name="connsiteY3" fmla="*/ 0 h 6866467"/>
              <a:gd name="connsiteX4" fmla="*/ 0 w 2853267"/>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3" name="任意多边形 12"/>
          <p:cNvSpPr/>
          <p:nvPr/>
        </p:nvSpPr>
        <p:spPr>
          <a:xfrm>
            <a:off x="10907908" y="-8467"/>
            <a:ext cx="1287268" cy="6866467"/>
          </a:xfrm>
          <a:custGeom>
            <a:avLst/>
            <a:gdLst>
              <a:gd name="connsiteX0" fmla="*/ 1016000 w 1286933"/>
              <a:gd name="connsiteY0" fmla="*/ 0 h 6866467"/>
              <a:gd name="connsiteX1" fmla="*/ 0 w 1286933"/>
              <a:gd name="connsiteY1" fmla="*/ 6866467 h 6866467"/>
              <a:gd name="connsiteX2" fmla="*/ 1286933 w 1286933"/>
              <a:gd name="connsiteY2" fmla="*/ 6866467 h 6866467"/>
              <a:gd name="connsiteX3" fmla="*/ 1278466 w 1286933"/>
              <a:gd name="connsiteY3" fmla="*/ 0 h 6866467"/>
              <a:gd name="connsiteX4" fmla="*/ 1016000 w 1286933"/>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4" name="任意多边形 13"/>
          <p:cNvSpPr/>
          <p:nvPr/>
        </p:nvSpPr>
        <p:spPr>
          <a:xfrm>
            <a:off x="10941783" y="-8468"/>
            <a:ext cx="1270575" cy="6866467"/>
          </a:xfrm>
          <a:custGeom>
            <a:avLst/>
            <a:gdLst>
              <a:gd name="connsiteX0" fmla="*/ 0 w 1244600"/>
              <a:gd name="connsiteY0" fmla="*/ 0 h 6874934"/>
              <a:gd name="connsiteX1" fmla="*/ 1117600 w 1244600"/>
              <a:gd name="connsiteY1" fmla="*/ 6866467 h 6874934"/>
              <a:gd name="connsiteX2" fmla="*/ 1244600 w 1244600"/>
              <a:gd name="connsiteY2" fmla="*/ 6874934 h 6874934"/>
              <a:gd name="connsiteX3" fmla="*/ 1236134 w 1244600"/>
              <a:gd name="connsiteY3" fmla="*/ 0 h 6874934"/>
              <a:gd name="connsiteX4" fmla="*/ 0 w 1244600"/>
              <a:gd name="connsiteY4" fmla="*/ 0 h 6874934"/>
              <a:gd name="connsiteX0" fmla="*/ 0 w 1253067"/>
              <a:gd name="connsiteY0" fmla="*/ 0 h 6874934"/>
              <a:gd name="connsiteX1" fmla="*/ 1117600 w 1253067"/>
              <a:gd name="connsiteY1" fmla="*/ 6866467 h 6874934"/>
              <a:gd name="connsiteX2" fmla="*/ 1244600 w 1253067"/>
              <a:gd name="connsiteY2" fmla="*/ 6874934 h 6874934"/>
              <a:gd name="connsiteX3" fmla="*/ 1253067 w 1253067"/>
              <a:gd name="connsiteY3" fmla="*/ 0 h 6874934"/>
              <a:gd name="connsiteX4" fmla="*/ 0 w 1253067"/>
              <a:gd name="connsiteY4" fmla="*/ 0 h 6874934"/>
              <a:gd name="connsiteX0" fmla="*/ 0 w 1270244"/>
              <a:gd name="connsiteY0" fmla="*/ 0 h 6866467"/>
              <a:gd name="connsiteX1" fmla="*/ 1117600 w 1270244"/>
              <a:gd name="connsiteY1" fmla="*/ 6866467 h 6866467"/>
              <a:gd name="connsiteX2" fmla="*/ 1270000 w 1270244"/>
              <a:gd name="connsiteY2" fmla="*/ 6866467 h 6866467"/>
              <a:gd name="connsiteX3" fmla="*/ 1253067 w 1270244"/>
              <a:gd name="connsiteY3" fmla="*/ 0 h 6866467"/>
              <a:gd name="connsiteX4" fmla="*/ 0 w 1270244"/>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5" name="任意多边形 14"/>
          <p:cNvSpPr/>
          <p:nvPr/>
        </p:nvSpPr>
        <p:spPr>
          <a:xfrm>
            <a:off x="-8468" y="-8468"/>
            <a:ext cx="863825" cy="5698067"/>
          </a:xfrm>
          <a:custGeom>
            <a:avLst/>
            <a:gdLst>
              <a:gd name="connsiteX0" fmla="*/ 0 w 863600"/>
              <a:gd name="connsiteY0" fmla="*/ 8467 h 5698067"/>
              <a:gd name="connsiteX1" fmla="*/ 863600 w 863600"/>
              <a:gd name="connsiteY1" fmla="*/ 0 h 5698067"/>
              <a:gd name="connsiteX2" fmla="*/ 863600 w 863600"/>
              <a:gd name="connsiteY2" fmla="*/ 16934 h 5698067"/>
              <a:gd name="connsiteX3" fmla="*/ 0 w 863600"/>
              <a:gd name="connsiteY3" fmla="*/ 5698067 h 5698067"/>
              <a:gd name="connsiteX4" fmla="*/ 0 w 863600"/>
              <a:gd name="connsiteY4" fmla="*/ 8467 h 5698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16" name="任意多边形 15"/>
          <p:cNvSpPr/>
          <p:nvPr/>
        </p:nvSpPr>
        <p:spPr>
          <a:xfrm>
            <a:off x="10374369" y="3589868"/>
            <a:ext cx="1820807" cy="3268133"/>
          </a:xfrm>
          <a:custGeom>
            <a:avLst/>
            <a:gdLst>
              <a:gd name="connsiteX0" fmla="*/ 0 w 1820333"/>
              <a:gd name="connsiteY0" fmla="*/ 3268133 h 3268133"/>
              <a:gd name="connsiteX1" fmla="*/ 1811866 w 1820333"/>
              <a:gd name="connsiteY1" fmla="*/ 0 h 3268133"/>
              <a:gd name="connsiteX2" fmla="*/ 1820333 w 1820333"/>
              <a:gd name="connsiteY2" fmla="*/ 3259666 h 3268133"/>
              <a:gd name="connsiteX3" fmla="*/ 0 w 1820333"/>
              <a:gd name="connsiteY3" fmla="*/ 3268133 h 3268133"/>
            </a:gdLst>
            <a:ahLst/>
            <a:cxnLst>
              <a:cxn ang="0">
                <a:pos x="connsiteX0" y="connsiteY0"/>
              </a:cxn>
              <a:cxn ang="0">
                <a:pos x="connsiteX1" y="connsiteY1"/>
              </a:cxn>
              <a:cxn ang="0">
                <a:pos x="connsiteX2" y="connsiteY2"/>
              </a:cxn>
              <a:cxn ang="0">
                <a:pos x="connsiteX3" y="connsiteY3"/>
              </a:cxn>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p>
        </p:txBody>
      </p:sp>
      <p:sp>
        <p:nvSpPr>
          <p:cNvPr id="2" name="标题 1"/>
          <p:cNvSpPr>
            <a:spLocks noGrp="1"/>
          </p:cNvSpPr>
          <p:nvPr>
            <p:ph type="ctrTitle"/>
          </p:nvPr>
        </p:nvSpPr>
        <p:spPr>
          <a:xfrm>
            <a:off x="1507460" y="2404534"/>
            <a:ext cx="7768959" cy="1646302"/>
          </a:xfrm>
        </p:spPr>
        <p:txBody>
          <a:bodyPr anchor="b">
            <a:noAutofit/>
          </a:bodyPr>
          <a:lstStyle>
            <a:lvl1pPr algn="r" latinLnBrk="0">
              <a:defRPr lang="zh-CN" sz="4800">
                <a:solidFill>
                  <a:schemeClr val="accent1"/>
                </a:solidFill>
              </a:defRPr>
            </a:lvl1pPr>
          </a:lstStyle>
          <a:p>
            <a:r>
              <a:rPr lang="zh-CN" altLang="en-US"/>
              <a:t>单击此处编辑母版标题样式</a:t>
            </a:r>
            <a:endParaRPr lang="zh-CN" dirty="0"/>
          </a:p>
        </p:txBody>
      </p:sp>
      <p:sp>
        <p:nvSpPr>
          <p:cNvPr id="3" name="副标题 2"/>
          <p:cNvSpPr>
            <a:spLocks noGrp="1"/>
          </p:cNvSpPr>
          <p:nvPr>
            <p:ph type="subTitle" idx="1"/>
          </p:nvPr>
        </p:nvSpPr>
        <p:spPr>
          <a:xfrm>
            <a:off x="1507460" y="4050834"/>
            <a:ext cx="7768959" cy="1096899"/>
          </a:xfrm>
        </p:spPr>
        <p:txBody>
          <a:bodyPr anchor="t"/>
          <a:lstStyle>
            <a:lvl1pPr marL="0" indent="0" algn="r" latinLnBrk="0">
              <a:buNone/>
              <a:defRPr lang="zh-CN">
                <a:solidFill>
                  <a:schemeClr val="tx1">
                    <a:lumMod val="50000"/>
                    <a:lumOff val="50000"/>
                  </a:schemeClr>
                </a:solidFill>
              </a:defRPr>
            </a:lvl1pPr>
            <a:lvl2pPr marL="457200" indent="0" algn="ctr" latinLnBrk="0">
              <a:buNone/>
              <a:defRPr lang="zh-CN">
                <a:solidFill>
                  <a:schemeClr val="tx1">
                    <a:tint val="75000"/>
                  </a:schemeClr>
                </a:solidFill>
              </a:defRPr>
            </a:lvl2pPr>
            <a:lvl3pPr marL="914400" indent="0" algn="ctr" latinLnBrk="0">
              <a:buNone/>
              <a:defRPr lang="zh-CN">
                <a:solidFill>
                  <a:schemeClr val="tx1">
                    <a:tint val="75000"/>
                  </a:schemeClr>
                </a:solidFill>
              </a:defRPr>
            </a:lvl3pPr>
            <a:lvl4pPr marL="1371600" indent="0" algn="ctr" latinLnBrk="0">
              <a:buNone/>
              <a:defRPr lang="zh-CN">
                <a:solidFill>
                  <a:schemeClr val="tx1">
                    <a:tint val="75000"/>
                  </a:schemeClr>
                </a:solidFill>
              </a:defRPr>
            </a:lvl4pPr>
            <a:lvl5pPr marL="1828800" indent="0" algn="ctr" latinLnBrk="0">
              <a:buNone/>
              <a:defRPr lang="zh-CN">
                <a:solidFill>
                  <a:schemeClr val="tx1">
                    <a:tint val="75000"/>
                  </a:schemeClr>
                </a:solidFill>
              </a:defRPr>
            </a:lvl5pPr>
            <a:lvl6pPr marL="2286000" indent="0" algn="ctr" latinLnBrk="0">
              <a:buNone/>
              <a:defRPr lang="zh-CN">
                <a:solidFill>
                  <a:schemeClr val="tx1">
                    <a:tint val="75000"/>
                  </a:schemeClr>
                </a:solidFill>
              </a:defRPr>
            </a:lvl6pPr>
            <a:lvl7pPr marL="2743200" indent="0" algn="ctr" latinLnBrk="0">
              <a:buNone/>
              <a:defRPr lang="zh-CN">
                <a:solidFill>
                  <a:schemeClr val="tx1">
                    <a:tint val="75000"/>
                  </a:schemeClr>
                </a:solidFill>
              </a:defRPr>
            </a:lvl7pPr>
            <a:lvl8pPr marL="3200400" indent="0" algn="ctr" latinLnBrk="0">
              <a:buNone/>
              <a:defRPr lang="zh-CN">
                <a:solidFill>
                  <a:schemeClr val="tx1">
                    <a:tint val="75000"/>
                  </a:schemeClr>
                </a:solidFill>
              </a:defRPr>
            </a:lvl8pPr>
            <a:lvl9pPr marL="3657600" indent="0" algn="ctr" latinLnBrk="0">
              <a:buNone/>
              <a:defRPr lang="zh-CN">
                <a:solidFill>
                  <a:schemeClr val="tx1">
                    <a:tint val="75000"/>
                  </a:schemeClr>
                </a:solidFill>
              </a:defRPr>
            </a:lvl9pPr>
          </a:lstStyle>
          <a:p>
            <a:r>
              <a:rPr lang="zh-CN" altLang="en-US"/>
              <a:t>单击此处编辑母版副标题样式</a:t>
            </a:r>
            <a:endParaRPr lang="zh-CN"/>
          </a:p>
        </p:txBody>
      </p:sp>
      <p:sp>
        <p:nvSpPr>
          <p:cNvPr id="4" name="日期占位符 3"/>
          <p:cNvSpPr>
            <a:spLocks noGrp="1"/>
          </p:cNvSpPr>
          <p:nvPr>
            <p:ph type="dt" sz="half" idx="10"/>
          </p:nvPr>
        </p:nvSpPr>
        <p:spPr/>
        <p:txBody>
          <a:bodyPr/>
          <a:lstStyle/>
          <a:p>
            <a:fld id="{FF11F0EC-4F60-4544-9956-271209A740FE}" type="datetimeFigureOut">
              <a:t>2023/8/29</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375772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latinLnBrk="0">
              <a:defRPr lang="zh-CN" sz="3600"/>
            </a:lvl1pPr>
          </a:lstStyle>
          <a:p>
            <a:r>
              <a:rPr lang="zh-CN" altLang="en-US"/>
              <a:t>单击此处编辑母版标题样式</a:t>
            </a:r>
            <a:endParaRPr lang="zh-CN"/>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p>
            <a:fld id="{FF11F0EC-4F60-4544-9956-271209A740FE}" type="datetimeFigureOut">
              <a:t>2023/8/29</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255628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77512" y="2700868"/>
            <a:ext cx="8598907" cy="1826581"/>
          </a:xfrm>
        </p:spPr>
        <p:txBody>
          <a:bodyPr anchor="b"/>
          <a:lstStyle>
            <a:lvl1pPr algn="l" latinLnBrk="0">
              <a:defRPr lang="zh-CN" sz="4000" b="0" cap="none"/>
            </a:lvl1pPr>
          </a:lstStyle>
          <a:p>
            <a:r>
              <a:rPr lang="zh-CN" altLang="en-US"/>
              <a:t>单击此处编辑母版标题样式</a:t>
            </a:r>
            <a:endParaRPr lang="zh-CN"/>
          </a:p>
        </p:txBody>
      </p:sp>
      <p:sp>
        <p:nvSpPr>
          <p:cNvPr id="3" name="文本占位符 2"/>
          <p:cNvSpPr>
            <a:spLocks noGrp="1"/>
          </p:cNvSpPr>
          <p:nvPr>
            <p:ph type="body" idx="1"/>
          </p:nvPr>
        </p:nvSpPr>
        <p:spPr>
          <a:xfrm>
            <a:off x="677512" y="4527448"/>
            <a:ext cx="8598907" cy="860400"/>
          </a:xfrm>
        </p:spPr>
        <p:txBody>
          <a:bodyPr anchor="t"/>
          <a:lstStyle>
            <a:lvl1pPr marL="0" indent="0" algn="l" latinLnBrk="0">
              <a:buNone/>
              <a:defRPr lang="zh-CN" sz="2000">
                <a:solidFill>
                  <a:schemeClr val="tx1">
                    <a:lumMod val="50000"/>
                    <a:lumOff val="50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t>2023/8/29</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2477949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solidFill>
                  <a:schemeClr val="accent2">
                    <a:lumMod val="75000"/>
                  </a:schemeClr>
                </a:solidFill>
              </a:defRPr>
            </a:lvl1pPr>
          </a:lstStyle>
          <a:p>
            <a:r>
              <a:rPr lang="zh-CN" altLang="en-US" dirty="0"/>
              <a:t>单击此处编辑母版标题样式</a:t>
            </a:r>
            <a:endParaRPr lang="zh-CN" dirty="0"/>
          </a:p>
        </p:txBody>
      </p:sp>
      <p:sp>
        <p:nvSpPr>
          <p:cNvPr id="3" name="内容占位符 2"/>
          <p:cNvSpPr>
            <a:spLocks noGrp="1"/>
          </p:cNvSpPr>
          <p:nvPr>
            <p:ph sz="half" idx="1"/>
          </p:nvPr>
        </p:nvSpPr>
        <p:spPr>
          <a:xfrm>
            <a:off x="677511" y="2160589"/>
            <a:ext cx="4185125" cy="38807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内容占位符 3"/>
          <p:cNvSpPr>
            <a:spLocks noGrp="1"/>
          </p:cNvSpPr>
          <p:nvPr>
            <p:ph sz="half" idx="2"/>
          </p:nvPr>
        </p:nvSpPr>
        <p:spPr>
          <a:xfrm>
            <a:off x="5091296" y="2160590"/>
            <a:ext cx="4185124" cy="388077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5" name="日期占位符 4"/>
          <p:cNvSpPr>
            <a:spLocks noGrp="1"/>
          </p:cNvSpPr>
          <p:nvPr>
            <p:ph type="dt" sz="half" idx="10"/>
          </p:nvPr>
        </p:nvSpPr>
        <p:spPr/>
        <p:txBody>
          <a:bodyPr/>
          <a:lstStyle/>
          <a:p>
            <a:fld id="{FF11F0EC-4F60-4544-9956-271209A740FE}" type="datetimeFigureOut">
              <a:t>2023/8/29</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687616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latinLnBrk="0">
              <a:defRPr lang="zh-CN"/>
            </a:lvl1pPr>
          </a:lstStyle>
          <a:p>
            <a:r>
              <a:rPr lang="zh-CN" altLang="en-US"/>
              <a:t>单击此处编辑母版标题样式</a:t>
            </a:r>
            <a:endParaRPr lang="zh-CN"/>
          </a:p>
        </p:txBody>
      </p:sp>
      <p:sp>
        <p:nvSpPr>
          <p:cNvPr id="3" name="文本占位符 2"/>
          <p:cNvSpPr>
            <a:spLocks noGrp="1"/>
          </p:cNvSpPr>
          <p:nvPr>
            <p:ph type="body" idx="1"/>
          </p:nvPr>
        </p:nvSpPr>
        <p:spPr>
          <a:xfrm>
            <a:off x="675922" y="2160983"/>
            <a:ext cx="4186713" cy="576262"/>
          </a:xfrm>
        </p:spPr>
        <p:txBody>
          <a:bodyPr anchor="b">
            <a:noAutofit/>
          </a:bodyPr>
          <a:lstStyle>
            <a:lvl1pPr marL="0" indent="0" latinLnBrk="0">
              <a:buNone/>
              <a:defRPr lang="zh-CN" sz="24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a:t>单击此处编辑母版文本样式</a:t>
            </a:r>
          </a:p>
        </p:txBody>
      </p:sp>
      <p:sp>
        <p:nvSpPr>
          <p:cNvPr id="4" name="内容占位符 3"/>
          <p:cNvSpPr>
            <a:spLocks noGrp="1"/>
          </p:cNvSpPr>
          <p:nvPr>
            <p:ph sz="half" idx="2"/>
          </p:nvPr>
        </p:nvSpPr>
        <p:spPr>
          <a:xfrm>
            <a:off x="675922" y="2737246"/>
            <a:ext cx="4186713" cy="3304117"/>
          </a:xfrm>
        </p:spPr>
        <p:txBody>
          <a:bodyPr>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5" name="文本占位符 4"/>
          <p:cNvSpPr>
            <a:spLocks noGrp="1"/>
          </p:cNvSpPr>
          <p:nvPr>
            <p:ph type="body" sz="quarter" idx="3"/>
          </p:nvPr>
        </p:nvSpPr>
        <p:spPr>
          <a:xfrm>
            <a:off x="5089709" y="2160983"/>
            <a:ext cx="4186708" cy="576262"/>
          </a:xfrm>
        </p:spPr>
        <p:txBody>
          <a:bodyPr anchor="b">
            <a:noAutofit/>
          </a:bodyPr>
          <a:lstStyle>
            <a:lvl1pPr marL="0" indent="0" latinLnBrk="0">
              <a:buNone/>
              <a:defRPr lang="zh-CN" sz="2400" b="0"/>
            </a:lvl1pPr>
            <a:lvl2pPr marL="457200" indent="0" latinLnBrk="0">
              <a:buNone/>
              <a:defRPr lang="zh-CN" sz="2000" b="1"/>
            </a:lvl2pPr>
            <a:lvl3pPr marL="914400" indent="0" latinLnBrk="0">
              <a:buNone/>
              <a:defRPr lang="zh-CN" sz="1800" b="1"/>
            </a:lvl3pPr>
            <a:lvl4pPr marL="1371600" indent="0" latinLnBrk="0">
              <a:buNone/>
              <a:defRPr lang="zh-CN" sz="1600" b="1"/>
            </a:lvl4pPr>
            <a:lvl5pPr marL="1828800" indent="0" latinLnBrk="0">
              <a:buNone/>
              <a:defRPr lang="zh-CN" sz="1600" b="1"/>
            </a:lvl5pPr>
            <a:lvl6pPr marL="2286000" indent="0" latinLnBrk="0">
              <a:buNone/>
              <a:defRPr lang="zh-CN" sz="1600" b="1"/>
            </a:lvl6pPr>
            <a:lvl7pPr marL="2743200" indent="0" latinLnBrk="0">
              <a:buNone/>
              <a:defRPr lang="zh-CN" sz="1600" b="1"/>
            </a:lvl7pPr>
            <a:lvl8pPr marL="3200400" indent="0" latinLnBrk="0">
              <a:buNone/>
              <a:defRPr lang="zh-CN" sz="1600" b="1"/>
            </a:lvl8pPr>
            <a:lvl9pPr marL="3657600" indent="0" latinLnBrk="0">
              <a:buNone/>
              <a:defRPr lang="zh-CN" sz="1600" b="1"/>
            </a:lvl9pPr>
          </a:lstStyle>
          <a:p>
            <a:pPr lvl="0"/>
            <a:r>
              <a:rPr lang="zh-CN" altLang="en-US"/>
              <a:t>单击此处编辑母版文本样式</a:t>
            </a:r>
          </a:p>
        </p:txBody>
      </p:sp>
      <p:sp>
        <p:nvSpPr>
          <p:cNvPr id="6" name="内容占位符 5"/>
          <p:cNvSpPr>
            <a:spLocks noGrp="1"/>
          </p:cNvSpPr>
          <p:nvPr>
            <p:ph sz="quarter" idx="4"/>
          </p:nvPr>
        </p:nvSpPr>
        <p:spPr>
          <a:xfrm>
            <a:off x="5089710" y="2737246"/>
            <a:ext cx="4186707" cy="3304117"/>
          </a:xfrm>
        </p:spPr>
        <p:txBody>
          <a:bodyPr>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7" name="日期占位符 6"/>
          <p:cNvSpPr>
            <a:spLocks noGrp="1"/>
          </p:cNvSpPr>
          <p:nvPr>
            <p:ph type="dt" sz="half" idx="10"/>
          </p:nvPr>
        </p:nvSpPr>
        <p:spPr/>
        <p:txBody>
          <a:bodyPr/>
          <a:lstStyle/>
          <a:p>
            <a:fld id="{FF11F0EC-4F60-4544-9956-271209A740FE}" type="datetimeFigureOut">
              <a:t>2023/8/29</a:t>
            </a:fld>
            <a:endParaRPr lang="zh-CN"/>
          </a:p>
        </p:txBody>
      </p:sp>
      <p:sp>
        <p:nvSpPr>
          <p:cNvPr id="8" name="页脚占位符 7"/>
          <p:cNvSpPr>
            <a:spLocks noGrp="1"/>
          </p:cNvSpPr>
          <p:nvPr>
            <p:ph type="ftr" sz="quarter" idx="11"/>
          </p:nvPr>
        </p:nvSpPr>
        <p:spPr/>
        <p:txBody>
          <a:bodyPr/>
          <a:lstStyle/>
          <a:p>
            <a:endParaRPr lang="zh-CN"/>
          </a:p>
        </p:txBody>
      </p:sp>
      <p:sp>
        <p:nvSpPr>
          <p:cNvPr id="9" name="幻灯片编号占位符 8"/>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235033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77511" y="609600"/>
            <a:ext cx="8598907" cy="1320800"/>
          </a:xfrm>
        </p:spPr>
        <p:txBody>
          <a:bodyPr/>
          <a:lstStyle/>
          <a:p>
            <a:r>
              <a:rPr lang="zh-CN" altLang="en-US"/>
              <a:t>单击此处编辑母版标题样式</a:t>
            </a:r>
            <a:endParaRPr lang="zh-CN"/>
          </a:p>
        </p:txBody>
      </p:sp>
      <p:sp>
        <p:nvSpPr>
          <p:cNvPr id="3" name="日期占位符 2"/>
          <p:cNvSpPr>
            <a:spLocks noGrp="1"/>
          </p:cNvSpPr>
          <p:nvPr>
            <p:ph type="dt" sz="half" idx="10"/>
          </p:nvPr>
        </p:nvSpPr>
        <p:spPr/>
        <p:txBody>
          <a:bodyPr/>
          <a:lstStyle/>
          <a:p>
            <a:fld id="{FF11F0EC-4F60-4544-9956-271209A740FE}" type="datetimeFigureOut">
              <a:t>2023/8/29</a:t>
            </a:fld>
            <a:endParaRPr lang="zh-CN"/>
          </a:p>
        </p:txBody>
      </p:sp>
      <p:sp>
        <p:nvSpPr>
          <p:cNvPr id="4" name="页脚占位符 3"/>
          <p:cNvSpPr>
            <a:spLocks noGrp="1"/>
          </p:cNvSpPr>
          <p:nvPr>
            <p:ph type="ftr" sz="quarter" idx="11"/>
          </p:nvPr>
        </p:nvSpPr>
        <p:spPr/>
        <p:txBody>
          <a:bodyPr/>
          <a:lstStyle/>
          <a:p>
            <a:endParaRPr lang="zh-CN"/>
          </a:p>
        </p:txBody>
      </p:sp>
      <p:sp>
        <p:nvSpPr>
          <p:cNvPr id="5" name="幻灯片编号占位符 4"/>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1195165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11F0EC-4F60-4544-9956-271209A740FE}" type="datetimeFigureOut">
              <a:t>2023/8/29</a:t>
            </a:fld>
            <a:endParaRPr lang="zh-CN"/>
          </a:p>
        </p:txBody>
      </p:sp>
      <p:sp>
        <p:nvSpPr>
          <p:cNvPr id="3" name="页脚占位符 2"/>
          <p:cNvSpPr>
            <a:spLocks noGrp="1"/>
          </p:cNvSpPr>
          <p:nvPr>
            <p:ph type="ftr" sz="quarter" idx="11"/>
          </p:nvPr>
        </p:nvSpPr>
        <p:spPr/>
        <p:txBody>
          <a:bodyPr/>
          <a:lstStyle/>
          <a:p>
            <a:endParaRPr lang="zh-CN"/>
          </a:p>
        </p:txBody>
      </p:sp>
      <p:sp>
        <p:nvSpPr>
          <p:cNvPr id="4" name="幻灯片编号占位符 3"/>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897867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0" y="1498604"/>
            <a:ext cx="3855532" cy="1278466"/>
          </a:xfrm>
        </p:spPr>
        <p:txBody>
          <a:bodyPr anchor="b">
            <a:normAutofit/>
          </a:bodyPr>
          <a:lstStyle>
            <a:lvl1pPr latinLnBrk="0">
              <a:defRPr lang="zh-CN" sz="2000"/>
            </a:lvl1pPr>
          </a:lstStyle>
          <a:p>
            <a:r>
              <a:rPr lang="zh-CN" altLang="en-US"/>
              <a:t>单击此处编辑母版标题样式</a:t>
            </a:r>
            <a:endParaRPr lang="zh-CN"/>
          </a:p>
        </p:txBody>
      </p:sp>
      <p:sp>
        <p:nvSpPr>
          <p:cNvPr id="3" name="内容占位符 2"/>
          <p:cNvSpPr>
            <a:spLocks noGrp="1"/>
          </p:cNvSpPr>
          <p:nvPr>
            <p:ph idx="1"/>
          </p:nvPr>
        </p:nvSpPr>
        <p:spPr>
          <a:xfrm>
            <a:off x="4761701" y="514925"/>
            <a:ext cx="4514717" cy="5526437"/>
          </a:xfrm>
        </p:spPr>
        <p:txBody>
          <a:bodyPr>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文本占位符 3"/>
          <p:cNvSpPr>
            <a:spLocks noGrp="1"/>
          </p:cNvSpPr>
          <p:nvPr>
            <p:ph type="body" sz="half" idx="2"/>
          </p:nvPr>
        </p:nvSpPr>
        <p:spPr>
          <a:xfrm>
            <a:off x="677510" y="2777069"/>
            <a:ext cx="3855532" cy="2584449"/>
          </a:xfrm>
        </p:spPr>
        <p:txBody>
          <a:bodyPr>
            <a:normAutofit/>
          </a:bodyPr>
          <a:lstStyle>
            <a:lvl1pPr marL="0" indent="0" latinLnBrk="0">
              <a:buNone/>
              <a:defRPr lang="zh-CN" sz="1400"/>
            </a:lvl1pPr>
            <a:lvl2pPr marL="457063" indent="0" latinLnBrk="0">
              <a:buNone/>
              <a:defRPr lang="zh-CN" sz="1400"/>
            </a:lvl2pPr>
            <a:lvl3pPr marL="914126" indent="0" latinLnBrk="0">
              <a:buNone/>
              <a:defRPr lang="zh-CN" sz="1200"/>
            </a:lvl3pPr>
            <a:lvl4pPr marL="1371189" indent="0" latinLnBrk="0">
              <a:buNone/>
              <a:defRPr lang="zh-CN" sz="1000"/>
            </a:lvl4pPr>
            <a:lvl5pPr marL="1828251" indent="0" latinLnBrk="0">
              <a:buNone/>
              <a:defRPr lang="zh-CN" sz="1000"/>
            </a:lvl5pPr>
            <a:lvl6pPr marL="2285314" indent="0" latinLnBrk="0">
              <a:buNone/>
              <a:defRPr lang="zh-CN" sz="1000"/>
            </a:lvl6pPr>
            <a:lvl7pPr marL="2742377" indent="0" latinLnBrk="0">
              <a:buNone/>
              <a:defRPr lang="zh-CN" sz="1000"/>
            </a:lvl7pPr>
            <a:lvl8pPr marL="3199440" indent="0" latinLnBrk="0">
              <a:buNone/>
              <a:defRPr lang="zh-CN" sz="1000"/>
            </a:lvl8pPr>
            <a:lvl9pPr marL="3656503" indent="0" latinLnBrk="0">
              <a:buNone/>
              <a:defRPr lang="zh-CN"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F11F0EC-4F60-4544-9956-271209A740FE}" type="datetimeFigureOut">
              <a:t>2023/8/29</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1721625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1" y="4800600"/>
            <a:ext cx="8598906" cy="566738"/>
          </a:xfrm>
        </p:spPr>
        <p:txBody>
          <a:bodyPr anchor="b">
            <a:normAutofit/>
          </a:bodyPr>
          <a:lstStyle>
            <a:lvl1pPr algn="l" latinLnBrk="0">
              <a:defRPr lang="zh-CN" sz="2400" b="0"/>
            </a:lvl1pPr>
          </a:lstStyle>
          <a:p>
            <a:r>
              <a:rPr lang="zh-CN" altLang="en-US"/>
              <a:t>单击此处编辑母版标题样式</a:t>
            </a:r>
            <a:endParaRPr lang="zh-CN"/>
          </a:p>
        </p:txBody>
      </p:sp>
      <p:sp>
        <p:nvSpPr>
          <p:cNvPr id="3" name="图片占位符 2"/>
          <p:cNvSpPr>
            <a:spLocks noGrp="1" noChangeAspect="1"/>
          </p:cNvSpPr>
          <p:nvPr>
            <p:ph type="pic" idx="1"/>
          </p:nvPr>
        </p:nvSpPr>
        <p:spPr>
          <a:xfrm>
            <a:off x="677511" y="609600"/>
            <a:ext cx="8598907" cy="3845718"/>
          </a:xfrm>
        </p:spPr>
        <p:txBody>
          <a:bodyPr anchor="ctr">
            <a:normAutofit/>
          </a:bodyPr>
          <a:lstStyle>
            <a:lvl1pPr marL="0" indent="0" algn="ctr" latinLnBrk="0">
              <a:buNone/>
              <a:defRPr lang="zh-CN" sz="1600"/>
            </a:lvl1pPr>
            <a:lvl2pPr marL="457200" indent="0" latinLnBrk="0">
              <a:buNone/>
              <a:defRPr lang="zh-CN" sz="2800"/>
            </a:lvl2pPr>
            <a:lvl3pPr marL="914400" indent="0" latinLnBrk="0">
              <a:buNone/>
              <a:defRPr lang="zh-CN" sz="2400"/>
            </a:lvl3pPr>
            <a:lvl4pPr marL="1371600" indent="0" latinLnBrk="0">
              <a:buNone/>
              <a:defRPr lang="zh-CN" sz="2000"/>
            </a:lvl4pPr>
            <a:lvl5pPr marL="1828800" indent="0" latinLnBrk="0">
              <a:buNone/>
              <a:defRPr lang="zh-CN" sz="2000"/>
            </a:lvl5pPr>
            <a:lvl6pPr marL="2286000" indent="0" latinLnBrk="0">
              <a:buNone/>
              <a:defRPr lang="zh-CN" sz="2000"/>
            </a:lvl6pPr>
            <a:lvl7pPr marL="2743200" indent="0" latinLnBrk="0">
              <a:buNone/>
              <a:defRPr lang="zh-CN" sz="2000"/>
            </a:lvl7pPr>
            <a:lvl8pPr marL="3200400" indent="0" latinLnBrk="0">
              <a:buNone/>
              <a:defRPr lang="zh-CN" sz="2000"/>
            </a:lvl8pPr>
            <a:lvl9pPr marL="3657600" indent="0" latinLnBrk="0">
              <a:buNone/>
              <a:defRPr lang="zh-CN" sz="2000"/>
            </a:lvl9pPr>
          </a:lstStyle>
          <a:p>
            <a:r>
              <a:rPr lang="zh-CN" altLang="en-US"/>
              <a:t>单击图标添加图片</a:t>
            </a:r>
            <a:endParaRPr lang="zh-CN"/>
          </a:p>
        </p:txBody>
      </p:sp>
      <p:sp>
        <p:nvSpPr>
          <p:cNvPr id="4" name="文本占位符 3"/>
          <p:cNvSpPr>
            <a:spLocks noGrp="1"/>
          </p:cNvSpPr>
          <p:nvPr>
            <p:ph type="body" sz="half" idx="2"/>
          </p:nvPr>
        </p:nvSpPr>
        <p:spPr>
          <a:xfrm>
            <a:off x="677511" y="5367338"/>
            <a:ext cx="8598906" cy="674024"/>
          </a:xfrm>
        </p:spPr>
        <p:txBody>
          <a:bodyPr>
            <a:normAutofit/>
          </a:bodyPr>
          <a:lstStyle>
            <a:lvl1pPr marL="0" indent="0" latinLnBrk="0">
              <a:buNone/>
              <a:defRPr lang="zh-CN" sz="1200"/>
            </a:lvl1pPr>
            <a:lvl2pPr marL="457200" indent="0" latinLnBrk="0">
              <a:buNone/>
              <a:defRPr lang="zh-CN" sz="1200"/>
            </a:lvl2pPr>
            <a:lvl3pPr marL="914400" indent="0" latinLnBrk="0">
              <a:buNone/>
              <a:defRPr lang="zh-CN" sz="1000"/>
            </a:lvl3pPr>
            <a:lvl4pPr marL="1371600" indent="0" latinLnBrk="0">
              <a:buNone/>
              <a:defRPr lang="zh-CN" sz="900"/>
            </a:lvl4pPr>
            <a:lvl5pPr marL="1828800" indent="0" latinLnBrk="0">
              <a:buNone/>
              <a:defRPr lang="zh-CN" sz="900"/>
            </a:lvl5pPr>
            <a:lvl6pPr marL="2286000" indent="0" latinLnBrk="0">
              <a:buNone/>
              <a:defRPr lang="zh-CN" sz="900"/>
            </a:lvl6pPr>
            <a:lvl7pPr marL="2743200" indent="0" latinLnBrk="0">
              <a:buNone/>
              <a:defRPr lang="zh-CN" sz="900"/>
            </a:lvl7pPr>
            <a:lvl8pPr marL="3200400" indent="0" latinLnBrk="0">
              <a:buNone/>
              <a:defRPr lang="zh-CN" sz="900"/>
            </a:lvl8pPr>
            <a:lvl9pPr marL="3657600" indent="0" latinLnBrk="0">
              <a:buNone/>
              <a:defRPr lang="zh-CN"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F11F0EC-4F60-4544-9956-271209A740FE}" type="datetimeFigureOut">
              <a:t>2023/8/29</a:t>
            </a:fld>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429078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标题和题注">
    <p:spTree>
      <p:nvGrpSpPr>
        <p:cNvPr id="1" name=""/>
        <p:cNvGrpSpPr/>
        <p:nvPr/>
      </p:nvGrpSpPr>
      <p:grpSpPr>
        <a:xfrm>
          <a:off x="0" y="0"/>
          <a:ext cx="0" cy="0"/>
          <a:chOff x="0" y="0"/>
          <a:chExt cx="0" cy="0"/>
        </a:xfrm>
      </p:grpSpPr>
      <p:sp>
        <p:nvSpPr>
          <p:cNvPr id="2" name="标题 1"/>
          <p:cNvSpPr>
            <a:spLocks noGrp="1"/>
          </p:cNvSpPr>
          <p:nvPr>
            <p:ph type="title"/>
          </p:nvPr>
        </p:nvSpPr>
        <p:spPr>
          <a:xfrm>
            <a:off x="677512" y="609600"/>
            <a:ext cx="8598907" cy="3403600"/>
          </a:xfrm>
        </p:spPr>
        <p:txBody>
          <a:bodyPr anchor="ctr">
            <a:normAutofit/>
          </a:bodyPr>
          <a:lstStyle>
            <a:lvl1pPr algn="l" latinLnBrk="0">
              <a:defRPr lang="zh-CN" sz="4400" b="0" cap="none"/>
            </a:lvl1pPr>
          </a:lstStyle>
          <a:p>
            <a:r>
              <a:rPr lang="zh-CN" altLang="en-US"/>
              <a:t>单击此处编辑母版标题样式</a:t>
            </a:r>
            <a:endParaRPr lang="zh-CN"/>
          </a:p>
        </p:txBody>
      </p:sp>
      <p:sp>
        <p:nvSpPr>
          <p:cNvPr id="3" name="文本占位符 2"/>
          <p:cNvSpPr>
            <a:spLocks noGrp="1"/>
          </p:cNvSpPr>
          <p:nvPr>
            <p:ph type="body" idx="1"/>
          </p:nvPr>
        </p:nvSpPr>
        <p:spPr>
          <a:xfrm>
            <a:off x="677512" y="4470400"/>
            <a:ext cx="8598907" cy="1570962"/>
          </a:xfrm>
        </p:spPr>
        <p:txBody>
          <a:bodyPr anchor="ctr">
            <a:normAutofit/>
          </a:bodyPr>
          <a:lstStyle>
            <a:lvl1pPr marL="0" indent="0" algn="l" latinLnBrk="0">
              <a:buNone/>
              <a:defRPr lang="zh-CN" sz="1800">
                <a:solidFill>
                  <a:schemeClr val="tx1">
                    <a:lumMod val="75000"/>
                    <a:lumOff val="2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t>2023/8/29</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256584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言与题注">
    <p:spTree>
      <p:nvGrpSpPr>
        <p:cNvPr id="1" name=""/>
        <p:cNvGrpSpPr/>
        <p:nvPr/>
      </p:nvGrpSpPr>
      <p:grpSpPr>
        <a:xfrm>
          <a:off x="0" y="0"/>
          <a:ext cx="0" cy="0"/>
          <a:chOff x="0" y="0"/>
          <a:chExt cx="0" cy="0"/>
        </a:xfrm>
      </p:grpSpPr>
      <p:sp>
        <p:nvSpPr>
          <p:cNvPr id="2" name="标题 1"/>
          <p:cNvSpPr>
            <a:spLocks noGrp="1"/>
          </p:cNvSpPr>
          <p:nvPr>
            <p:ph type="title"/>
          </p:nvPr>
        </p:nvSpPr>
        <p:spPr>
          <a:xfrm>
            <a:off x="931577" y="609600"/>
            <a:ext cx="8096242" cy="3022600"/>
          </a:xfrm>
        </p:spPr>
        <p:txBody>
          <a:bodyPr anchor="ctr">
            <a:normAutofit/>
          </a:bodyPr>
          <a:lstStyle>
            <a:lvl1pPr algn="l" latinLnBrk="0">
              <a:defRPr lang="zh-CN" sz="4400" b="0" cap="none">
                <a:latin typeface="Microsoft YaHei UI" panose="020B0503020204020204" pitchFamily="34" charset="-122"/>
                <a:ea typeface="Microsoft YaHei UI" panose="020B0503020204020204" pitchFamily="34" charset="-122"/>
              </a:defRPr>
            </a:lvl1pPr>
          </a:lstStyle>
          <a:p>
            <a:r>
              <a:rPr lang="zh-CN" altLang="en-US"/>
              <a:t>单击此处编辑母版标题样式</a:t>
            </a:r>
            <a:endParaRPr lang="zh-CN"/>
          </a:p>
        </p:txBody>
      </p:sp>
      <p:sp>
        <p:nvSpPr>
          <p:cNvPr id="3" name="文本占位符 2"/>
          <p:cNvSpPr>
            <a:spLocks noGrp="1"/>
          </p:cNvSpPr>
          <p:nvPr>
            <p:ph type="body" idx="1"/>
          </p:nvPr>
        </p:nvSpPr>
        <p:spPr>
          <a:xfrm>
            <a:off x="677512" y="4470400"/>
            <a:ext cx="8598907" cy="1570962"/>
          </a:xfrm>
        </p:spPr>
        <p:txBody>
          <a:bodyPr anchor="ctr">
            <a:normAutofit/>
          </a:bodyPr>
          <a:lstStyle>
            <a:lvl1pPr marL="0" indent="0" algn="l" latinLnBrk="0">
              <a:buNone/>
              <a:defRPr lang="zh-CN" sz="1800">
                <a:solidFill>
                  <a:schemeClr val="tx1">
                    <a:lumMod val="75000"/>
                    <a:lumOff val="25000"/>
                  </a:schemeClr>
                </a:solidFill>
                <a:latin typeface="Microsoft YaHei UI" panose="020B0503020204020204" pitchFamily="34" charset="-122"/>
                <a:ea typeface="Microsoft YaHei UI" panose="020B0503020204020204" pitchFamily="34" charset="-122"/>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8/29/2023</a:t>
            </a:fld>
            <a:endParaRPr lang="zh-CN" altLang="en-US"/>
          </a:p>
        </p:txBody>
      </p:sp>
      <p:sp>
        <p:nvSpPr>
          <p:cNvPr id="5" name="页脚占位符 4"/>
          <p:cNvSpPr>
            <a:spLocks noGrp="1"/>
          </p:cNvSpPr>
          <p:nvPr>
            <p:ph type="ftr" sz="quarter" idx="11"/>
          </p:nvPr>
        </p:nvSpPr>
        <p:spPr/>
        <p:txBody>
          <a:bodyPr/>
          <a:lstStyle>
            <a:lvl1pPr>
              <a:defRPr>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sp>
        <p:nvSpPr>
          <p:cNvPr id="23" name="文本占位符 9"/>
          <p:cNvSpPr>
            <a:spLocks noGrp="1"/>
          </p:cNvSpPr>
          <p:nvPr>
            <p:ph type="body" sz="quarter" idx="13"/>
          </p:nvPr>
        </p:nvSpPr>
        <p:spPr>
          <a:xfrm>
            <a:off x="1366495" y="3632200"/>
            <a:ext cx="7226406" cy="381000"/>
          </a:xfrm>
        </p:spPr>
        <p:txBody>
          <a:bodyPr anchor="ctr">
            <a:noAutofit/>
          </a:bodyPr>
          <a:lstStyle>
            <a:lvl1pPr marL="0" indent="0" latinLnBrk="0">
              <a:buFontTx/>
              <a:buNone/>
              <a:defRPr lang="zh-CN" sz="1600">
                <a:solidFill>
                  <a:schemeClr val="tx1">
                    <a:lumMod val="50000"/>
                    <a:lumOff val="50000"/>
                  </a:schemeClr>
                </a:solidFill>
                <a:latin typeface="Microsoft YaHei UI" panose="020B0503020204020204" pitchFamily="34" charset="-122"/>
                <a:ea typeface="Microsoft YaHei UI" panose="020B0503020204020204" pitchFamily="34" charset="-122"/>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a:t>单击此处编辑母版文本样式</a:t>
            </a:r>
          </a:p>
        </p:txBody>
      </p:sp>
      <p:sp>
        <p:nvSpPr>
          <p:cNvPr id="20" name="文本框 19"/>
          <p:cNvSpPr txBox="1"/>
          <p:nvPr/>
        </p:nvSpPr>
        <p:spPr>
          <a:xfrm>
            <a:off x="542011" y="1670304"/>
            <a:ext cx="609759" cy="584776"/>
          </a:xfrm>
          <a:prstGeom prst="rect">
            <a:avLst/>
          </a:prstGeom>
        </p:spPr>
        <p:txBody>
          <a:bodyPr vert="horz" lIns="91440" tIns="45720" rIns="91440" bIns="45720" rtlCol="0" anchor="ctr">
            <a:noAutofit/>
          </a:bodyPr>
          <a:lstStyle>
            <a:lvl1pPr latinLnBrk="0">
              <a:spcBef>
                <a:spcPct val="0"/>
              </a:spcBef>
              <a:buNone/>
              <a:defRPr lang="zh-CN"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baseline="0" dirty="0">
                <a:ln w="3175" cmpd="sng">
                  <a:noFill/>
                </a:ln>
                <a:solidFill>
                  <a:schemeClr val="accent1">
                    <a:lumMod val="60000"/>
                    <a:lumOff val="40000"/>
                  </a:schemeClr>
                </a:solidFill>
                <a:effectLst/>
                <a:latin typeface="Microsoft YaHei UI" panose="020B0503020204020204" pitchFamily="34" charset="-122"/>
                <a:ea typeface="Microsoft YaHei UI" panose="020B0503020204020204" pitchFamily="34" charset="-122"/>
              </a:rPr>
              <a:t>“</a:t>
            </a:r>
          </a:p>
        </p:txBody>
      </p:sp>
      <p:sp>
        <p:nvSpPr>
          <p:cNvPr id="22" name="文本框 21"/>
          <p:cNvSpPr txBox="1"/>
          <p:nvPr/>
        </p:nvSpPr>
        <p:spPr>
          <a:xfrm>
            <a:off x="7988201" y="2514638"/>
            <a:ext cx="609759" cy="584776"/>
          </a:xfrm>
          <a:prstGeom prst="rect">
            <a:avLst/>
          </a:prstGeom>
        </p:spPr>
        <p:txBody>
          <a:bodyPr vert="horz" lIns="91440" tIns="45720" rIns="91440" bIns="45720" rtlCol="0" anchor="ctr">
            <a:noAutofit/>
          </a:bodyPr>
          <a:lstStyle>
            <a:defPPr>
              <a:defRPr lang="zh-CN"/>
            </a:defPPr>
            <a:lvl1pPr lvl="0" latinLnBrk="0">
              <a:spcBef>
                <a:spcPct val="0"/>
              </a:spcBef>
              <a:buNone/>
              <a:defRPr lang="zh-CN" sz="8000" b="0" cap="all" baseline="0">
                <a:ln w="3175" cmpd="sng">
                  <a:noFill/>
                </a:ln>
                <a:effectLst/>
                <a:latin typeface="Arial"/>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dirty="0">
                <a:solidFill>
                  <a:schemeClr val="accent1">
                    <a:lumMod val="60000"/>
                    <a:lumOff val="40000"/>
                  </a:schemeClr>
                </a:solidFill>
                <a:latin typeface="Microsoft YaHei UI" panose="020B0503020204020204" pitchFamily="34" charset="-122"/>
                <a:ea typeface="Microsoft YaHei UI" panose="020B0503020204020204" pitchFamily="34" charset="-122"/>
              </a:rPr>
              <a:t>”</a:t>
            </a:r>
          </a:p>
        </p:txBody>
      </p:sp>
    </p:spTree>
    <p:extLst>
      <p:ext uri="{BB962C8B-B14F-4D97-AF65-F5344CB8AC3E}">
        <p14:creationId xmlns:p14="http://schemas.microsoft.com/office/powerpoint/2010/main" val="3599817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名片">
    <p:spTree>
      <p:nvGrpSpPr>
        <p:cNvPr id="1" name=""/>
        <p:cNvGrpSpPr/>
        <p:nvPr/>
      </p:nvGrpSpPr>
      <p:grpSpPr>
        <a:xfrm>
          <a:off x="0" y="0"/>
          <a:ext cx="0" cy="0"/>
          <a:chOff x="0" y="0"/>
          <a:chExt cx="0" cy="0"/>
        </a:xfrm>
      </p:grpSpPr>
      <p:sp>
        <p:nvSpPr>
          <p:cNvPr id="2" name="标题 1"/>
          <p:cNvSpPr>
            <a:spLocks noGrp="1"/>
          </p:cNvSpPr>
          <p:nvPr>
            <p:ph type="title"/>
          </p:nvPr>
        </p:nvSpPr>
        <p:spPr>
          <a:xfrm>
            <a:off x="677512" y="1931988"/>
            <a:ext cx="8598907" cy="2595460"/>
          </a:xfrm>
        </p:spPr>
        <p:txBody>
          <a:bodyPr anchor="b">
            <a:normAutofit/>
          </a:bodyPr>
          <a:lstStyle>
            <a:lvl1pPr algn="l" latinLnBrk="0">
              <a:defRPr lang="zh-CN" sz="4400" b="0" cap="none"/>
            </a:lvl1pPr>
          </a:lstStyle>
          <a:p>
            <a:r>
              <a:rPr lang="zh-CN" altLang="en-US"/>
              <a:t>单击此处编辑母版标题样式</a:t>
            </a:r>
            <a:endParaRPr lang="zh-CN"/>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75000"/>
                    <a:lumOff val="25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t>2023/8/29</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2396703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标题 1"/>
          <p:cNvSpPr>
            <a:spLocks noGrp="1"/>
          </p:cNvSpPr>
          <p:nvPr>
            <p:ph type="title"/>
          </p:nvPr>
        </p:nvSpPr>
        <p:spPr>
          <a:xfrm>
            <a:off x="931577" y="609600"/>
            <a:ext cx="8096242" cy="3022600"/>
          </a:xfrm>
        </p:spPr>
        <p:txBody>
          <a:bodyPr anchor="ctr">
            <a:normAutofit/>
          </a:bodyPr>
          <a:lstStyle>
            <a:lvl1pPr algn="l" latinLnBrk="0">
              <a:defRPr lang="zh-CN" sz="4400" b="0" cap="none">
                <a:latin typeface="Microsoft YaHei UI" panose="020B0503020204020204" pitchFamily="34" charset="-122"/>
                <a:ea typeface="Microsoft YaHei UI" panose="020B0503020204020204" pitchFamily="34" charset="-122"/>
              </a:defRPr>
            </a:lvl1pPr>
          </a:lstStyle>
          <a:p>
            <a:r>
              <a:rPr lang="zh-CN" altLang="en-US"/>
              <a:t>单击此处编辑母版标题样式</a:t>
            </a:r>
            <a:endParaRPr lang="zh-CN"/>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50000"/>
                    <a:lumOff val="50000"/>
                  </a:schemeClr>
                </a:solidFill>
                <a:latin typeface="Microsoft YaHei UI" panose="020B0503020204020204" pitchFamily="34" charset="-122"/>
                <a:ea typeface="Microsoft YaHei UI" panose="020B0503020204020204" pitchFamily="34" charset="-122"/>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8/29/2023</a:t>
            </a:fld>
            <a:endParaRPr lang="zh-CN" altLang="en-US"/>
          </a:p>
        </p:txBody>
      </p:sp>
      <p:sp>
        <p:nvSpPr>
          <p:cNvPr id="5" name="页脚占位符 4"/>
          <p:cNvSpPr>
            <a:spLocks noGrp="1"/>
          </p:cNvSpPr>
          <p:nvPr>
            <p:ph type="ftr" sz="quarter" idx="11"/>
          </p:nvPr>
        </p:nvSpPr>
        <p:spPr/>
        <p:txBody>
          <a:bodyPr/>
          <a:lstStyle>
            <a:lvl1pPr>
              <a:defRPr>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12"/>
          </p:nvPr>
        </p:nvSpPr>
        <p:spPr/>
        <p:txBody>
          <a:bodyPr/>
          <a:lstStyle>
            <a:lvl1pPr>
              <a:defRPr>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sp>
        <p:nvSpPr>
          <p:cNvPr id="23" name="文本占位符 9"/>
          <p:cNvSpPr>
            <a:spLocks noGrp="1"/>
          </p:cNvSpPr>
          <p:nvPr>
            <p:ph type="body" sz="quarter" idx="13"/>
          </p:nvPr>
        </p:nvSpPr>
        <p:spPr>
          <a:xfrm>
            <a:off x="677509" y="4013200"/>
            <a:ext cx="8598908" cy="514248"/>
          </a:xfrm>
        </p:spPr>
        <p:txBody>
          <a:bodyPr anchor="b">
            <a:noAutofit/>
          </a:bodyPr>
          <a:lstStyle>
            <a:lvl1pPr marL="0" indent="0" latinLnBrk="0">
              <a:buFontTx/>
              <a:buNone/>
              <a:defRPr lang="zh-CN" sz="2400">
                <a:solidFill>
                  <a:schemeClr val="tx1">
                    <a:lumMod val="75000"/>
                    <a:lumOff val="25000"/>
                  </a:schemeClr>
                </a:solidFill>
                <a:latin typeface="Microsoft YaHei UI" panose="020B0503020204020204" pitchFamily="34" charset="-122"/>
                <a:ea typeface="Microsoft YaHei UI" panose="020B0503020204020204" pitchFamily="34" charset="-122"/>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a:t>单击此处编辑母版文本样式</a:t>
            </a:r>
          </a:p>
        </p:txBody>
      </p:sp>
      <p:sp>
        <p:nvSpPr>
          <p:cNvPr id="24" name="文本框 23"/>
          <p:cNvSpPr txBox="1"/>
          <p:nvPr/>
        </p:nvSpPr>
        <p:spPr>
          <a:xfrm>
            <a:off x="542011" y="1652164"/>
            <a:ext cx="609759" cy="584776"/>
          </a:xfrm>
          <a:prstGeom prst="rect">
            <a:avLst/>
          </a:prstGeom>
        </p:spPr>
        <p:txBody>
          <a:bodyPr vert="horz" lIns="91440" tIns="45720" rIns="91440" bIns="45720" rtlCol="0" anchor="ctr">
            <a:noAutofit/>
          </a:bodyPr>
          <a:lstStyle>
            <a:lvl1pPr latinLnBrk="0">
              <a:spcBef>
                <a:spcPct val="0"/>
              </a:spcBef>
              <a:buNone/>
              <a:defRPr lang="zh-CN"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baseline="0" dirty="0">
                <a:ln w="3175" cmpd="sng">
                  <a:noFill/>
                </a:ln>
                <a:solidFill>
                  <a:schemeClr val="accent1">
                    <a:lumMod val="60000"/>
                    <a:lumOff val="40000"/>
                  </a:schemeClr>
                </a:solidFill>
                <a:effectLst/>
                <a:latin typeface="Microsoft YaHei UI" panose="020B0503020204020204" pitchFamily="34" charset="-122"/>
                <a:ea typeface="Microsoft YaHei UI" panose="020B0503020204020204" pitchFamily="34" charset="-122"/>
              </a:rPr>
              <a:t>“</a:t>
            </a:r>
          </a:p>
        </p:txBody>
      </p:sp>
      <p:sp>
        <p:nvSpPr>
          <p:cNvPr id="25" name="文本框 24"/>
          <p:cNvSpPr txBox="1"/>
          <p:nvPr/>
        </p:nvSpPr>
        <p:spPr>
          <a:xfrm>
            <a:off x="7997264" y="2478352"/>
            <a:ext cx="609759" cy="584776"/>
          </a:xfrm>
          <a:prstGeom prst="rect">
            <a:avLst/>
          </a:prstGeom>
        </p:spPr>
        <p:txBody>
          <a:bodyPr vert="horz" lIns="91440" tIns="45720" rIns="91440" bIns="45720" rtlCol="0" anchor="ctr">
            <a:noAutofit/>
          </a:bodyPr>
          <a:lstStyle>
            <a:defPPr>
              <a:defRPr lang="zh-CN"/>
            </a:defPPr>
            <a:lvl1pPr lvl="0" latinLnBrk="0">
              <a:spcBef>
                <a:spcPct val="0"/>
              </a:spcBef>
              <a:buNone/>
              <a:defRPr lang="zh-CN" sz="8000" b="0" cap="all" baseline="0">
                <a:ln w="3175" cmpd="sng">
                  <a:noFill/>
                </a:ln>
                <a:effectLst/>
                <a:latin typeface="Arial"/>
                <a:ea typeface="+mj-ea"/>
                <a:cs typeface="Trebuchet MS"/>
              </a:defRPr>
            </a:lvl1pPr>
            <a:lvl2pPr latinLnBrk="0">
              <a:defRPr lang="zh-CN">
                <a:solidFill>
                  <a:schemeClr val="tx2"/>
                </a:solidFill>
              </a:defRPr>
            </a:lvl2pPr>
            <a:lvl3pPr latinLnBrk="0">
              <a:defRPr lang="zh-CN">
                <a:solidFill>
                  <a:schemeClr val="tx2"/>
                </a:solidFill>
              </a:defRPr>
            </a:lvl3pPr>
            <a:lvl4pPr latinLnBrk="0">
              <a:defRPr lang="zh-CN">
                <a:solidFill>
                  <a:schemeClr val="tx2"/>
                </a:solidFill>
              </a:defRPr>
            </a:lvl4pPr>
            <a:lvl5pPr latinLnBrk="0">
              <a:defRPr lang="zh-CN">
                <a:solidFill>
                  <a:schemeClr val="tx2"/>
                </a:solidFill>
              </a:defRPr>
            </a:lvl5pPr>
            <a:lvl6pPr latinLnBrk="0">
              <a:defRPr lang="zh-CN">
                <a:solidFill>
                  <a:schemeClr val="tx2"/>
                </a:solidFill>
              </a:defRPr>
            </a:lvl6pPr>
            <a:lvl7pPr latinLnBrk="0">
              <a:defRPr lang="zh-CN">
                <a:solidFill>
                  <a:schemeClr val="tx2"/>
                </a:solidFill>
              </a:defRPr>
            </a:lvl7pPr>
            <a:lvl8pPr latinLnBrk="0">
              <a:defRPr lang="zh-CN">
                <a:solidFill>
                  <a:schemeClr val="tx2"/>
                </a:solidFill>
              </a:defRPr>
            </a:lvl8pPr>
            <a:lvl9pPr latinLnBrk="0">
              <a:defRPr lang="zh-CN">
                <a:solidFill>
                  <a:schemeClr val="tx2"/>
                </a:solidFill>
              </a:defRPr>
            </a:lvl9pPr>
          </a:lstStyle>
          <a:p>
            <a:pPr lvl="0"/>
            <a:r>
              <a:rPr lang="zh-CN" sz="8000">
                <a:solidFill>
                  <a:schemeClr val="accent1">
                    <a:lumMod val="60000"/>
                    <a:lumOff val="40000"/>
                  </a:schemeClr>
                </a:solidFill>
                <a:latin typeface="Microsoft YaHei UI" panose="020B0503020204020204" pitchFamily="34" charset="-122"/>
                <a:ea typeface="Microsoft YaHei UI" panose="020B0503020204020204" pitchFamily="34" charset="-122"/>
              </a:rPr>
              <a:t>”</a:t>
            </a:r>
          </a:p>
        </p:txBody>
      </p:sp>
    </p:spTree>
    <p:extLst>
      <p:ext uri="{BB962C8B-B14F-4D97-AF65-F5344CB8AC3E}">
        <p14:creationId xmlns:p14="http://schemas.microsoft.com/office/powerpoint/2010/main" val="369739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标题 1"/>
          <p:cNvSpPr>
            <a:spLocks noGrp="1"/>
          </p:cNvSpPr>
          <p:nvPr>
            <p:ph type="title"/>
          </p:nvPr>
        </p:nvSpPr>
        <p:spPr>
          <a:xfrm>
            <a:off x="685978" y="609600"/>
            <a:ext cx="8590440" cy="3022600"/>
          </a:xfrm>
        </p:spPr>
        <p:txBody>
          <a:bodyPr anchor="ctr">
            <a:normAutofit/>
          </a:bodyPr>
          <a:lstStyle>
            <a:lvl1pPr algn="l" latinLnBrk="0">
              <a:defRPr lang="zh-CN" sz="4400" b="0" cap="none"/>
            </a:lvl1pPr>
          </a:lstStyle>
          <a:p>
            <a:r>
              <a:rPr lang="zh-CN" altLang="en-US"/>
              <a:t>单击此处编辑母版标题样式</a:t>
            </a:r>
            <a:endParaRPr lang="zh-CN"/>
          </a:p>
        </p:txBody>
      </p:sp>
      <p:sp>
        <p:nvSpPr>
          <p:cNvPr id="3" name="文本占位符 2"/>
          <p:cNvSpPr>
            <a:spLocks noGrp="1"/>
          </p:cNvSpPr>
          <p:nvPr>
            <p:ph type="body" idx="1"/>
          </p:nvPr>
        </p:nvSpPr>
        <p:spPr>
          <a:xfrm>
            <a:off x="677512" y="4527448"/>
            <a:ext cx="8598907" cy="1513914"/>
          </a:xfrm>
        </p:spPr>
        <p:txBody>
          <a:bodyPr anchor="t">
            <a:normAutofit/>
          </a:bodyPr>
          <a:lstStyle>
            <a:lvl1pPr marL="0" indent="0" algn="l" latinLnBrk="0">
              <a:buNone/>
              <a:defRPr lang="zh-CN" sz="1800">
                <a:solidFill>
                  <a:schemeClr val="tx1">
                    <a:lumMod val="50000"/>
                    <a:lumOff val="50000"/>
                  </a:schemeClr>
                </a:solidFill>
              </a:defRPr>
            </a:lvl1pPr>
            <a:lvl2pPr marL="457200" indent="0" latinLnBrk="0">
              <a:buNone/>
              <a:defRPr lang="zh-CN" sz="1800">
                <a:solidFill>
                  <a:schemeClr val="tx1">
                    <a:tint val="75000"/>
                  </a:schemeClr>
                </a:solidFill>
              </a:defRPr>
            </a:lvl2pPr>
            <a:lvl3pPr marL="914400" indent="0" latinLnBrk="0">
              <a:buNone/>
              <a:defRPr lang="zh-CN" sz="1600">
                <a:solidFill>
                  <a:schemeClr val="tx1">
                    <a:tint val="75000"/>
                  </a:schemeClr>
                </a:solidFill>
              </a:defRPr>
            </a:lvl3pPr>
            <a:lvl4pPr marL="1371600" indent="0" latinLnBrk="0">
              <a:buNone/>
              <a:defRPr lang="zh-CN" sz="1400">
                <a:solidFill>
                  <a:schemeClr val="tx1">
                    <a:tint val="75000"/>
                  </a:schemeClr>
                </a:solidFill>
              </a:defRPr>
            </a:lvl4pPr>
            <a:lvl5pPr marL="1828800" indent="0" latinLnBrk="0">
              <a:buNone/>
              <a:defRPr lang="zh-CN" sz="1400">
                <a:solidFill>
                  <a:schemeClr val="tx1">
                    <a:tint val="75000"/>
                  </a:schemeClr>
                </a:solidFill>
              </a:defRPr>
            </a:lvl5pPr>
            <a:lvl6pPr marL="2286000" indent="0" latinLnBrk="0">
              <a:buNone/>
              <a:defRPr lang="zh-CN" sz="1400">
                <a:solidFill>
                  <a:schemeClr val="tx1">
                    <a:tint val="75000"/>
                  </a:schemeClr>
                </a:solidFill>
              </a:defRPr>
            </a:lvl6pPr>
            <a:lvl7pPr marL="2743200" indent="0" latinLnBrk="0">
              <a:buNone/>
              <a:defRPr lang="zh-CN" sz="1400">
                <a:solidFill>
                  <a:schemeClr val="tx1">
                    <a:tint val="75000"/>
                  </a:schemeClr>
                </a:solidFill>
              </a:defRPr>
            </a:lvl7pPr>
            <a:lvl8pPr marL="3200400" indent="0" latinLnBrk="0">
              <a:buNone/>
              <a:defRPr lang="zh-CN" sz="1400">
                <a:solidFill>
                  <a:schemeClr val="tx1">
                    <a:tint val="75000"/>
                  </a:schemeClr>
                </a:solidFill>
              </a:defRPr>
            </a:lvl8pPr>
            <a:lvl9pPr marL="3657600" indent="0" latinLnBrk="0">
              <a:buNone/>
              <a:defRPr lang="zh-CN"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11F0EC-4F60-4544-9956-271209A740FE}" type="datetimeFigureOut">
              <a:t>2023/8/29</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t>‹#›</a:t>
            </a:fld>
            <a:endParaRPr lang="zh-CN"/>
          </a:p>
        </p:txBody>
      </p:sp>
      <p:sp>
        <p:nvSpPr>
          <p:cNvPr id="23" name="文本占位符 9"/>
          <p:cNvSpPr>
            <a:spLocks noGrp="1"/>
          </p:cNvSpPr>
          <p:nvPr>
            <p:ph type="body" sz="quarter" idx="13"/>
          </p:nvPr>
        </p:nvSpPr>
        <p:spPr>
          <a:xfrm>
            <a:off x="677509" y="4013200"/>
            <a:ext cx="8598908" cy="514248"/>
          </a:xfrm>
        </p:spPr>
        <p:txBody>
          <a:bodyPr anchor="b">
            <a:noAutofit/>
          </a:bodyPr>
          <a:lstStyle>
            <a:lvl1pPr marL="0" indent="0" latinLnBrk="0">
              <a:buFontTx/>
              <a:buNone/>
              <a:defRPr lang="zh-CN" sz="2400">
                <a:solidFill>
                  <a:schemeClr val="accent1"/>
                </a:solidFill>
              </a:defRPr>
            </a:lvl1pPr>
            <a:lvl2pPr marL="457200" indent="0" latinLnBrk="0">
              <a:buFontTx/>
              <a:buNone/>
              <a:defRPr lang="zh-CN"/>
            </a:lvl2pPr>
            <a:lvl3pPr marL="914400" indent="0" latinLnBrk="0">
              <a:buFontTx/>
              <a:buNone/>
              <a:defRPr lang="zh-CN"/>
            </a:lvl3pPr>
            <a:lvl4pPr marL="1371600" indent="0" latinLnBrk="0">
              <a:buFontTx/>
              <a:buNone/>
              <a:defRPr lang="zh-CN"/>
            </a:lvl4pPr>
            <a:lvl5pPr marL="1828800" indent="0" latinLnBrk="0">
              <a:buFontTx/>
              <a:buNone/>
              <a:defRPr lang="zh-CN"/>
            </a:lvl5pPr>
          </a:lstStyle>
          <a:p>
            <a:pPr lvl="0"/>
            <a:r>
              <a:rPr lang="zh-CN" altLang="en-US"/>
              <a:t>单击此处编辑母版文本样式</a:t>
            </a:r>
          </a:p>
        </p:txBody>
      </p:sp>
    </p:spTree>
    <p:extLst>
      <p:ext uri="{BB962C8B-B14F-4D97-AF65-F5344CB8AC3E}">
        <p14:creationId xmlns:p14="http://schemas.microsoft.com/office/powerpoint/2010/main" val="1704312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p>
            <a:fld id="{FF11F0EC-4F60-4544-9956-271209A740FE}" type="datetimeFigureOut">
              <a:t>2023/8/29</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2150809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969749" y="609600"/>
            <a:ext cx="1305083" cy="5251451"/>
          </a:xfrm>
        </p:spPr>
        <p:txBody>
          <a:bodyPr vert="eaVert" anchor="ctr"/>
          <a:lstStyle/>
          <a:p>
            <a:r>
              <a:rPr lang="zh-CN" altLang="en-US"/>
              <a:t>单击此处编辑母版标题样式</a:t>
            </a:r>
            <a:endParaRPr lang="zh-CN"/>
          </a:p>
        </p:txBody>
      </p:sp>
      <p:sp>
        <p:nvSpPr>
          <p:cNvPr id="3" name="竖排文字占位符 2"/>
          <p:cNvSpPr>
            <a:spLocks noGrp="1"/>
          </p:cNvSpPr>
          <p:nvPr>
            <p:ph type="body" orient="vert" idx="1"/>
          </p:nvPr>
        </p:nvSpPr>
        <p:spPr>
          <a:xfrm>
            <a:off x="677511" y="609600"/>
            <a:ext cx="7061989" cy="52514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dirty="0"/>
          </a:p>
        </p:txBody>
      </p:sp>
      <p:sp>
        <p:nvSpPr>
          <p:cNvPr id="4" name="日期占位符 3"/>
          <p:cNvSpPr>
            <a:spLocks noGrp="1"/>
          </p:cNvSpPr>
          <p:nvPr>
            <p:ph type="dt" sz="half" idx="10"/>
          </p:nvPr>
        </p:nvSpPr>
        <p:spPr/>
        <p:txBody>
          <a:bodyPr/>
          <a:lstStyle/>
          <a:p>
            <a:fld id="{FF11F0EC-4F60-4544-9956-271209A740FE}" type="datetimeFigureOut">
              <a:t>2023/8/29</a:t>
            </a:fld>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DEC7A5AD-5AEC-42D0-A3BE-F46B40576360}" type="slidenum">
              <a:t>‹#›</a:t>
            </a:fld>
            <a:endParaRPr lang="zh-CN"/>
          </a:p>
        </p:txBody>
      </p:sp>
    </p:spTree>
    <p:extLst>
      <p:ext uri="{BB962C8B-B14F-4D97-AF65-F5344CB8AC3E}">
        <p14:creationId xmlns:p14="http://schemas.microsoft.com/office/powerpoint/2010/main" val="4029164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直线连接线 6"/>
          <p:cNvCxnSpPr/>
          <p:nvPr/>
        </p:nvCxnSpPr>
        <p:spPr>
          <a:xfrm flipV="1">
            <a:off x="7427201" y="3681414"/>
            <a:ext cx="4764799"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直线连接线 7"/>
          <p:cNvCxnSpPr/>
          <p:nvPr/>
        </p:nvCxnSpPr>
        <p:spPr>
          <a:xfrm>
            <a:off x="9373453" y="0"/>
            <a:ext cx="1219518"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9" name="任意多边形 8"/>
          <p:cNvSpPr/>
          <p:nvPr/>
        </p:nvSpPr>
        <p:spPr>
          <a:xfrm>
            <a:off x="9188726" y="-8467"/>
            <a:ext cx="3006450" cy="6866467"/>
          </a:xfrm>
          <a:custGeom>
            <a:avLst/>
            <a:gdLst>
              <a:gd name="connsiteX0" fmla="*/ 2023534 w 3005667"/>
              <a:gd name="connsiteY0" fmla="*/ 8467 h 6866467"/>
              <a:gd name="connsiteX1" fmla="*/ 0 w 3005667"/>
              <a:gd name="connsiteY1" fmla="*/ 6866467 h 6866467"/>
              <a:gd name="connsiteX2" fmla="*/ 2997200 w 3005667"/>
              <a:gd name="connsiteY2" fmla="*/ 6858000 h 6866467"/>
              <a:gd name="connsiteX3" fmla="*/ 3005667 w 3005667"/>
              <a:gd name="connsiteY3" fmla="*/ 0 h 6866467"/>
              <a:gd name="connsiteX4" fmla="*/ 2023534 w 3005667"/>
              <a:gd name="connsiteY4" fmla="*/ 8467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667" h="6866467">
                <a:moveTo>
                  <a:pt x="2023534" y="8467"/>
                </a:moveTo>
                <a:lnTo>
                  <a:pt x="0" y="6866467"/>
                </a:lnTo>
                <a:lnTo>
                  <a:pt x="2997200" y="6858000"/>
                </a:lnTo>
                <a:cubicBezTo>
                  <a:pt x="3000022" y="4572000"/>
                  <a:pt x="3002845" y="2286000"/>
                  <a:pt x="3005667" y="0"/>
                </a:cubicBezTo>
                <a:lnTo>
                  <a:pt x="2023534" y="8467"/>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0" name="任意多边形 9"/>
          <p:cNvSpPr/>
          <p:nvPr/>
        </p:nvSpPr>
        <p:spPr>
          <a:xfrm>
            <a:off x="9603701" y="-8467"/>
            <a:ext cx="2591475" cy="6866467"/>
          </a:xfrm>
          <a:custGeom>
            <a:avLst/>
            <a:gdLst>
              <a:gd name="connsiteX0" fmla="*/ 0 w 2590800"/>
              <a:gd name="connsiteY0" fmla="*/ 0 h 6866467"/>
              <a:gd name="connsiteX1" fmla="*/ 1202267 w 2590800"/>
              <a:gd name="connsiteY1" fmla="*/ 6866467 h 6866467"/>
              <a:gd name="connsiteX2" fmla="*/ 2590800 w 2590800"/>
              <a:gd name="connsiteY2" fmla="*/ 6866467 h 6866467"/>
              <a:gd name="connsiteX3" fmla="*/ 2582333 w 2590800"/>
              <a:gd name="connsiteY3" fmla="*/ 0 h 6866467"/>
              <a:gd name="connsiteX4" fmla="*/ 0 w 2590800"/>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866467">
                <a:moveTo>
                  <a:pt x="0" y="0"/>
                </a:moveTo>
                <a:lnTo>
                  <a:pt x="1202267" y="6866467"/>
                </a:lnTo>
                <a:lnTo>
                  <a:pt x="2590800" y="6866467"/>
                </a:lnTo>
                <a:cubicBezTo>
                  <a:pt x="2587978" y="4577645"/>
                  <a:pt x="2585155" y="2288822"/>
                  <a:pt x="2582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1" name="任意多边形 10"/>
          <p:cNvSpPr/>
          <p:nvPr/>
        </p:nvSpPr>
        <p:spPr>
          <a:xfrm>
            <a:off x="8934660" y="3048000"/>
            <a:ext cx="3260516" cy="3810000"/>
          </a:xfrm>
          <a:custGeom>
            <a:avLst/>
            <a:gdLst>
              <a:gd name="connsiteX0" fmla="*/ 0 w 3259667"/>
              <a:gd name="connsiteY0" fmla="*/ 3810000 h 3810000"/>
              <a:gd name="connsiteX1" fmla="*/ 3251200 w 3259667"/>
              <a:gd name="connsiteY1" fmla="*/ 0 h 3810000"/>
              <a:gd name="connsiteX2" fmla="*/ 3259667 w 3259667"/>
              <a:gd name="connsiteY2" fmla="*/ 3810000 h 3810000"/>
              <a:gd name="connsiteX3" fmla="*/ 0 w 3259667"/>
              <a:gd name="connsiteY3" fmla="*/ 3810000 h 3810000"/>
            </a:gdLst>
            <a:ahLst/>
            <a:cxnLst>
              <a:cxn ang="0">
                <a:pos x="connsiteX0" y="connsiteY0"/>
              </a:cxn>
              <a:cxn ang="0">
                <a:pos x="connsiteX1" y="connsiteY1"/>
              </a:cxn>
              <a:cxn ang="0">
                <a:pos x="connsiteX2" y="connsiteY2"/>
              </a:cxn>
              <a:cxn ang="0">
                <a:pos x="connsiteX3" y="connsiteY3"/>
              </a:cxn>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2" name="任意多边形 11"/>
          <p:cNvSpPr/>
          <p:nvPr/>
        </p:nvSpPr>
        <p:spPr>
          <a:xfrm>
            <a:off x="9341166" y="-8467"/>
            <a:ext cx="2854010" cy="6866467"/>
          </a:xfrm>
          <a:custGeom>
            <a:avLst/>
            <a:gdLst>
              <a:gd name="connsiteX0" fmla="*/ 0 w 2853267"/>
              <a:gd name="connsiteY0" fmla="*/ 0 h 6866467"/>
              <a:gd name="connsiteX1" fmla="*/ 2472267 w 2853267"/>
              <a:gd name="connsiteY1" fmla="*/ 6866467 h 6866467"/>
              <a:gd name="connsiteX2" fmla="*/ 2853267 w 2853267"/>
              <a:gd name="connsiteY2" fmla="*/ 6858000 h 6866467"/>
              <a:gd name="connsiteX3" fmla="*/ 2853267 w 2853267"/>
              <a:gd name="connsiteY3" fmla="*/ 0 h 6866467"/>
              <a:gd name="connsiteX4" fmla="*/ 0 w 2853267"/>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3" name="任意多边形 12"/>
          <p:cNvSpPr/>
          <p:nvPr/>
        </p:nvSpPr>
        <p:spPr>
          <a:xfrm>
            <a:off x="10907908" y="-8467"/>
            <a:ext cx="1287268" cy="6866467"/>
          </a:xfrm>
          <a:custGeom>
            <a:avLst/>
            <a:gdLst>
              <a:gd name="connsiteX0" fmla="*/ 1016000 w 1286933"/>
              <a:gd name="connsiteY0" fmla="*/ 0 h 6866467"/>
              <a:gd name="connsiteX1" fmla="*/ 0 w 1286933"/>
              <a:gd name="connsiteY1" fmla="*/ 6866467 h 6866467"/>
              <a:gd name="connsiteX2" fmla="*/ 1286933 w 1286933"/>
              <a:gd name="connsiteY2" fmla="*/ 6866467 h 6866467"/>
              <a:gd name="connsiteX3" fmla="*/ 1278466 w 1286933"/>
              <a:gd name="connsiteY3" fmla="*/ 0 h 6866467"/>
              <a:gd name="connsiteX4" fmla="*/ 1016000 w 1286933"/>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4" name="任意多边形 13"/>
          <p:cNvSpPr/>
          <p:nvPr/>
        </p:nvSpPr>
        <p:spPr>
          <a:xfrm>
            <a:off x="10941783" y="-8468"/>
            <a:ext cx="1270575" cy="6866467"/>
          </a:xfrm>
          <a:custGeom>
            <a:avLst/>
            <a:gdLst>
              <a:gd name="connsiteX0" fmla="*/ 0 w 1244600"/>
              <a:gd name="connsiteY0" fmla="*/ 0 h 6874934"/>
              <a:gd name="connsiteX1" fmla="*/ 1117600 w 1244600"/>
              <a:gd name="connsiteY1" fmla="*/ 6866467 h 6874934"/>
              <a:gd name="connsiteX2" fmla="*/ 1244600 w 1244600"/>
              <a:gd name="connsiteY2" fmla="*/ 6874934 h 6874934"/>
              <a:gd name="connsiteX3" fmla="*/ 1236134 w 1244600"/>
              <a:gd name="connsiteY3" fmla="*/ 0 h 6874934"/>
              <a:gd name="connsiteX4" fmla="*/ 0 w 1244600"/>
              <a:gd name="connsiteY4" fmla="*/ 0 h 6874934"/>
              <a:gd name="connsiteX0" fmla="*/ 0 w 1253067"/>
              <a:gd name="connsiteY0" fmla="*/ 0 h 6874934"/>
              <a:gd name="connsiteX1" fmla="*/ 1117600 w 1253067"/>
              <a:gd name="connsiteY1" fmla="*/ 6866467 h 6874934"/>
              <a:gd name="connsiteX2" fmla="*/ 1244600 w 1253067"/>
              <a:gd name="connsiteY2" fmla="*/ 6874934 h 6874934"/>
              <a:gd name="connsiteX3" fmla="*/ 1253067 w 1253067"/>
              <a:gd name="connsiteY3" fmla="*/ 0 h 6874934"/>
              <a:gd name="connsiteX4" fmla="*/ 0 w 1253067"/>
              <a:gd name="connsiteY4" fmla="*/ 0 h 6874934"/>
              <a:gd name="connsiteX0" fmla="*/ 0 w 1270244"/>
              <a:gd name="connsiteY0" fmla="*/ 0 h 6866467"/>
              <a:gd name="connsiteX1" fmla="*/ 1117600 w 1270244"/>
              <a:gd name="connsiteY1" fmla="*/ 6866467 h 6866467"/>
              <a:gd name="connsiteX2" fmla="*/ 1270000 w 1270244"/>
              <a:gd name="connsiteY2" fmla="*/ 6866467 h 6866467"/>
              <a:gd name="connsiteX3" fmla="*/ 1253067 w 1270244"/>
              <a:gd name="connsiteY3" fmla="*/ 0 h 6866467"/>
              <a:gd name="connsiteX4" fmla="*/ 0 w 1270244"/>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5" name="任意多边形 14"/>
          <p:cNvSpPr/>
          <p:nvPr/>
        </p:nvSpPr>
        <p:spPr>
          <a:xfrm>
            <a:off x="10374369" y="3589868"/>
            <a:ext cx="1820807" cy="3268133"/>
          </a:xfrm>
          <a:custGeom>
            <a:avLst/>
            <a:gdLst>
              <a:gd name="connsiteX0" fmla="*/ 0 w 1820333"/>
              <a:gd name="connsiteY0" fmla="*/ 3268133 h 3268133"/>
              <a:gd name="connsiteX1" fmla="*/ 1811866 w 1820333"/>
              <a:gd name="connsiteY1" fmla="*/ 0 h 3268133"/>
              <a:gd name="connsiteX2" fmla="*/ 1820333 w 1820333"/>
              <a:gd name="connsiteY2" fmla="*/ 3259666 h 3268133"/>
              <a:gd name="connsiteX3" fmla="*/ 0 w 1820333"/>
              <a:gd name="connsiteY3" fmla="*/ 3268133 h 3268133"/>
            </a:gdLst>
            <a:ahLst/>
            <a:cxnLst>
              <a:cxn ang="0">
                <a:pos x="connsiteX0" y="connsiteY0"/>
              </a:cxn>
              <a:cxn ang="0">
                <a:pos x="connsiteX1" y="connsiteY1"/>
              </a:cxn>
              <a:cxn ang="0">
                <a:pos x="connsiteX2" y="connsiteY2"/>
              </a:cxn>
              <a:cxn ang="0">
                <a:pos x="connsiteX3" y="connsiteY3"/>
              </a:cxn>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sz="1800">
              <a:latin typeface="Microsoft YaHei UI" panose="020B0503020204020204" pitchFamily="34" charset="-122"/>
              <a:ea typeface="Microsoft YaHei UI" panose="020B0503020204020204" pitchFamily="34" charset="-122"/>
            </a:endParaRPr>
          </a:p>
        </p:txBody>
      </p:sp>
      <p:sp>
        <p:nvSpPr>
          <p:cNvPr id="16" name="任意多边形 15"/>
          <p:cNvSpPr/>
          <p:nvPr/>
        </p:nvSpPr>
        <p:spPr>
          <a:xfrm>
            <a:off x="-8469" y="4013201"/>
            <a:ext cx="457319" cy="2853267"/>
          </a:xfrm>
          <a:custGeom>
            <a:avLst/>
            <a:gdLst>
              <a:gd name="connsiteX0" fmla="*/ 0 w 457200"/>
              <a:gd name="connsiteY0" fmla="*/ 0 h 2853267"/>
              <a:gd name="connsiteX1" fmla="*/ 457200 w 457200"/>
              <a:gd name="connsiteY1" fmla="*/ 2853267 h 2853267"/>
              <a:gd name="connsiteX2" fmla="*/ 0 w 457200"/>
              <a:gd name="connsiteY2" fmla="*/ 2844800 h 2853267"/>
              <a:gd name="connsiteX3" fmla="*/ 0 w 457200"/>
              <a:gd name="connsiteY3" fmla="*/ 0 h 2853267"/>
            </a:gdLst>
            <a:ahLst/>
            <a:cxnLst>
              <a:cxn ang="0">
                <a:pos x="connsiteX0" y="connsiteY0"/>
              </a:cxn>
              <a:cxn ang="0">
                <a:pos x="connsiteX1" y="connsiteY1"/>
              </a:cxn>
              <a:cxn ang="0">
                <a:pos x="connsiteX2" y="connsiteY2"/>
              </a:cxn>
              <a:cxn ang="0">
                <a:pos x="connsiteX3" y="connsiteY3"/>
              </a:cxn>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zh-CN" sz="1800">
              <a:latin typeface="Microsoft YaHei UI" panose="020B0503020204020204" pitchFamily="34" charset="-122"/>
              <a:ea typeface="Microsoft YaHei UI" panose="020B0503020204020204" pitchFamily="34" charset="-122"/>
            </a:endParaRPr>
          </a:p>
        </p:txBody>
      </p:sp>
      <p:sp>
        <p:nvSpPr>
          <p:cNvPr id="2" name="标题占位符 1"/>
          <p:cNvSpPr>
            <a:spLocks noGrp="1"/>
          </p:cNvSpPr>
          <p:nvPr>
            <p:ph type="title"/>
          </p:nvPr>
        </p:nvSpPr>
        <p:spPr>
          <a:xfrm>
            <a:off x="677511" y="609600"/>
            <a:ext cx="8598907" cy="1320800"/>
          </a:xfrm>
          <a:prstGeom prst="rect">
            <a:avLst/>
          </a:prstGeom>
        </p:spPr>
        <p:txBody>
          <a:bodyPr vert="horz" lIns="91440" tIns="45720" rIns="91440" bIns="45720" rtlCol="0" anchor="t">
            <a:normAutofit/>
          </a:bodyPr>
          <a:lstStyle/>
          <a:p>
            <a:r>
              <a:rPr lang="zh-CN" dirty="0"/>
              <a:t>单击此处编辑母版标题样式</a:t>
            </a:r>
          </a:p>
        </p:txBody>
      </p:sp>
      <p:sp>
        <p:nvSpPr>
          <p:cNvPr id="3" name="文本占位符 2"/>
          <p:cNvSpPr>
            <a:spLocks noGrp="1"/>
          </p:cNvSpPr>
          <p:nvPr>
            <p:ph type="body" idx="1"/>
          </p:nvPr>
        </p:nvSpPr>
        <p:spPr>
          <a:xfrm>
            <a:off x="677511" y="2160590"/>
            <a:ext cx="8598907" cy="3880773"/>
          </a:xfrm>
          <a:prstGeom prst="rect">
            <a:avLst/>
          </a:prstGeom>
        </p:spPr>
        <p:txBody>
          <a:bodyPr vert="horz" lIns="91440" tIns="45720" rIns="91440" bIns="45720" rtlCol="0">
            <a:normAutofit/>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4" name="日期占位符 3"/>
          <p:cNvSpPr>
            <a:spLocks noGrp="1"/>
          </p:cNvSpPr>
          <p:nvPr>
            <p:ph type="dt" sz="half" idx="2"/>
          </p:nvPr>
        </p:nvSpPr>
        <p:spPr>
          <a:xfrm>
            <a:off x="7207010" y="6041363"/>
            <a:ext cx="912177" cy="365125"/>
          </a:xfrm>
          <a:prstGeom prst="rect">
            <a:avLst/>
          </a:prstGeom>
        </p:spPr>
        <p:txBody>
          <a:bodyPr vert="horz" lIns="91440" tIns="45720" rIns="91440" bIns="45720" rtlCol="0" anchor="ctr"/>
          <a:lstStyle>
            <a:lvl1pPr algn="r" latinLnBrk="0">
              <a:defRPr lang="zh-CN" sz="900">
                <a:solidFill>
                  <a:schemeClr val="tx1">
                    <a:tint val="75000"/>
                  </a:schemeClr>
                </a:solidFill>
                <a:latin typeface="Microsoft YaHei UI" panose="020B0503020204020204" pitchFamily="34" charset="-122"/>
                <a:ea typeface="Microsoft YaHei UI" panose="020B0503020204020204" pitchFamily="34" charset="-122"/>
              </a:defRPr>
            </a:lvl1pPr>
          </a:lstStyle>
          <a:p>
            <a:fld id="{FF11F0EC-4F60-4544-9956-271209A740FE}" type="datetimeFigureOut">
              <a:rPr lang="en-US" altLang="zh-CN" smtClean="0"/>
              <a:pPr/>
              <a:t>8/29/2023</a:t>
            </a:fld>
            <a:endParaRPr lang="zh-CN" altLang="en-US"/>
          </a:p>
        </p:txBody>
      </p:sp>
      <p:sp>
        <p:nvSpPr>
          <p:cNvPr id="5" name="页脚占位符 4"/>
          <p:cNvSpPr>
            <a:spLocks noGrp="1"/>
          </p:cNvSpPr>
          <p:nvPr>
            <p:ph type="ftr" sz="quarter" idx="3"/>
          </p:nvPr>
        </p:nvSpPr>
        <p:spPr>
          <a:xfrm>
            <a:off x="677511" y="6041363"/>
            <a:ext cx="6299252" cy="365125"/>
          </a:xfrm>
          <a:prstGeom prst="rect">
            <a:avLst/>
          </a:prstGeom>
        </p:spPr>
        <p:txBody>
          <a:bodyPr vert="horz" lIns="91440" tIns="45720" rIns="91440" bIns="45720" rtlCol="0" anchor="ctr"/>
          <a:lstStyle>
            <a:lvl1pPr algn="l" latinLnBrk="0">
              <a:defRPr lang="zh-CN" sz="900">
                <a:solidFill>
                  <a:schemeClr val="tx1">
                    <a:tint val="75000"/>
                  </a:schemeClr>
                </a:solidFill>
                <a:latin typeface="Microsoft YaHei UI" panose="020B0503020204020204" pitchFamily="34" charset="-122"/>
                <a:ea typeface="Microsoft YaHei UI" panose="020B0503020204020204" pitchFamily="34" charset="-122"/>
              </a:defRPr>
            </a:lvl1pPr>
          </a:lstStyle>
          <a:p>
            <a:endParaRPr lang="zh-CN" altLang="en-US"/>
          </a:p>
        </p:txBody>
      </p:sp>
      <p:sp>
        <p:nvSpPr>
          <p:cNvPr id="6" name="幻灯片编号占位符 5"/>
          <p:cNvSpPr>
            <a:spLocks noGrp="1"/>
          </p:cNvSpPr>
          <p:nvPr>
            <p:ph type="sldNum" sz="quarter" idx="4"/>
          </p:nvPr>
        </p:nvSpPr>
        <p:spPr>
          <a:xfrm>
            <a:off x="8592901" y="6041363"/>
            <a:ext cx="683517" cy="365125"/>
          </a:xfrm>
          <a:prstGeom prst="rect">
            <a:avLst/>
          </a:prstGeom>
        </p:spPr>
        <p:txBody>
          <a:bodyPr vert="horz" lIns="91440" tIns="45720" rIns="91440" bIns="45720" rtlCol="0" anchor="ctr"/>
          <a:lstStyle>
            <a:lvl1pPr algn="r" latinLnBrk="0">
              <a:defRPr lang="zh-CN" sz="900">
                <a:solidFill>
                  <a:schemeClr val="accent1"/>
                </a:solidFill>
                <a:latin typeface="Microsoft YaHei UI" panose="020B0503020204020204" pitchFamily="34" charset="-122"/>
                <a:ea typeface="Microsoft YaHei UI" panose="020B0503020204020204" pitchFamily="34" charset="-122"/>
              </a:defRPr>
            </a:lvl1pPr>
          </a:lstStyle>
          <a:p>
            <a:fld id="{DEC7A5AD-5AEC-42D0-A3BE-F46B40576360}" type="slidenum">
              <a:rPr lang="en-US" altLang="zh-CN" smtClean="0"/>
              <a:pPr/>
              <a:t>‹#›</a:t>
            </a:fld>
            <a:endParaRPr lang="en-US" altLang="zh-CN"/>
          </a:p>
        </p:txBody>
      </p:sp>
    </p:spTree>
    <p:extLst>
      <p:ext uri="{BB962C8B-B14F-4D97-AF65-F5344CB8AC3E}">
        <p14:creationId xmlns:p14="http://schemas.microsoft.com/office/powerpoint/2010/main" val="165419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lang="zh-CN" sz="3600" b="1"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p:bodyStyle>
    <p:otherStyle>
      <a:defPPr>
        <a:defRPr lang="zh-CN"/>
      </a:defPPr>
      <a:lvl1pPr marL="0" algn="l" defTabSz="457200" rtl="0" eaLnBrk="1" latinLnBrk="0" hangingPunct="1">
        <a:defRPr lang="zh-CN" sz="1800" kern="1200">
          <a:solidFill>
            <a:schemeClr val="tx1"/>
          </a:solidFill>
          <a:latin typeface="+mn-lt"/>
          <a:ea typeface="+mn-ea"/>
          <a:cs typeface="+mn-cs"/>
        </a:defRPr>
      </a:lvl1pPr>
      <a:lvl2pPr marL="457200" algn="l" defTabSz="457200" rtl="0" eaLnBrk="1" latinLnBrk="0" hangingPunct="1">
        <a:defRPr lang="zh-CN" sz="1800" kern="1200">
          <a:solidFill>
            <a:schemeClr val="tx1"/>
          </a:solidFill>
          <a:latin typeface="+mn-lt"/>
          <a:ea typeface="+mn-ea"/>
          <a:cs typeface="+mn-cs"/>
        </a:defRPr>
      </a:lvl2pPr>
      <a:lvl3pPr marL="914400" algn="l" defTabSz="457200" rtl="0" eaLnBrk="1" latinLnBrk="0" hangingPunct="1">
        <a:defRPr lang="zh-CN" sz="1800" kern="1200">
          <a:solidFill>
            <a:schemeClr val="tx1"/>
          </a:solidFill>
          <a:latin typeface="+mn-lt"/>
          <a:ea typeface="+mn-ea"/>
          <a:cs typeface="+mn-cs"/>
        </a:defRPr>
      </a:lvl3pPr>
      <a:lvl4pPr marL="1371600" algn="l" defTabSz="457200" rtl="0" eaLnBrk="1" latinLnBrk="0" hangingPunct="1">
        <a:defRPr lang="zh-CN" sz="1800" kern="1200">
          <a:solidFill>
            <a:schemeClr val="tx1"/>
          </a:solidFill>
          <a:latin typeface="+mn-lt"/>
          <a:ea typeface="+mn-ea"/>
          <a:cs typeface="+mn-cs"/>
        </a:defRPr>
      </a:lvl4pPr>
      <a:lvl5pPr marL="1828800" algn="l" defTabSz="457200" rtl="0" eaLnBrk="1" latinLnBrk="0" hangingPunct="1">
        <a:defRPr lang="zh-CN" sz="1800" kern="1200">
          <a:solidFill>
            <a:schemeClr val="tx1"/>
          </a:solidFill>
          <a:latin typeface="+mn-lt"/>
          <a:ea typeface="+mn-ea"/>
          <a:cs typeface="+mn-cs"/>
        </a:defRPr>
      </a:lvl5pPr>
      <a:lvl6pPr marL="2286000" algn="l" defTabSz="457200" rtl="0" eaLnBrk="1" latinLnBrk="0" hangingPunct="1">
        <a:defRPr lang="zh-CN" sz="1800" kern="1200">
          <a:solidFill>
            <a:schemeClr val="tx1"/>
          </a:solidFill>
          <a:latin typeface="+mn-lt"/>
          <a:ea typeface="+mn-ea"/>
          <a:cs typeface="+mn-cs"/>
        </a:defRPr>
      </a:lvl6pPr>
      <a:lvl7pPr marL="2743200" algn="l" defTabSz="457200" rtl="0" eaLnBrk="1" latinLnBrk="0" hangingPunct="1">
        <a:defRPr lang="zh-CN" sz="1800" kern="1200">
          <a:solidFill>
            <a:schemeClr val="tx1"/>
          </a:solidFill>
          <a:latin typeface="+mn-lt"/>
          <a:ea typeface="+mn-ea"/>
          <a:cs typeface="+mn-cs"/>
        </a:defRPr>
      </a:lvl7pPr>
      <a:lvl8pPr marL="3200400" algn="l" defTabSz="457200" rtl="0" eaLnBrk="1" latinLnBrk="0" hangingPunct="1">
        <a:defRPr lang="zh-CN" sz="1800" kern="1200">
          <a:solidFill>
            <a:schemeClr val="tx1"/>
          </a:solidFill>
          <a:latin typeface="+mn-lt"/>
          <a:ea typeface="+mn-ea"/>
          <a:cs typeface="+mn-cs"/>
        </a:defRPr>
      </a:lvl8pPr>
      <a:lvl9pPr marL="3657600" algn="l" defTabSz="457200" rtl="0" eaLnBrk="1" latinLnBrk="0" hangingPunct="1">
        <a:defRPr lang="zh-CN"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矩形 8"/>
          <p:cNvSpPr>
            <a:spLocks noGrp="1" noChangeArrowheads="1"/>
          </p:cNvSpPr>
          <p:nvPr>
            <p:ph type="ctrTitle"/>
          </p:nvPr>
        </p:nvSpPr>
        <p:spPr>
          <a:xfrm>
            <a:off x="1479325" y="1616744"/>
            <a:ext cx="7768959" cy="1646302"/>
          </a:xfrm>
        </p:spPr>
        <p:txBody>
          <a:bodyPr/>
          <a:lstStyle/>
          <a:p>
            <a:pPr algn="ctr"/>
            <a:r>
              <a:rPr altLang="en-US" b="1" dirty="0"/>
              <a:t>第</a:t>
            </a:r>
            <a:r>
              <a:rPr lang="en-US" altLang="zh-CN" b="1" dirty="0"/>
              <a:t>3</a:t>
            </a:r>
            <a:r>
              <a:rPr lang="zh-CN" altLang="en-US" b="1" dirty="0"/>
              <a:t>单元</a:t>
            </a:r>
            <a:r>
              <a:rPr altLang="en-US" b="1" dirty="0"/>
              <a:t>   顺序结构</a:t>
            </a:r>
            <a:endParaRPr lang="zh-CN" b="1" dirty="0"/>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5618" y="3945834"/>
            <a:ext cx="1193717" cy="1244265"/>
          </a:xfrm>
          <a:prstGeom prst="rect">
            <a:avLst/>
          </a:prstGeom>
        </p:spPr>
      </p:pic>
    </p:spTree>
    <p:extLst>
      <p:ext uri="{BB962C8B-B14F-4D97-AF65-F5344CB8AC3E}">
        <p14:creationId xmlns:p14="http://schemas.microsoft.com/office/powerpoint/2010/main" val="349257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Grp="1" noChangeArrowheads="1"/>
          </p:cNvSpPr>
          <p:nvPr>
            <p:ph type="title"/>
          </p:nvPr>
        </p:nvSpPr>
        <p:spPr>
          <a:xfrm>
            <a:off x="306035" y="289600"/>
            <a:ext cx="8598907" cy="1320800"/>
          </a:xfrm>
        </p:spPr>
        <p:txBody>
          <a:bodyPr/>
          <a:lstStyle/>
          <a:p>
            <a:r>
              <a:rPr lang="zh-CN" dirty="0">
                <a:latin typeface="Microsoft YaHei UI" panose="020B0503020204020204" pitchFamily="34" charset="-122"/>
                <a:ea typeface="Microsoft YaHei UI" panose="020B0503020204020204" pitchFamily="34" charset="-122"/>
              </a:rPr>
              <a:t>摘要</a:t>
            </a:r>
          </a:p>
        </p:txBody>
      </p:sp>
      <p:sp>
        <p:nvSpPr>
          <p:cNvPr id="5" name="矩形 4"/>
          <p:cNvSpPr/>
          <p:nvPr/>
        </p:nvSpPr>
        <p:spPr>
          <a:xfrm>
            <a:off x="937331" y="950000"/>
            <a:ext cx="6858147" cy="5934958"/>
          </a:xfrm>
          <a:prstGeom prst="rect">
            <a:avLst/>
          </a:prstGeom>
        </p:spPr>
        <p:txBody>
          <a:bodyPr>
            <a:spAutoFit/>
          </a:bodyPr>
          <a:lstStyle/>
          <a:p>
            <a:pPr marL="285750"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3.1  </a:t>
            </a:r>
            <a:r>
              <a:rPr lang="zh-CN" altLang="en-US" sz="2400" dirty="0">
                <a:latin typeface="微软雅黑" panose="020B0503020204020204" pitchFamily="34" charset="-122"/>
                <a:ea typeface="微软雅黑" panose="020B0503020204020204" pitchFamily="34" charset="-122"/>
              </a:rPr>
              <a:t>算法与结构化程序设计</a:t>
            </a:r>
            <a:endParaRPr lang="en-US" altLang="zh-CN" sz="2400" dirty="0">
              <a:latin typeface="微软雅黑" panose="020B0503020204020204" pitchFamily="34" charset="-122"/>
              <a:ea typeface="微软雅黑"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3.1.1 </a:t>
            </a:r>
            <a:r>
              <a:rPr lang="zh-CN" altLang="en-US" sz="2400" dirty="0">
                <a:latin typeface="微软雅黑" panose="020B0503020204020204" pitchFamily="34" charset="-122"/>
                <a:ea typeface="微软雅黑" panose="020B0503020204020204" pitchFamily="34" charset="-122"/>
              </a:rPr>
              <a:t>什么是算法</a:t>
            </a:r>
            <a:endParaRPr lang="en-US" altLang="zh-CN" sz="2400" dirty="0">
              <a:latin typeface="微软雅黑" panose="020B0503020204020204" pitchFamily="34" charset="-122"/>
              <a:ea typeface="微软雅黑"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3.1.2 </a:t>
            </a:r>
            <a:r>
              <a:rPr lang="zh-CN" altLang="en-US" sz="2400" dirty="0">
                <a:latin typeface="微软雅黑" panose="020B0503020204020204" pitchFamily="34" charset="-122"/>
                <a:ea typeface="微软雅黑" panose="020B0503020204020204" pitchFamily="34" charset="-122"/>
              </a:rPr>
              <a:t>算法与流程图</a:t>
            </a:r>
            <a:endParaRPr lang="en-US" altLang="zh-CN" sz="2400" dirty="0">
              <a:latin typeface="微软雅黑" panose="020B0503020204020204" pitchFamily="34" charset="-122"/>
              <a:ea typeface="微软雅黑"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3.1.3 </a:t>
            </a:r>
            <a:r>
              <a:rPr lang="zh-CN" altLang="en-US" sz="2400" dirty="0">
                <a:latin typeface="微软雅黑" panose="020B0503020204020204" pitchFamily="34" charset="-122"/>
                <a:ea typeface="微软雅黑" panose="020B0503020204020204" pitchFamily="34" charset="-122"/>
              </a:rPr>
              <a:t>结构化程序设计及原则</a:t>
            </a:r>
            <a:endParaRPr lang="en-US" altLang="zh-CN" sz="2400" dirty="0">
              <a:latin typeface="微软雅黑" panose="020B0503020204020204" pitchFamily="34" charset="-122"/>
              <a:ea typeface="微软雅黑" panose="020B0503020204020204" pitchFamily="34" charset="-122"/>
            </a:endParaRPr>
          </a:p>
          <a:p>
            <a:pPr marL="285750"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3.2 C</a:t>
            </a:r>
            <a:r>
              <a:rPr lang="zh-CN" altLang="en-US" sz="2400" dirty="0">
                <a:latin typeface="微软雅黑" panose="020B0503020204020204" pitchFamily="34" charset="-122"/>
                <a:ea typeface="微软雅黑" panose="020B0503020204020204" pitchFamily="34" charset="-122"/>
              </a:rPr>
              <a:t>语言语句</a:t>
            </a:r>
          </a:p>
          <a:p>
            <a:pPr marL="285750"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3.3 </a:t>
            </a:r>
            <a:r>
              <a:rPr lang="zh-CN" altLang="en-US" sz="2400" dirty="0">
                <a:latin typeface="微软雅黑" panose="020B0503020204020204" pitchFamily="34" charset="-122"/>
                <a:ea typeface="微软雅黑" panose="020B0503020204020204" pitchFamily="34" charset="-122"/>
              </a:rPr>
              <a:t>字符输入与输出</a:t>
            </a: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3.3.1 </a:t>
            </a:r>
            <a:r>
              <a:rPr lang="zh-CN" altLang="en-US" sz="2400" dirty="0">
                <a:latin typeface="微软雅黑" panose="020B0503020204020204" pitchFamily="34" charset="-122"/>
                <a:ea typeface="微软雅黑" panose="020B0503020204020204" pitchFamily="34" charset="-122"/>
              </a:rPr>
              <a:t>字符输入函数</a:t>
            </a:r>
            <a:endParaRPr lang="en-US" altLang="zh-CN" sz="2400" dirty="0">
              <a:latin typeface="微软雅黑" panose="020B0503020204020204" pitchFamily="34" charset="-122"/>
              <a:ea typeface="微软雅黑"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3.3.2 </a:t>
            </a:r>
            <a:r>
              <a:rPr lang="zh-CN" altLang="en-US" sz="2400" dirty="0">
                <a:latin typeface="微软雅黑" panose="020B0503020204020204" pitchFamily="34" charset="-122"/>
                <a:ea typeface="微软雅黑" panose="020B0503020204020204" pitchFamily="34" charset="-122"/>
              </a:rPr>
              <a:t>字符输出函数</a:t>
            </a:r>
          </a:p>
          <a:p>
            <a:pPr marL="285750"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3.4 </a:t>
            </a:r>
            <a:r>
              <a:rPr lang="zh-CN" altLang="en-US" sz="2400" dirty="0">
                <a:latin typeface="微软雅黑" panose="020B0503020204020204" pitchFamily="34" charset="-122"/>
                <a:ea typeface="微软雅黑" panose="020B0503020204020204" pitchFamily="34" charset="-122"/>
              </a:rPr>
              <a:t>格式化输入与输出</a:t>
            </a:r>
            <a:endParaRPr lang="en-US" altLang="zh-CN" sz="2400" dirty="0">
              <a:latin typeface="微软雅黑" panose="020B0503020204020204" pitchFamily="34" charset="-122"/>
              <a:ea typeface="微软雅黑"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3.4.1 </a:t>
            </a:r>
            <a:r>
              <a:rPr lang="zh-CN" altLang="en-US" sz="2400" dirty="0">
                <a:latin typeface="微软雅黑" panose="020B0503020204020204" pitchFamily="34" charset="-122"/>
                <a:ea typeface="微软雅黑" panose="020B0503020204020204" pitchFamily="34" charset="-122"/>
              </a:rPr>
              <a:t>格式化输入函数</a:t>
            </a:r>
            <a:endParaRPr lang="en-US" altLang="zh-CN" sz="2400" dirty="0">
              <a:latin typeface="微软雅黑" panose="020B0503020204020204" pitchFamily="34" charset="-122"/>
              <a:ea typeface="微软雅黑" panose="020B0503020204020204" pitchFamily="34" charset="-122"/>
            </a:endParaRPr>
          </a:p>
          <a:p>
            <a:pPr marL="742950" lvl="1" indent="-285750" defTabSz="457200" fontAlgn="base">
              <a:spcBef>
                <a:spcPts val="1000"/>
              </a:spcBef>
              <a:buClr>
                <a:schemeClr val="accent1"/>
              </a:buClr>
              <a:buSzPct val="80000"/>
              <a:buFont typeface="Wingdings 3" charset="2"/>
              <a:buChar char=""/>
              <a:tabLst>
                <a:tab pos="5267325" algn="r"/>
              </a:tabLst>
            </a:pPr>
            <a:r>
              <a:rPr lang="en-US" altLang="zh-CN" sz="2400" dirty="0">
                <a:latin typeface="微软雅黑" panose="020B0503020204020204" pitchFamily="34" charset="-122"/>
                <a:ea typeface="微软雅黑" panose="020B0503020204020204" pitchFamily="34" charset="-122"/>
              </a:rPr>
              <a:t>3.4.2 </a:t>
            </a:r>
            <a:r>
              <a:rPr lang="zh-CN" altLang="en-US" sz="2400" dirty="0">
                <a:latin typeface="微软雅黑" panose="020B0503020204020204" pitchFamily="34" charset="-122"/>
                <a:ea typeface="微软雅黑" panose="020B0503020204020204" pitchFamily="34" charset="-122"/>
              </a:rPr>
              <a:t>格式化输出函数</a:t>
            </a:r>
            <a:endParaRPr lang="en-US" altLang="zh-CN" sz="2400" dirty="0">
              <a:latin typeface="微软雅黑" panose="020B0503020204020204" pitchFamily="34" charset="-122"/>
              <a:ea typeface="微软雅黑" panose="020B0503020204020204" pitchFamily="34" charset="-122"/>
            </a:endParaRPr>
          </a:p>
          <a:p>
            <a:pPr marL="285750" indent="-285750" defTabSz="457200" fontAlgn="base">
              <a:spcBef>
                <a:spcPts val="1000"/>
              </a:spcBef>
              <a:buClr>
                <a:schemeClr val="accent1"/>
              </a:buClr>
              <a:buSzPct val="80000"/>
              <a:buFont typeface="Wingdings 3" charset="2"/>
              <a:buChar char=""/>
              <a:tabLst>
                <a:tab pos="5267325" algn="r"/>
              </a:tabLst>
            </a:pPr>
            <a:r>
              <a:rPr lang="zh-CN" altLang="en-US" sz="2400" dirty="0">
                <a:latin typeface="微软雅黑" panose="020B0503020204020204" pitchFamily="34" charset="-122"/>
                <a:ea typeface="微软雅黑" panose="020B0503020204020204" pitchFamily="34" charset="-122"/>
              </a:rPr>
              <a:t>实例分析与实现</a:t>
            </a:r>
          </a:p>
        </p:txBody>
      </p:sp>
    </p:spTree>
    <p:extLst>
      <p:ext uri="{BB962C8B-B14F-4D97-AF65-F5344CB8AC3E}">
        <p14:creationId xmlns:p14="http://schemas.microsoft.com/office/powerpoint/2010/main" val="71846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09246" y="2050143"/>
            <a:ext cx="6763304" cy="707886"/>
          </a:xfrm>
          <a:prstGeom prst="rect">
            <a:avLst/>
          </a:prstGeom>
          <a:noFill/>
        </p:spPr>
        <p:txBody>
          <a:bodyPr wrap="square" rtlCol="0">
            <a:spAutoFit/>
          </a:bodyPr>
          <a:lstStyle/>
          <a:p>
            <a:r>
              <a:rPr lang="en-US" altLang="zh-CN" sz="4000" b="1">
                <a:solidFill>
                  <a:schemeClr val="accent2">
                    <a:lumMod val="75000"/>
                  </a:schemeClr>
                </a:solidFill>
                <a:latin typeface="微软雅黑" panose="020B0503020204020204" charset="-122"/>
                <a:ea typeface="微软雅黑" panose="020B0503020204020204" charset="-122"/>
              </a:rPr>
              <a:t>3.1  </a:t>
            </a:r>
            <a:r>
              <a:rPr lang="zh-CN" altLang="en-US" sz="4000" b="1" dirty="0">
                <a:solidFill>
                  <a:schemeClr val="accent2">
                    <a:lumMod val="75000"/>
                  </a:schemeClr>
                </a:solidFill>
                <a:latin typeface="微软雅黑" panose="020B0503020204020204" charset="-122"/>
                <a:ea typeface="微软雅黑" panose="020B0503020204020204" charset="-122"/>
              </a:rPr>
              <a:t>算法与结构化程序设计</a:t>
            </a:r>
          </a:p>
        </p:txBody>
      </p:sp>
      <p:sp>
        <p:nvSpPr>
          <p:cNvPr id="3" name="矩形 2"/>
          <p:cNvSpPr/>
          <p:nvPr/>
        </p:nvSpPr>
        <p:spPr>
          <a:xfrm>
            <a:off x="2837897" y="2913495"/>
            <a:ext cx="3063659" cy="523220"/>
          </a:xfrm>
          <a:prstGeom prst="rect">
            <a:avLst/>
          </a:prstGeom>
        </p:spPr>
        <p:txBody>
          <a:bodyPr wrap="none">
            <a:spAutoFit/>
          </a:bodyPr>
          <a:lstStyle/>
          <a:p>
            <a:r>
              <a:rPr lang="en-US" altLang="zh-CN" sz="2800" b="1" dirty="0">
                <a:solidFill>
                  <a:schemeClr val="accent2">
                    <a:lumMod val="75000"/>
                  </a:schemeClr>
                </a:solidFill>
                <a:latin typeface="微软雅黑" panose="020B0503020204020204" charset="-122"/>
                <a:ea typeface="微软雅黑" panose="020B0503020204020204" charset="-122"/>
              </a:rPr>
              <a:t>3.1.1  </a:t>
            </a:r>
            <a:r>
              <a:rPr lang="zh-CN" altLang="zh-CN" sz="2800" b="1" dirty="0">
                <a:solidFill>
                  <a:schemeClr val="accent2">
                    <a:lumMod val="75000"/>
                  </a:schemeClr>
                </a:solidFill>
                <a:latin typeface="微软雅黑" panose="020B0503020204020204" charset="-122"/>
                <a:ea typeface="微软雅黑" panose="020B0503020204020204" charset="-122"/>
              </a:rPr>
              <a:t>什么是</a:t>
            </a:r>
            <a:r>
              <a:rPr lang="zh-CN" altLang="en-US" sz="2800" b="1" dirty="0">
                <a:solidFill>
                  <a:schemeClr val="accent2">
                    <a:lumMod val="75000"/>
                  </a:schemeClr>
                </a:solidFill>
                <a:latin typeface="微软雅黑" panose="020B0503020204020204" charset="-122"/>
                <a:ea typeface="微软雅黑" panose="020B0503020204020204" charset="-122"/>
              </a:rPr>
              <a:t>算法</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169942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pPr>
                <a:defRPr/>
              </a:pPr>
              <a:t>4</a:t>
            </a:fld>
            <a:endParaRPr lang="en-US" altLang="zh-CN"/>
          </a:p>
        </p:txBody>
      </p:sp>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b="1" dirty="0">
                <a:solidFill>
                  <a:schemeClr val="accent2">
                    <a:lumMod val="75000"/>
                  </a:schemeClr>
                </a:solidFill>
              </a:rPr>
              <a:t>算法</a:t>
            </a:r>
            <a:r>
              <a:rPr lang="en-US" altLang="zh-CN" b="1" dirty="0">
                <a:solidFill>
                  <a:schemeClr val="accent2">
                    <a:lumMod val="75000"/>
                  </a:schemeClr>
                </a:solidFill>
              </a:rPr>
              <a:t>-Algorithm</a:t>
            </a:r>
            <a:endParaRPr lang="zh-CN" altLang="en-US" b="1" dirty="0">
              <a:solidFill>
                <a:schemeClr val="accent2">
                  <a:lumMod val="75000"/>
                </a:schemeClr>
              </a:solidFill>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3033" y="1842436"/>
            <a:ext cx="4402399" cy="2428910"/>
          </a:xfrm>
          <a:prstGeom prst="rect">
            <a:avLst/>
          </a:prstGeom>
        </p:spPr>
      </p:pic>
      <p:sp>
        <p:nvSpPr>
          <p:cNvPr id="3" name="TextBox 2"/>
          <p:cNvSpPr txBox="1"/>
          <p:nvPr/>
        </p:nvSpPr>
        <p:spPr>
          <a:xfrm>
            <a:off x="1667768" y="1206079"/>
            <a:ext cx="5929828" cy="584775"/>
          </a:xfrm>
          <a:prstGeom prst="rect">
            <a:avLst/>
          </a:prstGeom>
          <a:noFill/>
        </p:spPr>
        <p:txBody>
          <a:bodyPr wrap="none" rtlCol="0">
            <a:spAutoFit/>
          </a:bodyPr>
          <a:lstStyle/>
          <a:p>
            <a:r>
              <a:rPr lang="zh-CN" altLang="en-US" sz="3200" dirty="0">
                <a:latin typeface="Microsoft YaHei UI" panose="020B0503020204020204" pitchFamily="34" charset="-122"/>
                <a:ea typeface="Microsoft YaHei UI" panose="020B0503020204020204" pitchFamily="34" charset="-122"/>
              </a:rPr>
              <a:t>把大象装进冰箱需要几个步骤？</a:t>
            </a:r>
          </a:p>
        </p:txBody>
      </p:sp>
      <p:sp>
        <p:nvSpPr>
          <p:cNvPr id="5" name="TextBox 4"/>
          <p:cNvSpPr txBox="1"/>
          <p:nvPr/>
        </p:nvSpPr>
        <p:spPr>
          <a:xfrm>
            <a:off x="770060" y="4872942"/>
            <a:ext cx="4493538" cy="1384995"/>
          </a:xfrm>
          <a:prstGeom prst="rect">
            <a:avLst/>
          </a:prstGeom>
          <a:noFill/>
        </p:spPr>
        <p:txBody>
          <a:bodyPr wrap="none" rtlCol="0">
            <a:spAutoFit/>
          </a:bodyPr>
          <a:lstStyle/>
          <a:p>
            <a:r>
              <a:rPr lang="zh-CN" altLang="en-US" sz="2800" dirty="0">
                <a:latin typeface="Microsoft YaHei UI" panose="020B0503020204020204" pitchFamily="34" charset="-122"/>
                <a:ea typeface="Microsoft YaHei UI" panose="020B0503020204020204" pitchFamily="34" charset="-122"/>
              </a:rPr>
              <a:t>第一步：把冰箱门打开；</a:t>
            </a:r>
            <a:endParaRPr lang="en-US" altLang="zh-CN" sz="2800" dirty="0">
              <a:latin typeface="Microsoft YaHei UI" panose="020B0503020204020204" pitchFamily="34" charset="-122"/>
              <a:ea typeface="Microsoft YaHei UI" panose="020B0503020204020204" pitchFamily="34" charset="-122"/>
            </a:endParaRPr>
          </a:p>
          <a:p>
            <a:r>
              <a:rPr lang="zh-CN" altLang="en-US" sz="2800" dirty="0">
                <a:latin typeface="Microsoft YaHei UI" panose="020B0503020204020204" pitchFamily="34" charset="-122"/>
                <a:ea typeface="Microsoft YaHei UI" panose="020B0503020204020204" pitchFamily="34" charset="-122"/>
              </a:rPr>
              <a:t>第二步：把大象放进冰箱；</a:t>
            </a:r>
            <a:endParaRPr lang="en-US" altLang="zh-CN" sz="2800" dirty="0">
              <a:latin typeface="Microsoft YaHei UI" panose="020B0503020204020204" pitchFamily="34" charset="-122"/>
              <a:ea typeface="Microsoft YaHei UI" panose="020B0503020204020204" pitchFamily="34" charset="-122"/>
            </a:endParaRPr>
          </a:p>
          <a:p>
            <a:r>
              <a:rPr lang="zh-CN" altLang="en-US" sz="2800" dirty="0">
                <a:latin typeface="Microsoft YaHei UI" panose="020B0503020204020204" pitchFamily="34" charset="-122"/>
                <a:ea typeface="Microsoft YaHei UI" panose="020B0503020204020204" pitchFamily="34" charset="-122"/>
              </a:rPr>
              <a:t>第三步：把冰箱门关上。</a:t>
            </a:r>
          </a:p>
        </p:txBody>
      </p:sp>
      <p:pic>
        <p:nvPicPr>
          <p:cNvPr id="22" name="图片 21"/>
          <p:cNvPicPr>
            <a:picLocks noChangeAspect="1"/>
          </p:cNvPicPr>
          <p:nvPr/>
        </p:nvPicPr>
        <p:blipFill rotWithShape="1">
          <a:blip r:embed="rId3">
            <a:extLst>
              <a:ext uri="{28A0092B-C50C-407E-A947-70E740481C1C}">
                <a14:useLocalDpi xmlns:a14="http://schemas.microsoft.com/office/drawing/2010/main" val="0"/>
              </a:ext>
            </a:extLst>
          </a:blip>
          <a:srcRect b="55252"/>
          <a:stretch/>
        </p:blipFill>
        <p:spPr>
          <a:xfrm rot="20242406">
            <a:off x="764549" y="1152978"/>
            <a:ext cx="717834" cy="809797"/>
          </a:xfrm>
          <a:prstGeom prst="rect">
            <a:avLst/>
          </a:prstGeom>
        </p:spPr>
      </p:pic>
      <p:sp>
        <p:nvSpPr>
          <p:cNvPr id="8" name="右箭头 7"/>
          <p:cNvSpPr/>
          <p:nvPr/>
        </p:nvSpPr>
        <p:spPr>
          <a:xfrm>
            <a:off x="5314947" y="5029109"/>
            <a:ext cx="1713915" cy="610996"/>
          </a:xfrm>
          <a:prstGeom prst="rightArrow">
            <a:avLst>
              <a:gd name="adj1" fmla="val 50000"/>
              <a:gd name="adj2" fmla="val 42213"/>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a:solidFill>
              <a:schemeClr val="bg1"/>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93552" y="4600457"/>
            <a:ext cx="4392798" cy="185406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0412" y="3604004"/>
            <a:ext cx="3874366" cy="3181032"/>
          </a:xfrm>
          <a:prstGeom prst="rect">
            <a:avLst/>
          </a:prstGeom>
        </p:spPr>
      </p:pic>
    </p:spTree>
    <p:extLst>
      <p:ext uri="{BB962C8B-B14F-4D97-AF65-F5344CB8AC3E}">
        <p14:creationId xmlns:p14="http://schemas.microsoft.com/office/powerpoint/2010/main" val="351259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p:txBody>
          <a:bodyPr/>
          <a:lstStyle/>
          <a:p>
            <a:pPr>
              <a:defRPr/>
            </a:pPr>
            <a:fld id="{5E9F056F-47AA-46F3-95FB-B81F95DCD017}" type="slidenum">
              <a:rPr lang="zh-CN" altLang="en-US"/>
              <a:pPr>
                <a:defRPr/>
              </a:pPr>
              <a:t>5</a:t>
            </a:fld>
            <a:endParaRPr lang="en-US" altLang="zh-CN"/>
          </a:p>
        </p:txBody>
      </p:sp>
      <p:sp>
        <p:nvSpPr>
          <p:cNvPr id="16388" name="Rectangle 2"/>
          <p:cNvSpPr>
            <a:spLocks noGrp="1" noChangeArrowheads="1"/>
          </p:cNvSpPr>
          <p:nvPr>
            <p:ph type="title"/>
          </p:nvPr>
        </p:nvSpPr>
        <p:spPr>
          <a:xfrm>
            <a:off x="368269" y="1099595"/>
            <a:ext cx="9732994" cy="1772193"/>
          </a:xfrm>
        </p:spPr>
        <p:txBody>
          <a:bodyPr>
            <a:normAutofit fontScale="90000"/>
          </a:bodyPr>
          <a:lstStyle/>
          <a:p>
            <a:pPr>
              <a:lnSpc>
                <a:spcPct val="150000"/>
              </a:lnSpc>
            </a:pPr>
            <a:r>
              <a:rPr lang="zh-CN" altLang="zh-CN" sz="3200" dirty="0">
                <a:solidFill>
                  <a:schemeClr val="tx1"/>
                </a:solidFill>
                <a:latin typeface="微软雅黑" panose="020B0503020204020204" pitchFamily="34" charset="-122"/>
                <a:ea typeface="微软雅黑" panose="020B0503020204020204" pitchFamily="34" charset="-122"/>
              </a:rPr>
              <a:t>做任何事情都有一定的步骤。为解决一个问题而采取的方法和步骤，就称为</a:t>
            </a:r>
            <a:r>
              <a:rPr lang="zh-CN" altLang="zh-CN" sz="3200" b="1" dirty="0">
                <a:solidFill>
                  <a:srgbClr val="FF0000"/>
                </a:solidFill>
                <a:latin typeface="微软雅黑" panose="020B0503020204020204" pitchFamily="34" charset="-122"/>
                <a:ea typeface="微软雅黑" panose="020B0503020204020204" pitchFamily="34" charset="-122"/>
              </a:rPr>
              <a:t>算法</a:t>
            </a:r>
            <a:r>
              <a:rPr lang="zh-CN" altLang="zh-CN" sz="3200" dirty="0">
                <a:solidFill>
                  <a:schemeClr val="tx1"/>
                </a:solidFill>
                <a:latin typeface="微软雅黑" panose="020B0503020204020204" pitchFamily="34" charset="-122"/>
                <a:ea typeface="微软雅黑" panose="020B0503020204020204" pitchFamily="34" charset="-122"/>
              </a:rPr>
              <a:t>。</a:t>
            </a:r>
            <a:br>
              <a:rPr lang="en-US" altLang="zh-CN" sz="3200" dirty="0">
                <a:solidFill>
                  <a:schemeClr val="tx1"/>
                </a:solidFill>
                <a:latin typeface="微软雅黑" panose="020B0503020204020204" pitchFamily="34" charset="-122"/>
                <a:ea typeface="微软雅黑" panose="020B0503020204020204" pitchFamily="34" charset="-122"/>
              </a:rPr>
            </a:br>
            <a:br>
              <a:rPr lang="en-US" altLang="zh-CN" sz="2700" dirty="0">
                <a:solidFill>
                  <a:schemeClr val="tx1"/>
                </a:solidFill>
                <a:latin typeface="微软雅黑" panose="020B0503020204020204" pitchFamily="34" charset="-122"/>
                <a:ea typeface="微软雅黑" panose="020B0503020204020204" pitchFamily="34" charset="-122"/>
              </a:rPr>
            </a:br>
            <a:br>
              <a:rPr lang="en-US" altLang="zh-CN" sz="2800" dirty="0">
                <a:solidFill>
                  <a:schemeClr val="accent4"/>
                </a:solidFill>
                <a:latin typeface="微软雅黑" panose="020B0503020204020204" pitchFamily="34" charset="-122"/>
                <a:ea typeface="微软雅黑" panose="020B0503020204020204" pitchFamily="34" charset="-122"/>
              </a:rPr>
            </a:br>
            <a:br>
              <a:rPr lang="en-US" altLang="zh-CN" sz="2700" dirty="0">
                <a:solidFill>
                  <a:schemeClr val="tx1"/>
                </a:solidFill>
                <a:latin typeface="微软雅黑" panose="020B0503020204020204" pitchFamily="34" charset="-122"/>
                <a:ea typeface="微软雅黑" panose="020B0503020204020204" pitchFamily="34" charset="-122"/>
              </a:rPr>
            </a:br>
            <a:br>
              <a:rPr lang="en-US" altLang="zh-CN" sz="2200" dirty="0">
                <a:latin typeface="微软雅黑" panose="020B0503020204020204" pitchFamily="34" charset="-122"/>
                <a:ea typeface="微软雅黑" panose="020B0503020204020204" pitchFamily="34" charset="-122"/>
              </a:rPr>
            </a:br>
            <a:br>
              <a:rPr lang="en-US" altLang="zh-CN" sz="2200" dirty="0">
                <a:latin typeface="微软雅黑" panose="020B0503020204020204" pitchFamily="34" charset="-122"/>
                <a:ea typeface="微软雅黑" panose="020B0503020204020204" pitchFamily="34" charset="-122"/>
              </a:rPr>
            </a:br>
            <a:endParaRPr lang="zh-CN" altLang="en-US" sz="2200" dirty="0">
              <a:solidFill>
                <a:schemeClr val="tx1"/>
              </a:solidFill>
              <a:latin typeface="微软雅黑" panose="020B0503020204020204" pitchFamily="34" charset="-122"/>
              <a:ea typeface="微软雅黑" panose="020B0503020204020204" pitchFamily="34" charset="-122"/>
            </a:endParaRPr>
          </a:p>
        </p:txBody>
      </p:sp>
      <p:sp>
        <p:nvSpPr>
          <p:cNvPr id="37" name="Rectangle 2"/>
          <p:cNvSpPr txBox="1">
            <a:spLocks noChangeArrowheads="1"/>
          </p:cNvSpPr>
          <p:nvPr/>
        </p:nvSpPr>
        <p:spPr>
          <a:xfrm>
            <a:off x="368269" y="322804"/>
            <a:ext cx="8598907" cy="776791"/>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zh-CN" sz="3600" kern="1200">
                <a:solidFill>
                  <a:schemeClr val="accent1"/>
                </a:solidFill>
                <a:latin typeface="Microsoft YaHei UI" panose="020B0503020204020204" pitchFamily="34" charset="-122"/>
                <a:ea typeface="Microsoft YaHei UI" panose="020B0503020204020204" pitchFamily="34" charset="-122"/>
                <a:cs typeface="+mj-cs"/>
              </a:defRPr>
            </a:lvl1pPr>
            <a:lvl2pPr eaLnBrk="1" latinLnBrk="0" hangingPunct="1">
              <a:defRPr lang="zh-CN">
                <a:solidFill>
                  <a:schemeClr val="tx2"/>
                </a:solidFill>
              </a:defRPr>
            </a:lvl2pPr>
            <a:lvl3pPr eaLnBrk="1" latinLnBrk="0" hangingPunct="1">
              <a:defRPr lang="zh-CN">
                <a:solidFill>
                  <a:schemeClr val="tx2"/>
                </a:solidFill>
              </a:defRPr>
            </a:lvl3pPr>
            <a:lvl4pPr eaLnBrk="1" latinLnBrk="0" hangingPunct="1">
              <a:defRPr lang="zh-CN">
                <a:solidFill>
                  <a:schemeClr val="tx2"/>
                </a:solidFill>
              </a:defRPr>
            </a:lvl4pPr>
            <a:lvl5pPr eaLnBrk="1" latinLnBrk="0" hangingPunct="1">
              <a:defRPr lang="zh-CN">
                <a:solidFill>
                  <a:schemeClr val="tx2"/>
                </a:solidFill>
              </a:defRPr>
            </a:lvl5pPr>
            <a:lvl6pPr eaLnBrk="1" latinLnBrk="0" hangingPunct="1">
              <a:defRPr lang="zh-CN">
                <a:solidFill>
                  <a:schemeClr val="tx2"/>
                </a:solidFill>
              </a:defRPr>
            </a:lvl6pPr>
            <a:lvl7pPr eaLnBrk="1" latinLnBrk="0" hangingPunct="1">
              <a:defRPr lang="zh-CN">
                <a:solidFill>
                  <a:schemeClr val="tx2"/>
                </a:solidFill>
              </a:defRPr>
            </a:lvl7pPr>
            <a:lvl8pPr eaLnBrk="1" latinLnBrk="0" hangingPunct="1">
              <a:defRPr lang="zh-CN">
                <a:solidFill>
                  <a:schemeClr val="tx2"/>
                </a:solidFill>
              </a:defRPr>
            </a:lvl8pPr>
            <a:lvl9pPr eaLnBrk="1" latinLnBrk="0" hangingPunct="1">
              <a:defRPr lang="zh-CN">
                <a:solidFill>
                  <a:schemeClr val="tx2"/>
                </a:solidFill>
              </a:defRPr>
            </a:lvl9pPr>
          </a:lstStyle>
          <a:p>
            <a:r>
              <a:rPr lang="zh-CN" altLang="en-US" b="1" dirty="0">
                <a:solidFill>
                  <a:schemeClr val="accent2">
                    <a:lumMod val="75000"/>
                  </a:schemeClr>
                </a:solidFill>
              </a:rPr>
              <a:t>算法</a:t>
            </a:r>
            <a:r>
              <a:rPr lang="en-US" altLang="zh-CN" b="1" dirty="0">
                <a:solidFill>
                  <a:schemeClr val="accent2">
                    <a:lumMod val="75000"/>
                  </a:schemeClr>
                </a:solidFill>
              </a:rPr>
              <a:t>-Algorithm</a:t>
            </a:r>
            <a:endParaRPr lang="en-US" altLang="en-US" b="1" dirty="0">
              <a:solidFill>
                <a:schemeClr val="accent2">
                  <a:lumMod val="75000"/>
                </a:schemeClr>
              </a:solidFill>
            </a:endParaRPr>
          </a:p>
        </p:txBody>
      </p:sp>
      <p:sp>
        <p:nvSpPr>
          <p:cNvPr id="2" name="圆角矩形 1"/>
          <p:cNvSpPr/>
          <p:nvPr/>
        </p:nvSpPr>
        <p:spPr>
          <a:xfrm>
            <a:off x="2996604" y="3977722"/>
            <a:ext cx="1354238" cy="1574169"/>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165100" dist="50800" dir="5400000" algn="ctr" rotWithShape="0">
              <a:srgbClr val="92D05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000" b="1" dirty="0">
                <a:solidFill>
                  <a:schemeClr val="tx1"/>
                </a:solidFill>
                <a:latin typeface="Microsoft YaHei UI" panose="020B0503020204020204" pitchFamily="34" charset="-122"/>
                <a:ea typeface="Microsoft YaHei UI" panose="020B0503020204020204" pitchFamily="34" charset="-122"/>
              </a:rPr>
              <a:t>数值运算算法</a:t>
            </a:r>
            <a:endParaRPr lang="zh-CN" altLang="en-US" sz="2000" b="1" dirty="0">
              <a:solidFill>
                <a:schemeClr val="tx1"/>
              </a:solidFill>
              <a:latin typeface="Microsoft YaHei UI" panose="020B0503020204020204" pitchFamily="34" charset="-122"/>
              <a:ea typeface="Microsoft YaHei UI" panose="020B0503020204020204" pitchFamily="34" charset="-122"/>
            </a:endParaRPr>
          </a:p>
        </p:txBody>
      </p:sp>
      <p:sp>
        <p:nvSpPr>
          <p:cNvPr id="6" name="圆角矩形 5"/>
          <p:cNvSpPr/>
          <p:nvPr/>
        </p:nvSpPr>
        <p:spPr>
          <a:xfrm>
            <a:off x="6400974" y="3977723"/>
            <a:ext cx="1354238" cy="1574169"/>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88900" dist="50800" dir="5400000" algn="ctr" rotWithShape="0">
              <a:srgbClr val="92D05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Microsoft YaHei UI" panose="020B0503020204020204" pitchFamily="34" charset="-122"/>
                <a:ea typeface="Microsoft YaHei UI" panose="020B0503020204020204" pitchFamily="34" charset="-122"/>
              </a:rPr>
              <a:t>非</a:t>
            </a:r>
            <a:r>
              <a:rPr lang="zh-CN" altLang="zh-CN" sz="2000" b="1" dirty="0">
                <a:solidFill>
                  <a:schemeClr val="tx1"/>
                </a:solidFill>
                <a:latin typeface="Microsoft YaHei UI" panose="020B0503020204020204" pitchFamily="34" charset="-122"/>
                <a:ea typeface="Microsoft YaHei UI" panose="020B0503020204020204" pitchFamily="34" charset="-122"/>
              </a:rPr>
              <a:t>数值运算算法</a:t>
            </a:r>
            <a:endParaRPr lang="zh-CN" altLang="en-US" sz="2000" b="1" dirty="0">
              <a:solidFill>
                <a:schemeClr val="tx1"/>
              </a:solidFill>
              <a:latin typeface="Microsoft YaHei UI" panose="020B0503020204020204" pitchFamily="34" charset="-122"/>
              <a:ea typeface="Microsoft YaHei UI" panose="020B0503020204020204" pitchFamily="34" charset="-122"/>
            </a:endParaRPr>
          </a:p>
        </p:txBody>
      </p:sp>
      <p:cxnSp>
        <p:nvCxnSpPr>
          <p:cNvPr id="10" name="直接连接符 9"/>
          <p:cNvCxnSpPr/>
          <p:nvPr/>
        </p:nvCxnSpPr>
        <p:spPr>
          <a:xfrm>
            <a:off x="476722" y="2412358"/>
            <a:ext cx="1452089" cy="0"/>
          </a:xfrm>
          <a:prstGeom prst="line">
            <a:avLst/>
          </a:prstGeom>
          <a:ln>
            <a:solidFill>
              <a:srgbClr val="FF0000"/>
            </a:solidFill>
          </a:ln>
          <a:effectLst/>
        </p:spPr>
        <p:style>
          <a:lnRef idx="3">
            <a:schemeClr val="accent4"/>
          </a:lnRef>
          <a:fillRef idx="0">
            <a:schemeClr val="accent4"/>
          </a:fillRef>
          <a:effectRef idx="2">
            <a:schemeClr val="accent4"/>
          </a:effectRef>
          <a:fontRef idx="minor">
            <a:schemeClr val="tx1"/>
          </a:fontRef>
        </p:style>
      </p:cxnSp>
      <p:sp>
        <p:nvSpPr>
          <p:cNvPr id="4" name="TextBox 3"/>
          <p:cNvSpPr txBox="1"/>
          <p:nvPr/>
        </p:nvSpPr>
        <p:spPr>
          <a:xfrm>
            <a:off x="436263" y="3028951"/>
            <a:ext cx="4493538" cy="523220"/>
          </a:xfrm>
          <a:prstGeom prst="rect">
            <a:avLst/>
          </a:prstGeom>
          <a:noFill/>
        </p:spPr>
        <p:txBody>
          <a:bodyPr wrap="none" rtlCol="0">
            <a:spAutoFit/>
          </a:bodyPr>
          <a:lstStyle/>
          <a:p>
            <a:r>
              <a:rPr lang="zh-CN" altLang="zh-CN" sz="2800" dirty="0">
                <a:solidFill>
                  <a:schemeClr val="accent4"/>
                </a:solidFill>
                <a:latin typeface="Microsoft YaHei UI" panose="020B0503020204020204" pitchFamily="34" charset="-122"/>
                <a:ea typeface="Microsoft YaHei UI" panose="020B0503020204020204" pitchFamily="34" charset="-122"/>
              </a:rPr>
              <a:t>计算机算法可分为两大类</a:t>
            </a:r>
            <a:r>
              <a:rPr lang="zh-CN" altLang="en-US" sz="2800" dirty="0">
                <a:solidFill>
                  <a:schemeClr val="accent4"/>
                </a:solidFill>
                <a:latin typeface="Microsoft YaHei UI" panose="020B0503020204020204" pitchFamily="34" charset="-122"/>
                <a:ea typeface="Microsoft YaHei UI" panose="020B0503020204020204" pitchFamily="34" charset="-122"/>
              </a:rPr>
              <a:t>：</a:t>
            </a:r>
            <a:endParaRPr lang="zh-CN" altLang="en-US" sz="2800" dirty="0">
              <a:latin typeface="Microsoft YaHei UI" panose="020B0503020204020204" pitchFamily="34" charset="-122"/>
              <a:ea typeface="Microsoft YaHei UI" panose="020B0503020204020204" pitchFamily="34" charset="-122"/>
            </a:endParaRPr>
          </a:p>
        </p:txBody>
      </p:sp>
      <p:cxnSp>
        <p:nvCxnSpPr>
          <p:cNvPr id="11" name="直接连接符 10"/>
          <p:cNvCxnSpPr/>
          <p:nvPr/>
        </p:nvCxnSpPr>
        <p:spPr>
          <a:xfrm>
            <a:off x="9315442" y="1755131"/>
            <a:ext cx="442913" cy="0"/>
          </a:xfrm>
          <a:prstGeom prst="line">
            <a:avLst/>
          </a:prstGeom>
          <a:ln>
            <a:solidFill>
              <a:srgbClr val="FF0000"/>
            </a:solidFill>
          </a:ln>
          <a:effectLst/>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29223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a:xfrm>
            <a:off x="593051" y="295094"/>
            <a:ext cx="8598907" cy="1320800"/>
          </a:xfrm>
        </p:spPr>
        <p:txBody>
          <a:bodyPr>
            <a:normAutofit/>
          </a:bodyPr>
          <a:lstStyle/>
          <a:p>
            <a:r>
              <a:rPr lang="zh-CN" altLang="en-US" b="1" dirty="0">
                <a:solidFill>
                  <a:schemeClr val="accent2">
                    <a:lumMod val="75000"/>
                  </a:schemeClr>
                </a:solidFill>
              </a:rPr>
              <a:t>算法</a:t>
            </a:r>
            <a:r>
              <a:rPr lang="en-US" altLang="zh-CN" b="1" dirty="0">
                <a:solidFill>
                  <a:schemeClr val="accent2">
                    <a:lumMod val="75000"/>
                  </a:schemeClr>
                </a:solidFill>
              </a:rPr>
              <a:t>-Algorithm</a:t>
            </a:r>
            <a:endParaRPr lang="en-US" altLang="en-US" b="1" dirty="0">
              <a:solidFill>
                <a:schemeClr val="accent2">
                  <a:lumMod val="75000"/>
                </a:schemeClr>
              </a:solidFill>
            </a:endParaRPr>
          </a:p>
        </p:txBody>
      </p:sp>
      <p:sp>
        <p:nvSpPr>
          <p:cNvPr id="91139" name="矩形 3"/>
          <p:cNvSpPr>
            <a:spLocks noGrp="1" noChangeArrowheads="1"/>
          </p:cNvSpPr>
          <p:nvPr>
            <p:ph idx="1"/>
          </p:nvPr>
        </p:nvSpPr>
        <p:spPr>
          <a:xfrm>
            <a:off x="689086" y="1172401"/>
            <a:ext cx="4389789" cy="515935"/>
          </a:xfrm>
        </p:spPr>
        <p:txBody>
          <a:bodyPr>
            <a:noAutofit/>
          </a:bodyPr>
          <a:lstStyle/>
          <a:p>
            <a:pPr>
              <a:buFont typeface="Wingdings" panose="05000000000000000000" pitchFamily="2" charset="2"/>
              <a:buChar char="Ø"/>
            </a:pPr>
            <a:r>
              <a:rPr lang="zh-CN" altLang="en-US" sz="2800" dirty="0"/>
              <a:t>例：</a:t>
            </a:r>
            <a:r>
              <a:rPr lang="zh-CN" altLang="zh-CN" sz="2800" dirty="0"/>
              <a:t>求</a:t>
            </a:r>
            <a:r>
              <a:rPr lang="en-US" altLang="zh-CN" sz="2800" dirty="0"/>
              <a:t>1</a:t>
            </a:r>
            <a:r>
              <a:rPr lang="zh-CN" altLang="zh-CN" sz="2800" dirty="0"/>
              <a:t>×</a:t>
            </a:r>
            <a:r>
              <a:rPr lang="en-US" altLang="zh-CN" sz="2800" dirty="0"/>
              <a:t>2</a:t>
            </a:r>
            <a:r>
              <a:rPr lang="zh-CN" altLang="zh-CN" sz="2800" dirty="0"/>
              <a:t>×</a:t>
            </a:r>
            <a:r>
              <a:rPr lang="en-US" altLang="zh-CN" sz="2800" dirty="0"/>
              <a:t>3</a:t>
            </a:r>
            <a:r>
              <a:rPr lang="zh-CN" altLang="zh-CN" sz="2800" dirty="0"/>
              <a:t>×</a:t>
            </a:r>
            <a:r>
              <a:rPr lang="en-US" altLang="zh-CN" sz="2800" dirty="0"/>
              <a:t>4</a:t>
            </a:r>
            <a:r>
              <a:rPr lang="zh-CN" altLang="zh-CN" sz="2800" dirty="0"/>
              <a:t>×</a:t>
            </a:r>
            <a:r>
              <a:rPr lang="en-US" altLang="zh-CN" sz="2800" dirty="0"/>
              <a:t>5</a:t>
            </a:r>
            <a:r>
              <a:rPr lang="zh-CN" altLang="en-US" sz="2800" dirty="0"/>
              <a:t>。</a:t>
            </a:r>
            <a:endParaRPr lang="en-US" altLang="zh-CN" sz="2800" dirty="0"/>
          </a:p>
        </p:txBody>
      </p:sp>
      <p:graphicFrame>
        <p:nvGraphicFramePr>
          <p:cNvPr id="2" name="图示 1"/>
          <p:cNvGraphicFramePr/>
          <p:nvPr>
            <p:extLst>
              <p:ext uri="{D42A27DB-BD31-4B8C-83A1-F6EECF244321}">
                <p14:modId xmlns:p14="http://schemas.microsoft.com/office/powerpoint/2010/main" val="2694373231"/>
              </p:ext>
            </p:extLst>
          </p:nvPr>
        </p:nvGraphicFramePr>
        <p:xfrm>
          <a:off x="563574" y="1793099"/>
          <a:ext cx="9521826" cy="4056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3"/>
          <p:cNvSpPr txBox="1">
            <a:spLocks noChangeArrowheads="1"/>
          </p:cNvSpPr>
          <p:nvPr/>
        </p:nvSpPr>
        <p:spPr>
          <a:xfrm>
            <a:off x="5042011" y="1133712"/>
            <a:ext cx="4389789" cy="515935"/>
          </a:xfrm>
          <a:prstGeom prst="rect">
            <a:avLst/>
          </a:prstGeom>
          <a:ln w="28575">
            <a:solidFill>
              <a:srgbClr val="0070C0"/>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lang="zh-CN"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lang="zh-CN"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lang="zh-CN"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lang="zh-CN" sz="12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zh-CN" altLang="en-US" sz="2800" dirty="0"/>
              <a:t>求</a:t>
            </a:r>
            <a:r>
              <a:rPr lang="en-US" altLang="zh-CN" sz="2800" dirty="0"/>
              <a:t>1×3×5×7×9×11 ?</a:t>
            </a:r>
            <a:endParaRPr lang="zh-CN" altLang="en-US" sz="2800" dirty="0"/>
          </a:p>
        </p:txBody>
      </p:sp>
    </p:spTree>
    <p:extLst>
      <p:ext uri="{BB962C8B-B14F-4D97-AF65-F5344CB8AC3E}">
        <p14:creationId xmlns:p14="http://schemas.microsoft.com/office/powerpoint/2010/main" val="61292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821A1696-FA02-4D0F-A266-194819C0166E}"/>
                                            </p:graphicEl>
                                          </p:spTgt>
                                        </p:tgtEl>
                                        <p:attrNameLst>
                                          <p:attrName>style.visibility</p:attrName>
                                        </p:attrNameLst>
                                      </p:cBhvr>
                                      <p:to>
                                        <p:strVal val="visible"/>
                                      </p:to>
                                    </p:set>
                                    <p:animEffect transition="in" filter="fade">
                                      <p:cBhvr>
                                        <p:cTn id="7" dur="500"/>
                                        <p:tgtEl>
                                          <p:spTgt spid="2">
                                            <p:graphicEl>
                                              <a:dgm id="{821A1696-FA02-4D0F-A266-194819C0166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E791209A-EC48-4FAF-AFCA-6B57E8B1D675}"/>
                                            </p:graphicEl>
                                          </p:spTgt>
                                        </p:tgtEl>
                                        <p:attrNameLst>
                                          <p:attrName>style.visibility</p:attrName>
                                        </p:attrNameLst>
                                      </p:cBhvr>
                                      <p:to>
                                        <p:strVal val="visible"/>
                                      </p:to>
                                    </p:set>
                                    <p:animEffect transition="in" filter="fade">
                                      <p:cBhvr>
                                        <p:cTn id="12" dur="500"/>
                                        <p:tgtEl>
                                          <p:spTgt spid="2">
                                            <p:graphicEl>
                                              <a:dgm id="{E791209A-EC48-4FAF-AFCA-6B57E8B1D675}"/>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1EED3C83-D66D-4ABC-A0EC-B8C589FE7BA1}"/>
                                            </p:graphicEl>
                                          </p:spTgt>
                                        </p:tgtEl>
                                        <p:attrNameLst>
                                          <p:attrName>style.visibility</p:attrName>
                                        </p:attrNameLst>
                                      </p:cBhvr>
                                      <p:to>
                                        <p:strVal val="visible"/>
                                      </p:to>
                                    </p:set>
                                    <p:animEffect transition="in" filter="fade">
                                      <p:cBhvr>
                                        <p:cTn id="15" dur="500"/>
                                        <p:tgtEl>
                                          <p:spTgt spid="2">
                                            <p:graphicEl>
                                              <a:dgm id="{1EED3C83-D66D-4ABC-A0EC-B8C589FE7BA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graphicEl>
                                              <a:dgm id="{E6441CA4-ED96-466A-8EBC-4E4C7D1A8FC1}"/>
                                            </p:graphicEl>
                                          </p:spTgt>
                                        </p:tgtEl>
                                        <p:attrNameLst>
                                          <p:attrName>style.visibility</p:attrName>
                                        </p:attrNameLst>
                                      </p:cBhvr>
                                      <p:to>
                                        <p:strVal val="visible"/>
                                      </p:to>
                                    </p:set>
                                    <p:animEffect transition="in" filter="fade">
                                      <p:cBhvr>
                                        <p:cTn id="25" dur="500"/>
                                        <p:tgtEl>
                                          <p:spTgt spid="2">
                                            <p:graphicEl>
                                              <a:dgm id="{E6441CA4-ED96-466A-8EBC-4E4C7D1A8FC1}"/>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graphicEl>
                                              <a:dgm id="{49A97F91-92A9-41E4-AE96-128CD21C55B9}"/>
                                            </p:graphicEl>
                                          </p:spTgt>
                                        </p:tgtEl>
                                        <p:attrNameLst>
                                          <p:attrName>style.visibility</p:attrName>
                                        </p:attrNameLst>
                                      </p:cBhvr>
                                      <p:to>
                                        <p:strVal val="visible"/>
                                      </p:to>
                                    </p:set>
                                    <p:animEffect transition="in" filter="fade">
                                      <p:cBhvr>
                                        <p:cTn id="28" dur="500"/>
                                        <p:tgtEl>
                                          <p:spTgt spid="2">
                                            <p:graphicEl>
                                              <a:dgm id="{49A97F91-92A9-41E4-AE96-128CD21C55B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a:xfrm>
            <a:off x="608063" y="563301"/>
            <a:ext cx="8598907" cy="1320800"/>
          </a:xfrm>
        </p:spPr>
        <p:txBody>
          <a:bodyPr>
            <a:normAutofit/>
          </a:bodyPr>
          <a:lstStyle/>
          <a:p>
            <a:pPr lvl="0" fontAlgn="base">
              <a:buClr>
                <a:schemeClr val="accent1"/>
              </a:buClr>
              <a:buSzPct val="80000"/>
              <a:tabLst>
                <a:tab pos="5267325" algn="r"/>
              </a:tabLst>
            </a:pPr>
            <a:r>
              <a:rPr lang="zh-CN" altLang="en-US" b="1" dirty="0">
                <a:solidFill>
                  <a:schemeClr val="accent2">
                    <a:lumMod val="75000"/>
                  </a:schemeClr>
                </a:solidFill>
              </a:rPr>
              <a:t>算法</a:t>
            </a:r>
            <a:r>
              <a:rPr lang="en-US" altLang="zh-CN" b="1" dirty="0">
                <a:solidFill>
                  <a:schemeClr val="accent2">
                    <a:lumMod val="75000"/>
                  </a:schemeClr>
                </a:solidFill>
              </a:rPr>
              <a:t>-Algorithm</a:t>
            </a:r>
            <a:endParaRPr lang="zh-CN" altLang="en-US" b="1" dirty="0">
              <a:solidFill>
                <a:schemeClr val="accent2">
                  <a:lumMod val="75000"/>
                </a:schemeClr>
              </a:solidFill>
            </a:endParaRPr>
          </a:p>
        </p:txBody>
      </p:sp>
      <p:graphicFrame>
        <p:nvGraphicFramePr>
          <p:cNvPr id="2" name="内容占位符 1"/>
          <p:cNvGraphicFramePr>
            <a:graphicFrameLocks noGrp="1"/>
          </p:cNvGraphicFramePr>
          <p:nvPr>
            <p:ph idx="1"/>
            <p:extLst>
              <p:ext uri="{D42A27DB-BD31-4B8C-83A1-F6EECF244321}">
                <p14:modId xmlns:p14="http://schemas.microsoft.com/office/powerpoint/2010/main" val="2788843381"/>
              </p:ext>
            </p:extLst>
          </p:nvPr>
        </p:nvGraphicFramePr>
        <p:xfrm>
          <a:off x="592138" y="1770063"/>
          <a:ext cx="9313862" cy="4373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336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09246" y="2050143"/>
            <a:ext cx="6763304" cy="707886"/>
          </a:xfrm>
          <a:prstGeom prst="rect">
            <a:avLst/>
          </a:prstGeom>
          <a:noFill/>
        </p:spPr>
        <p:txBody>
          <a:bodyPr wrap="square" rtlCol="0">
            <a:spAutoFit/>
          </a:bodyPr>
          <a:lstStyle/>
          <a:p>
            <a:r>
              <a:rPr lang="en-US" altLang="zh-CN" sz="4000" b="1" dirty="0">
                <a:solidFill>
                  <a:schemeClr val="accent2">
                    <a:lumMod val="75000"/>
                  </a:schemeClr>
                </a:solidFill>
                <a:latin typeface="微软雅黑" panose="020B0503020204020204" charset="-122"/>
                <a:ea typeface="微软雅黑" panose="020B0503020204020204" charset="-122"/>
              </a:rPr>
              <a:t>3.1  </a:t>
            </a:r>
            <a:r>
              <a:rPr lang="zh-CN" altLang="en-US" sz="4000" b="1" dirty="0">
                <a:solidFill>
                  <a:schemeClr val="accent2">
                    <a:lumMod val="75000"/>
                  </a:schemeClr>
                </a:solidFill>
                <a:latin typeface="微软雅黑" panose="020B0503020204020204" charset="-122"/>
                <a:ea typeface="微软雅黑" panose="020B0503020204020204" charset="-122"/>
              </a:rPr>
              <a:t>算法与结构化程序设计</a:t>
            </a:r>
          </a:p>
        </p:txBody>
      </p:sp>
      <p:sp>
        <p:nvSpPr>
          <p:cNvPr id="3" name="矩形 2"/>
          <p:cNvSpPr/>
          <p:nvPr/>
        </p:nvSpPr>
        <p:spPr>
          <a:xfrm>
            <a:off x="2837897" y="2913495"/>
            <a:ext cx="3422732" cy="523220"/>
          </a:xfrm>
          <a:prstGeom prst="rect">
            <a:avLst/>
          </a:prstGeom>
        </p:spPr>
        <p:txBody>
          <a:bodyPr wrap="none">
            <a:spAutoFit/>
          </a:bodyPr>
          <a:lstStyle/>
          <a:p>
            <a:r>
              <a:rPr lang="en-US" altLang="zh-CN" sz="2800" b="1" dirty="0">
                <a:solidFill>
                  <a:schemeClr val="accent2">
                    <a:lumMod val="75000"/>
                  </a:schemeClr>
                </a:solidFill>
                <a:latin typeface="微软雅黑" panose="020B0503020204020204" charset="-122"/>
                <a:ea typeface="微软雅黑" panose="020B0503020204020204" charset="-122"/>
              </a:rPr>
              <a:t>3.1.2  </a:t>
            </a:r>
            <a:r>
              <a:rPr lang="zh-CN" altLang="en-US" sz="2800" b="1" dirty="0">
                <a:solidFill>
                  <a:schemeClr val="accent2">
                    <a:lumMod val="75000"/>
                  </a:schemeClr>
                </a:solidFill>
                <a:latin typeface="微软雅黑" panose="020B0503020204020204" charset="-122"/>
                <a:ea typeface="微软雅黑" panose="020B0503020204020204" charset="-122"/>
              </a:rPr>
              <a:t>算法与流程图</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4269474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dirty="0"/>
              <a:t>算法与流程图</a:t>
            </a:r>
          </a:p>
        </p:txBody>
      </p:sp>
      <p:grpSp>
        <p:nvGrpSpPr>
          <p:cNvPr id="11" name="画布 200"/>
          <p:cNvGrpSpPr/>
          <p:nvPr/>
        </p:nvGrpSpPr>
        <p:grpSpPr>
          <a:xfrm>
            <a:off x="1949870" y="1966263"/>
            <a:ext cx="6036102" cy="4464517"/>
            <a:chOff x="0" y="0"/>
            <a:chExt cx="2449835" cy="2951480"/>
          </a:xfrm>
        </p:grpSpPr>
        <p:sp>
          <p:nvSpPr>
            <p:cNvPr id="12" name="矩形 11"/>
            <p:cNvSpPr/>
            <p:nvPr/>
          </p:nvSpPr>
          <p:spPr>
            <a:xfrm>
              <a:off x="0" y="0"/>
              <a:ext cx="2293620" cy="2951480"/>
            </a:xfrm>
            <a:prstGeom prst="rect">
              <a:avLst/>
            </a:prstGeom>
            <a:noFill/>
          </p:spPr>
          <p:txBody>
            <a:bodyPr/>
            <a:lstStyle/>
            <a:p>
              <a:endParaRPr lang="zh-CN" altLang="en-US"/>
            </a:p>
          </p:txBody>
        </p:sp>
        <p:grpSp>
          <p:nvGrpSpPr>
            <p:cNvPr id="13" name="Group 201"/>
            <p:cNvGrpSpPr>
              <a:grpSpLocks/>
            </p:cNvGrpSpPr>
            <p:nvPr/>
          </p:nvGrpSpPr>
          <p:grpSpPr bwMode="auto">
            <a:xfrm>
              <a:off x="327603" y="177802"/>
              <a:ext cx="2122232" cy="2609270"/>
              <a:chOff x="2796" y="8604"/>
              <a:chExt cx="3342" cy="4109"/>
            </a:xfrm>
          </p:grpSpPr>
          <p:grpSp>
            <p:nvGrpSpPr>
              <p:cNvPr id="14" name="Group 202"/>
              <p:cNvGrpSpPr>
                <a:grpSpLocks/>
              </p:cNvGrpSpPr>
              <p:nvPr/>
            </p:nvGrpSpPr>
            <p:grpSpPr bwMode="auto">
              <a:xfrm>
                <a:off x="2796" y="8604"/>
                <a:ext cx="3342" cy="1980"/>
                <a:chOff x="2796" y="8604"/>
                <a:chExt cx="3342" cy="1980"/>
              </a:xfrm>
            </p:grpSpPr>
            <p:sp>
              <p:nvSpPr>
                <p:cNvPr id="24" name="AutoShape 203"/>
                <p:cNvSpPr>
                  <a:spLocks noChangeArrowheads="1"/>
                </p:cNvSpPr>
                <p:nvPr/>
              </p:nvSpPr>
              <p:spPr bwMode="auto">
                <a:xfrm>
                  <a:off x="2796" y="8604"/>
                  <a:ext cx="1128" cy="504"/>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zh-CN" altLang="en-US" sz="2400"/>
                </a:p>
              </p:txBody>
            </p:sp>
            <p:sp>
              <p:nvSpPr>
                <p:cNvPr id="25" name="Rectangle 204"/>
                <p:cNvSpPr>
                  <a:spLocks noChangeArrowheads="1"/>
                </p:cNvSpPr>
                <p:nvPr/>
              </p:nvSpPr>
              <p:spPr bwMode="auto">
                <a:xfrm>
                  <a:off x="4368" y="8604"/>
                  <a:ext cx="1524" cy="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Aft>
                      <a:spcPts val="0"/>
                    </a:spcAft>
                  </a:pPr>
                  <a:r>
                    <a:rPr lang="zh-CN" sz="2400" b="1" kern="100" dirty="0">
                      <a:effectLst/>
                      <a:latin typeface="Calibri"/>
                      <a:ea typeface="宋体"/>
                      <a:cs typeface="Times New Roman"/>
                    </a:rPr>
                    <a:t>起止框</a:t>
                  </a:r>
                </a:p>
              </p:txBody>
            </p:sp>
            <p:sp>
              <p:nvSpPr>
                <p:cNvPr id="26" name="AutoShape 205"/>
                <p:cNvSpPr>
                  <a:spLocks noChangeArrowheads="1"/>
                </p:cNvSpPr>
                <p:nvPr/>
              </p:nvSpPr>
              <p:spPr bwMode="auto">
                <a:xfrm>
                  <a:off x="2796" y="9408"/>
                  <a:ext cx="1128" cy="444"/>
                </a:xfrm>
                <a:prstGeom prst="parallelogram">
                  <a:avLst>
                    <a:gd name="adj" fmla="val 63514"/>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zh-CN" altLang="en-US" sz="2400"/>
                </a:p>
              </p:txBody>
            </p:sp>
            <p:sp>
              <p:nvSpPr>
                <p:cNvPr id="27" name="Rectangle 206"/>
                <p:cNvSpPr>
                  <a:spLocks noChangeArrowheads="1"/>
                </p:cNvSpPr>
                <p:nvPr/>
              </p:nvSpPr>
              <p:spPr bwMode="auto">
                <a:xfrm>
                  <a:off x="4368" y="9379"/>
                  <a:ext cx="1770" cy="6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Aft>
                      <a:spcPts val="0"/>
                    </a:spcAft>
                  </a:pPr>
                  <a:r>
                    <a:rPr lang="zh-CN" sz="2400" b="1" kern="100" dirty="0">
                      <a:latin typeface="Calibri"/>
                      <a:ea typeface="宋体"/>
                      <a:cs typeface="Times New Roman"/>
                    </a:rPr>
                    <a:t>输入输出框</a:t>
                  </a:r>
                </a:p>
              </p:txBody>
            </p:sp>
            <p:sp>
              <p:nvSpPr>
                <p:cNvPr id="28" name="AutoShape 207"/>
                <p:cNvSpPr>
                  <a:spLocks noChangeArrowheads="1"/>
                </p:cNvSpPr>
                <p:nvPr/>
              </p:nvSpPr>
              <p:spPr bwMode="auto">
                <a:xfrm>
                  <a:off x="2796" y="10056"/>
                  <a:ext cx="1080" cy="528"/>
                </a:xfrm>
                <a:prstGeom prst="diamond">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zh-CN" altLang="en-US" sz="2400"/>
                </a:p>
              </p:txBody>
            </p:sp>
            <p:sp>
              <p:nvSpPr>
                <p:cNvPr id="29" name="Rectangle 208"/>
                <p:cNvSpPr>
                  <a:spLocks noChangeArrowheads="1"/>
                </p:cNvSpPr>
                <p:nvPr/>
              </p:nvSpPr>
              <p:spPr bwMode="auto">
                <a:xfrm>
                  <a:off x="4428" y="10104"/>
                  <a:ext cx="1140" cy="4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r>
                    <a:rPr lang="zh-CN" sz="2400" b="1" kern="100" dirty="0">
                      <a:latin typeface="Calibri"/>
                      <a:ea typeface="宋体"/>
                      <a:cs typeface="Times New Roman"/>
                    </a:rPr>
                    <a:t>判断框</a:t>
                  </a:r>
                </a:p>
              </p:txBody>
            </p:sp>
          </p:grpSp>
          <p:grpSp>
            <p:nvGrpSpPr>
              <p:cNvPr id="15" name="Group 209"/>
              <p:cNvGrpSpPr>
                <a:grpSpLocks/>
              </p:cNvGrpSpPr>
              <p:nvPr/>
            </p:nvGrpSpPr>
            <p:grpSpPr bwMode="auto">
              <a:xfrm>
                <a:off x="2796" y="10872"/>
                <a:ext cx="3096" cy="1841"/>
                <a:chOff x="2796" y="10872"/>
                <a:chExt cx="3096" cy="1841"/>
              </a:xfrm>
            </p:grpSpPr>
            <p:sp>
              <p:nvSpPr>
                <p:cNvPr id="16" name="Rectangle 210"/>
                <p:cNvSpPr>
                  <a:spLocks noChangeArrowheads="1"/>
                </p:cNvSpPr>
                <p:nvPr/>
              </p:nvSpPr>
              <p:spPr bwMode="auto">
                <a:xfrm>
                  <a:off x="2796" y="10872"/>
                  <a:ext cx="1128" cy="408"/>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zh-CN" altLang="en-US" sz="2400"/>
                </a:p>
              </p:txBody>
            </p:sp>
            <p:sp>
              <p:nvSpPr>
                <p:cNvPr id="17" name="Rectangle 211"/>
                <p:cNvSpPr>
                  <a:spLocks noChangeArrowheads="1"/>
                </p:cNvSpPr>
                <p:nvPr/>
              </p:nvSpPr>
              <p:spPr bwMode="auto">
                <a:xfrm>
                  <a:off x="4428" y="10872"/>
                  <a:ext cx="1140" cy="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Aft>
                      <a:spcPts val="0"/>
                    </a:spcAft>
                  </a:pPr>
                  <a:r>
                    <a:rPr lang="zh-CN" sz="2400" b="1" kern="100" dirty="0">
                      <a:latin typeface="Calibri"/>
                      <a:ea typeface="宋体"/>
                      <a:cs typeface="Times New Roman"/>
                    </a:rPr>
                    <a:t>处理框</a:t>
                  </a:r>
                </a:p>
              </p:txBody>
            </p:sp>
            <p:cxnSp>
              <p:nvCxnSpPr>
                <p:cNvPr id="18" name="AutoShape 212"/>
                <p:cNvCxnSpPr>
                  <a:cxnSpLocks noChangeShapeType="1"/>
                </p:cNvCxnSpPr>
                <p:nvPr/>
              </p:nvCxnSpPr>
              <p:spPr bwMode="auto">
                <a:xfrm flipH="1">
                  <a:off x="3108" y="11460"/>
                  <a:ext cx="0" cy="37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9" name="AutoShape 213"/>
                <p:cNvCxnSpPr>
                  <a:cxnSpLocks noChangeShapeType="1"/>
                </p:cNvCxnSpPr>
                <p:nvPr/>
              </p:nvCxnSpPr>
              <p:spPr bwMode="auto">
                <a:xfrm>
                  <a:off x="3408" y="11651"/>
                  <a:ext cx="4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0" name="Rectangle 214"/>
                <p:cNvSpPr>
                  <a:spLocks noChangeArrowheads="1"/>
                </p:cNvSpPr>
                <p:nvPr/>
              </p:nvSpPr>
              <p:spPr bwMode="auto">
                <a:xfrm>
                  <a:off x="4428" y="11531"/>
                  <a:ext cx="1140" cy="4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r>
                    <a:rPr lang="zh-CN" sz="2400" b="1" kern="100" dirty="0">
                      <a:latin typeface="Calibri"/>
                      <a:ea typeface="宋体"/>
                      <a:cs typeface="Times New Roman"/>
                    </a:rPr>
                    <a:t>流程线</a:t>
                  </a:r>
                </a:p>
              </p:txBody>
            </p:sp>
            <p:sp>
              <p:nvSpPr>
                <p:cNvPr id="21" name="Oval 215"/>
                <p:cNvSpPr>
                  <a:spLocks noChangeArrowheads="1"/>
                </p:cNvSpPr>
                <p:nvPr/>
              </p:nvSpPr>
              <p:spPr bwMode="auto">
                <a:xfrm>
                  <a:off x="3108" y="12305"/>
                  <a:ext cx="444" cy="408"/>
                </a:xfrm>
                <a:prstGeom prst="ellipse">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zh-CN" altLang="en-US" sz="2400"/>
                </a:p>
              </p:txBody>
            </p:sp>
            <p:sp>
              <p:nvSpPr>
                <p:cNvPr id="23" name="Rectangle 216"/>
                <p:cNvSpPr>
                  <a:spLocks noChangeArrowheads="1"/>
                </p:cNvSpPr>
                <p:nvPr/>
              </p:nvSpPr>
              <p:spPr bwMode="auto">
                <a:xfrm>
                  <a:off x="4428" y="12305"/>
                  <a:ext cx="1464" cy="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r>
                    <a:rPr lang="zh-CN" sz="2400" b="1" kern="100" dirty="0">
                      <a:latin typeface="Calibri"/>
                      <a:ea typeface="宋体"/>
                      <a:cs typeface="Times New Roman"/>
                    </a:rPr>
                    <a:t>连接点</a:t>
                  </a:r>
                </a:p>
              </p:txBody>
            </p:sp>
          </p:grpSp>
        </p:grpSp>
      </p:grpSp>
      <p:sp>
        <p:nvSpPr>
          <p:cNvPr id="7" name="矩形 6"/>
          <p:cNvSpPr/>
          <p:nvPr/>
        </p:nvSpPr>
        <p:spPr>
          <a:xfrm>
            <a:off x="545968" y="1259183"/>
            <a:ext cx="3877985" cy="584775"/>
          </a:xfrm>
          <a:prstGeom prst="rect">
            <a:avLst/>
          </a:prstGeom>
        </p:spPr>
        <p:txBody>
          <a:bodyPr wrap="none">
            <a:spAutoFit/>
          </a:bodyPr>
          <a:lstStyle/>
          <a:p>
            <a:r>
              <a:rPr lang="zh-CN" altLang="zh-CN" sz="3200" dirty="0">
                <a:latin typeface="Microsoft YaHei UI" panose="020B0503020204020204" pitchFamily="34" charset="-122"/>
                <a:ea typeface="Microsoft YaHei UI" panose="020B0503020204020204" pitchFamily="34" charset="-122"/>
              </a:rPr>
              <a:t>用流程图表示算法</a:t>
            </a:r>
            <a:r>
              <a:rPr lang="zh-CN" altLang="en-US"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794791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52544" y="214185"/>
            <a:ext cx="8598907" cy="1320800"/>
          </a:xfrm>
        </p:spPr>
        <p:txBody>
          <a:bodyPr>
            <a:normAutofit/>
          </a:bodyPr>
          <a:lstStyle/>
          <a:p>
            <a:r>
              <a:rPr lang="zh-CN" altLang="en-US" sz="3200" dirty="0"/>
              <a:t>算法与流程图</a:t>
            </a:r>
          </a:p>
        </p:txBody>
      </p:sp>
      <p:sp>
        <p:nvSpPr>
          <p:cNvPr id="7" name="矩形 6"/>
          <p:cNvSpPr/>
          <p:nvPr/>
        </p:nvSpPr>
        <p:spPr>
          <a:xfrm>
            <a:off x="638568" y="839462"/>
            <a:ext cx="8279831" cy="584775"/>
          </a:xfrm>
          <a:prstGeom prst="rect">
            <a:avLst/>
          </a:prstGeom>
        </p:spPr>
        <p:txBody>
          <a:bodyPr wrap="none">
            <a:spAutoFit/>
          </a:bodyPr>
          <a:lstStyle/>
          <a:p>
            <a:r>
              <a:rPr lang="zh-CN" altLang="zh-CN" sz="3200" dirty="0">
                <a:latin typeface="Microsoft YaHei UI" panose="020B0503020204020204" pitchFamily="34" charset="-122"/>
                <a:ea typeface="Microsoft YaHei UI" panose="020B0503020204020204" pitchFamily="34" charset="-122"/>
              </a:rPr>
              <a:t>【例</a:t>
            </a:r>
            <a:r>
              <a:rPr lang="en-US" altLang="zh-CN" sz="3200" dirty="0">
                <a:latin typeface="Microsoft YaHei UI" panose="020B0503020204020204" pitchFamily="34" charset="-122"/>
                <a:ea typeface="Microsoft YaHei UI" panose="020B0503020204020204" pitchFamily="34" charset="-122"/>
              </a:rPr>
              <a:t>3.2</a:t>
            </a:r>
            <a:r>
              <a:rPr lang="zh-CN" altLang="zh-CN" sz="3200" dirty="0">
                <a:latin typeface="Microsoft YaHei UI" panose="020B0503020204020204" pitchFamily="34" charset="-122"/>
                <a:ea typeface="Microsoft YaHei UI" panose="020B0503020204020204" pitchFamily="34" charset="-122"/>
              </a:rPr>
              <a:t>】将例</a:t>
            </a:r>
            <a:r>
              <a:rPr lang="en-US" altLang="zh-CN" sz="3200" dirty="0">
                <a:latin typeface="Microsoft YaHei UI" panose="020B0503020204020204" pitchFamily="34" charset="-122"/>
                <a:ea typeface="Microsoft YaHei UI" panose="020B0503020204020204" pitchFamily="34" charset="-122"/>
              </a:rPr>
              <a:t>3.1</a:t>
            </a:r>
            <a:r>
              <a:rPr lang="zh-CN" altLang="zh-CN" sz="3200" dirty="0">
                <a:latin typeface="Microsoft YaHei UI" panose="020B0503020204020204" pitchFamily="34" charset="-122"/>
                <a:ea typeface="Microsoft YaHei UI" panose="020B0503020204020204" pitchFamily="34" charset="-122"/>
              </a:rPr>
              <a:t>求</a:t>
            </a:r>
            <a:r>
              <a:rPr lang="en-US" altLang="zh-CN" sz="3200" dirty="0">
                <a:latin typeface="Microsoft YaHei UI" panose="020B0503020204020204" pitchFamily="34" charset="-122"/>
                <a:ea typeface="Microsoft YaHei UI" panose="020B0503020204020204" pitchFamily="34" charset="-122"/>
              </a:rPr>
              <a:t>5!</a:t>
            </a:r>
            <a:r>
              <a:rPr lang="zh-CN" altLang="zh-CN" sz="3200" dirty="0">
                <a:latin typeface="Microsoft YaHei UI" panose="020B0503020204020204" pitchFamily="34" charset="-122"/>
                <a:ea typeface="Microsoft YaHei UI" panose="020B0503020204020204" pitchFamily="34" charset="-122"/>
              </a:rPr>
              <a:t>的算法用流程图表示。</a:t>
            </a: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1600876627"/>
              </p:ext>
            </p:extLst>
          </p:nvPr>
        </p:nvGraphicFramePr>
        <p:xfrm>
          <a:off x="3314808" y="1394091"/>
          <a:ext cx="3460746" cy="5336493"/>
        </p:xfrm>
        <a:graphic>
          <a:graphicData uri="http://schemas.openxmlformats.org/presentationml/2006/ole">
            <mc:AlternateContent xmlns:mc="http://schemas.openxmlformats.org/markup-compatibility/2006">
              <mc:Choice xmlns:v="urn:schemas-microsoft-com:vml" Requires="v">
                <p:oleObj name="Visio" r:id="rId2" imgW="1636956" imgH="4297950" progId="Visio.Drawing.11">
                  <p:embed/>
                </p:oleObj>
              </mc:Choice>
              <mc:Fallback>
                <p:oleObj name="Visio" r:id="rId2" imgW="1636956" imgH="4297950" progId="Visio.Drawing.11">
                  <p:embed/>
                  <p:pic>
                    <p:nvPicPr>
                      <p:cNvPr id="0" name=""/>
                      <p:cNvPicPr>
                        <a:picLocks noChangeAspect="1" noChangeArrowheads="1"/>
                      </p:cNvPicPr>
                      <p:nvPr/>
                    </p:nvPicPr>
                    <p:blipFill>
                      <a:blip r:embed="rId3"/>
                      <a:srcRect/>
                      <a:stretch>
                        <a:fillRect/>
                      </a:stretch>
                    </p:blipFill>
                    <p:spPr bwMode="auto">
                      <a:xfrm>
                        <a:off x="3314808" y="1394091"/>
                        <a:ext cx="3460746" cy="5336493"/>
                      </a:xfrm>
                      <a:prstGeom prst="rect">
                        <a:avLst/>
                      </a:prstGeom>
                      <a:noFill/>
                    </p:spPr>
                  </p:pic>
                </p:oleObj>
              </mc:Fallback>
            </mc:AlternateContent>
          </a:graphicData>
        </a:graphic>
      </p:graphicFrame>
    </p:spTree>
    <p:extLst>
      <p:ext uri="{BB962C8B-B14F-4D97-AF65-F5344CB8AC3E}">
        <p14:creationId xmlns:p14="http://schemas.microsoft.com/office/powerpoint/2010/main" val="3206097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a:xfrm>
            <a:off x="390123" y="264827"/>
            <a:ext cx="8598907" cy="1320800"/>
          </a:xfrm>
        </p:spPr>
        <p:txBody>
          <a:bodyPr>
            <a:normAutofit/>
          </a:bodyPr>
          <a:lstStyle/>
          <a:p>
            <a:pPr lvl="0" fontAlgn="base">
              <a:spcBef>
                <a:spcPts val="1000"/>
              </a:spcBef>
              <a:buClr>
                <a:schemeClr val="accent1"/>
              </a:buClr>
              <a:buSzPct val="80000"/>
              <a:tabLst>
                <a:tab pos="5267325" algn="r"/>
              </a:tabLst>
            </a:pPr>
            <a:r>
              <a:rPr lang="zh-CN" altLang="en-US" dirty="0"/>
              <a:t>算法与流程图</a:t>
            </a:r>
          </a:p>
        </p:txBody>
      </p:sp>
      <p:sp>
        <p:nvSpPr>
          <p:cNvPr id="91139" name="矩形 3"/>
          <p:cNvSpPr>
            <a:spLocks noGrp="1" noChangeArrowheads="1"/>
          </p:cNvSpPr>
          <p:nvPr>
            <p:ph idx="1"/>
          </p:nvPr>
        </p:nvSpPr>
        <p:spPr>
          <a:xfrm>
            <a:off x="608064" y="1120012"/>
            <a:ext cx="9314214" cy="4373560"/>
          </a:xfrm>
        </p:spPr>
        <p:txBody>
          <a:bodyPr>
            <a:normAutofit/>
          </a:bodyPr>
          <a:lstStyle/>
          <a:p>
            <a:pPr>
              <a:buFont typeface="Wingdings" panose="05000000000000000000" pitchFamily="2" charset="2"/>
              <a:buChar char="u"/>
            </a:pPr>
            <a:r>
              <a:rPr lang="zh-CN" altLang="zh-CN" sz="3200" b="1" dirty="0"/>
              <a:t>三种基本结构和改进的流程图</a:t>
            </a:r>
            <a:endParaRPr lang="zh-CN" altLang="zh-CN" sz="3200" dirty="0"/>
          </a:p>
          <a:p>
            <a:pPr marL="0" indent="0">
              <a:buNone/>
            </a:pPr>
            <a:r>
              <a:rPr lang="en-US" altLang="zh-CN" sz="3200" dirty="0"/>
              <a:t>  </a:t>
            </a:r>
            <a:r>
              <a:rPr lang="zh-CN" altLang="zh-CN" sz="3200" dirty="0"/>
              <a:t>顺序结构</a:t>
            </a:r>
            <a:r>
              <a:rPr lang="en-US" altLang="zh-CN" sz="3200" dirty="0"/>
              <a:t>          </a:t>
            </a:r>
            <a:r>
              <a:rPr lang="zh-CN" altLang="zh-CN" sz="3200" dirty="0"/>
              <a:t>选择结构</a:t>
            </a:r>
            <a:r>
              <a:rPr lang="en-US" altLang="zh-CN" sz="3200" dirty="0"/>
              <a:t>               </a:t>
            </a:r>
            <a:r>
              <a:rPr lang="zh-CN" altLang="zh-CN" sz="3200" dirty="0"/>
              <a:t>循环结构</a:t>
            </a:r>
            <a:endParaRPr lang="zh-CN"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123" y="2811677"/>
            <a:ext cx="2635933" cy="255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5553" y="2394211"/>
            <a:ext cx="2691359" cy="2278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7418" y="4556711"/>
            <a:ext cx="2691358" cy="2331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2361" y="2351702"/>
            <a:ext cx="2671557" cy="2379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4776" y="4534163"/>
            <a:ext cx="2548672" cy="224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08286" y="3291866"/>
            <a:ext cx="7160935" cy="2062103"/>
          </a:xfrm>
          <a:prstGeom prst="rect">
            <a:avLst/>
          </a:prstGeom>
          <a:solidFill>
            <a:schemeClr val="accent1">
              <a:lumMod val="40000"/>
              <a:lumOff val="60000"/>
            </a:schemeClr>
          </a:solidFill>
          <a:ln w="28575">
            <a:noFill/>
          </a:ln>
        </p:spPr>
        <p:txBody>
          <a:bodyPr wrap="none" rtlCol="0">
            <a:spAutoFit/>
          </a:bodyPr>
          <a:lstStyle/>
          <a:p>
            <a:pPr algn="ctr"/>
            <a:r>
              <a:rPr lang="zh-CN" altLang="en-US" sz="3200" dirty="0">
                <a:latin typeface="Microsoft YaHei UI" panose="020B0503020204020204" pitchFamily="34" charset="-122"/>
                <a:ea typeface="Microsoft YaHei UI" panose="020B0503020204020204" pitchFamily="34" charset="-122"/>
              </a:rPr>
              <a:t>只有一个入口；</a:t>
            </a:r>
            <a:endParaRPr lang="en-US" altLang="zh-CN" sz="3200" dirty="0">
              <a:latin typeface="Microsoft YaHei UI" panose="020B0503020204020204" pitchFamily="34" charset="-122"/>
              <a:ea typeface="Microsoft YaHei UI" panose="020B0503020204020204" pitchFamily="34" charset="-122"/>
            </a:endParaRPr>
          </a:p>
          <a:p>
            <a:pPr algn="ctr"/>
            <a:r>
              <a:rPr lang="zh-CN" altLang="en-US" sz="3200" dirty="0">
                <a:latin typeface="Microsoft YaHei UI" panose="020B0503020204020204" pitchFamily="34" charset="-122"/>
                <a:ea typeface="Microsoft YaHei UI" panose="020B0503020204020204" pitchFamily="34" charset="-122"/>
              </a:rPr>
              <a:t>只有一个出口；</a:t>
            </a:r>
            <a:endParaRPr lang="en-US" altLang="zh-CN" sz="3200" dirty="0">
              <a:latin typeface="Microsoft YaHei UI" panose="020B0503020204020204" pitchFamily="34" charset="-122"/>
              <a:ea typeface="Microsoft YaHei UI" panose="020B0503020204020204" pitchFamily="34" charset="-122"/>
            </a:endParaRPr>
          </a:p>
          <a:p>
            <a:pPr algn="ctr"/>
            <a:r>
              <a:rPr lang="zh-CN" altLang="en-US" sz="3200" dirty="0">
                <a:latin typeface="Microsoft YaHei UI" panose="020B0503020204020204" pitchFamily="34" charset="-122"/>
                <a:ea typeface="Microsoft YaHei UI" panose="020B0503020204020204" pitchFamily="34" charset="-122"/>
              </a:rPr>
              <a:t>结构内的每一部分都有机会被执行到；</a:t>
            </a:r>
            <a:endParaRPr lang="en-US" altLang="zh-CN" sz="3200" dirty="0">
              <a:latin typeface="Microsoft YaHei UI" panose="020B0503020204020204" pitchFamily="34" charset="-122"/>
              <a:ea typeface="Microsoft YaHei UI" panose="020B0503020204020204" pitchFamily="34" charset="-122"/>
            </a:endParaRPr>
          </a:p>
          <a:p>
            <a:pPr algn="ctr"/>
            <a:r>
              <a:rPr lang="zh-CN" altLang="en-US" sz="3200" dirty="0">
                <a:latin typeface="Microsoft YaHei UI" panose="020B0503020204020204" pitchFamily="34" charset="-122"/>
                <a:ea typeface="Microsoft YaHei UI" panose="020B0503020204020204" pitchFamily="34" charset="-122"/>
              </a:rPr>
              <a:t>结构内不存在“死循环”。</a:t>
            </a:r>
            <a:endParaRPr lang="en-US" altLang="zh-CN"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26480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up)">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wipe(up)">
                                      <p:cBhvr>
                                        <p:cTn id="12" dur="500"/>
                                        <p:tgtEl>
                                          <p:spTgt spid="1028"/>
                                        </p:tgtEl>
                                      </p:cBhvr>
                                    </p:animEffect>
                                  </p:childTnLst>
                                </p:cTn>
                              </p:par>
                              <p:par>
                                <p:cTn id="13" presetID="22" presetClass="entr" presetSubtype="1" fill="hold" nodeType="withEffect">
                                  <p:stCondLst>
                                    <p:cond delay="0"/>
                                  </p:stCondLst>
                                  <p:childTnLst>
                                    <p:set>
                                      <p:cBhvr>
                                        <p:cTn id="14" dur="1" fill="hold">
                                          <p:stCondLst>
                                            <p:cond delay="0"/>
                                          </p:stCondLst>
                                        </p:cTn>
                                        <p:tgtEl>
                                          <p:spTgt spid="1029"/>
                                        </p:tgtEl>
                                        <p:attrNameLst>
                                          <p:attrName>style.visibility</p:attrName>
                                        </p:attrNameLst>
                                      </p:cBhvr>
                                      <p:to>
                                        <p:strVal val="visible"/>
                                      </p:to>
                                    </p:set>
                                    <p:animEffect transition="in" filter="wipe(up)">
                                      <p:cBhvr>
                                        <p:cTn id="15" dur="500"/>
                                        <p:tgtEl>
                                          <p:spTgt spid="102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030"/>
                                        </p:tgtEl>
                                        <p:attrNameLst>
                                          <p:attrName>style.visibility</p:attrName>
                                        </p:attrNameLst>
                                      </p:cBhvr>
                                      <p:to>
                                        <p:strVal val="visible"/>
                                      </p:to>
                                    </p:set>
                                    <p:animEffect transition="in" filter="wipe(up)">
                                      <p:cBhvr>
                                        <p:cTn id="20" dur="500"/>
                                        <p:tgtEl>
                                          <p:spTgt spid="1030"/>
                                        </p:tgtEl>
                                      </p:cBhvr>
                                    </p:animEffect>
                                  </p:childTnLst>
                                </p:cTn>
                              </p:par>
                              <p:par>
                                <p:cTn id="21" presetID="22" presetClass="entr" presetSubtype="1" fill="hold" nodeType="withEffect">
                                  <p:stCondLst>
                                    <p:cond delay="0"/>
                                  </p:stCondLst>
                                  <p:childTnLst>
                                    <p:set>
                                      <p:cBhvr>
                                        <p:cTn id="22" dur="1" fill="hold">
                                          <p:stCondLst>
                                            <p:cond delay="0"/>
                                          </p:stCondLst>
                                        </p:cTn>
                                        <p:tgtEl>
                                          <p:spTgt spid="1031"/>
                                        </p:tgtEl>
                                        <p:attrNameLst>
                                          <p:attrName>style.visibility</p:attrName>
                                        </p:attrNameLst>
                                      </p:cBhvr>
                                      <p:to>
                                        <p:strVal val="visible"/>
                                      </p:to>
                                    </p:set>
                                    <p:animEffect transition="in" filter="wipe(up)">
                                      <p:cBhvr>
                                        <p:cTn id="23" dur="500"/>
                                        <p:tgtEl>
                                          <p:spTgt spid="103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ppt_x"/>
                                          </p:val>
                                        </p:tav>
                                        <p:tav tm="100000">
                                          <p:val>
                                            <p:strVal val="#ppt_x"/>
                                          </p:val>
                                        </p:tav>
                                      </p:tavLst>
                                    </p:anim>
                                    <p:anim calcmode="lin" valueType="num">
                                      <p:cBhvr additive="base">
                                        <p:cTn id="2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p:txBody>
          <a:bodyPr>
            <a:normAutofit/>
          </a:bodyPr>
          <a:lstStyle/>
          <a:p>
            <a:pPr lvl="0" fontAlgn="base">
              <a:spcBef>
                <a:spcPts val="1000"/>
              </a:spcBef>
              <a:buClr>
                <a:schemeClr val="accent1"/>
              </a:buClr>
              <a:buSzPct val="80000"/>
              <a:tabLst>
                <a:tab pos="5267325" algn="r"/>
              </a:tabLst>
            </a:pPr>
            <a:r>
              <a:rPr lang="zh-CN" altLang="en-US" b="1" dirty="0"/>
              <a:t>算法与流程图</a:t>
            </a:r>
          </a:p>
        </p:txBody>
      </p:sp>
      <p:sp>
        <p:nvSpPr>
          <p:cNvPr id="91139" name="矩形 3"/>
          <p:cNvSpPr>
            <a:spLocks noGrp="1" noChangeArrowheads="1"/>
          </p:cNvSpPr>
          <p:nvPr>
            <p:ph idx="1"/>
          </p:nvPr>
        </p:nvSpPr>
        <p:spPr>
          <a:xfrm>
            <a:off x="665936" y="1340596"/>
            <a:ext cx="9314214" cy="4373560"/>
          </a:xfrm>
        </p:spPr>
        <p:txBody>
          <a:bodyPr>
            <a:normAutofit/>
          </a:bodyPr>
          <a:lstStyle/>
          <a:p>
            <a:pPr>
              <a:buFont typeface="Wingdings" panose="05000000000000000000" pitchFamily="2" charset="2"/>
              <a:buChar char="Ø"/>
            </a:pPr>
            <a:r>
              <a:rPr lang="zh-CN" altLang="zh-CN" sz="2800" b="1" dirty="0"/>
              <a:t>用</a:t>
            </a:r>
            <a:r>
              <a:rPr lang="en-US" altLang="zh-CN" sz="2800" b="1" dirty="0"/>
              <a:t>N-S</a:t>
            </a:r>
            <a:r>
              <a:rPr lang="zh-CN" altLang="zh-CN" sz="2800" b="1" dirty="0"/>
              <a:t>流程图表示算法</a:t>
            </a:r>
            <a:endParaRPr lang="zh-CN" altLang="zh-CN" sz="2800" dirty="0"/>
          </a:p>
          <a:p>
            <a:pPr marL="0" indent="0">
              <a:buNone/>
            </a:pPr>
            <a:r>
              <a:rPr lang="en-US" altLang="zh-CN" sz="2800" dirty="0"/>
              <a:t>    </a:t>
            </a:r>
            <a:r>
              <a:rPr lang="zh-CN" altLang="zh-CN" sz="2800" dirty="0"/>
              <a:t>顺序结构</a:t>
            </a:r>
            <a:r>
              <a:rPr lang="en-US" altLang="zh-CN" sz="2800" dirty="0"/>
              <a:t>                </a:t>
            </a:r>
            <a:r>
              <a:rPr lang="zh-CN" altLang="zh-CN" sz="2800" dirty="0"/>
              <a:t>选择结构</a:t>
            </a:r>
            <a:r>
              <a:rPr lang="en-US" altLang="zh-CN" sz="2800" dirty="0"/>
              <a:t>                    </a:t>
            </a:r>
            <a:r>
              <a:rPr lang="zh-CN" altLang="zh-CN" sz="2800" dirty="0"/>
              <a:t>循环结构</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466" y="2530348"/>
            <a:ext cx="2295602" cy="1705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8146" y="2455398"/>
            <a:ext cx="2722914" cy="1830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9064" y="2545337"/>
            <a:ext cx="2847343" cy="1830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9361" y="4540819"/>
            <a:ext cx="3046748" cy="184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435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animEffect transition="in" filter="fade">
                                      <p:cBhvr>
                                        <p:cTn id="7" dur="500"/>
                                        <p:tgtEl>
                                          <p:spTgt spid="911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down)">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5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wipe(up)">
                                      <p:cBhvr>
                                        <p:cTn id="22" dur="500"/>
                                        <p:tgtEl>
                                          <p:spTgt spid="1028"/>
                                        </p:tgtEl>
                                      </p:cBhvr>
                                    </p:animEffect>
                                  </p:childTnLst>
                                </p:cTn>
                              </p:par>
                              <p:par>
                                <p:cTn id="23" presetID="22" presetClass="entr" presetSubtype="1" fill="hold" nodeType="withEffect">
                                  <p:stCondLst>
                                    <p:cond delay="0"/>
                                  </p:stCondLst>
                                  <p:childTnLst>
                                    <p:set>
                                      <p:cBhvr>
                                        <p:cTn id="24" dur="1" fill="hold">
                                          <p:stCondLst>
                                            <p:cond delay="0"/>
                                          </p:stCondLst>
                                        </p:cTn>
                                        <p:tgtEl>
                                          <p:spTgt spid="1029"/>
                                        </p:tgtEl>
                                        <p:attrNameLst>
                                          <p:attrName>style.visibility</p:attrName>
                                        </p:attrNameLst>
                                      </p:cBhvr>
                                      <p:to>
                                        <p:strVal val="visible"/>
                                      </p:to>
                                    </p:set>
                                    <p:animEffect transition="in" filter="wipe(up)">
                                      <p:cBhvr>
                                        <p:cTn id="25"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09246" y="2050143"/>
            <a:ext cx="6763304" cy="707886"/>
          </a:xfrm>
          <a:prstGeom prst="rect">
            <a:avLst/>
          </a:prstGeom>
          <a:noFill/>
        </p:spPr>
        <p:txBody>
          <a:bodyPr wrap="square" rtlCol="0">
            <a:spAutoFit/>
          </a:bodyPr>
          <a:lstStyle/>
          <a:p>
            <a:r>
              <a:rPr lang="en-US" altLang="zh-CN" sz="4000" b="1">
                <a:solidFill>
                  <a:schemeClr val="accent2">
                    <a:lumMod val="75000"/>
                  </a:schemeClr>
                </a:solidFill>
                <a:latin typeface="微软雅黑" panose="020B0503020204020204" charset="-122"/>
                <a:ea typeface="微软雅黑" panose="020B0503020204020204" charset="-122"/>
              </a:rPr>
              <a:t>3.1  </a:t>
            </a:r>
            <a:r>
              <a:rPr lang="zh-CN" altLang="en-US" sz="4000" b="1" dirty="0">
                <a:solidFill>
                  <a:schemeClr val="accent2">
                    <a:lumMod val="75000"/>
                  </a:schemeClr>
                </a:solidFill>
                <a:latin typeface="微软雅黑" panose="020B0503020204020204" charset="-122"/>
                <a:ea typeface="微软雅黑" panose="020B0503020204020204" charset="-122"/>
              </a:rPr>
              <a:t>算法与结构化程序设计</a:t>
            </a:r>
          </a:p>
        </p:txBody>
      </p:sp>
      <p:sp>
        <p:nvSpPr>
          <p:cNvPr id="3" name="矩形 2"/>
          <p:cNvSpPr/>
          <p:nvPr/>
        </p:nvSpPr>
        <p:spPr>
          <a:xfrm>
            <a:off x="2837897" y="2913495"/>
            <a:ext cx="4751622" cy="523220"/>
          </a:xfrm>
          <a:prstGeom prst="rect">
            <a:avLst/>
          </a:prstGeom>
        </p:spPr>
        <p:txBody>
          <a:bodyPr wrap="none">
            <a:spAutoFit/>
          </a:bodyPr>
          <a:lstStyle/>
          <a:p>
            <a:r>
              <a:rPr lang="en-US" altLang="zh-CN" sz="2800" b="1" dirty="0">
                <a:solidFill>
                  <a:schemeClr val="accent2">
                    <a:lumMod val="75000"/>
                  </a:schemeClr>
                </a:solidFill>
                <a:latin typeface="微软雅黑" panose="020B0503020204020204" charset="-122"/>
                <a:ea typeface="微软雅黑" panose="020B0503020204020204" charset="-122"/>
              </a:rPr>
              <a:t>3.1.3 </a:t>
            </a:r>
            <a:r>
              <a:rPr lang="zh-CN" altLang="en-US" sz="2800" b="1" dirty="0">
                <a:solidFill>
                  <a:schemeClr val="accent2">
                    <a:lumMod val="75000"/>
                  </a:schemeClr>
                </a:solidFill>
                <a:latin typeface="微软雅黑" panose="020B0503020204020204" charset="-122"/>
                <a:ea typeface="微软雅黑" panose="020B0503020204020204" charset="-122"/>
              </a:rPr>
              <a:t>结构化程序设计及原则</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4269474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dirty="0"/>
              <a:t>结构化程序设计及原则</a:t>
            </a:r>
          </a:p>
        </p:txBody>
      </p:sp>
      <p:sp>
        <p:nvSpPr>
          <p:cNvPr id="2" name="矩形 1"/>
          <p:cNvSpPr/>
          <p:nvPr/>
        </p:nvSpPr>
        <p:spPr>
          <a:xfrm>
            <a:off x="120770" y="1046891"/>
            <a:ext cx="11726287" cy="4524315"/>
          </a:xfrm>
          <a:prstGeom prst="rect">
            <a:avLst/>
          </a:prstGeom>
        </p:spPr>
        <p:txBody>
          <a:bodyPr wrap="none">
            <a:spAutoFit/>
          </a:bodyPr>
          <a:lstStyle/>
          <a:p>
            <a:pPr marL="457200" indent="-45720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最早由迪杰斯特拉在</a:t>
            </a:r>
            <a:r>
              <a:rPr lang="en-US" altLang="zh-CN" sz="3200" dirty="0">
                <a:latin typeface="Microsoft YaHei UI" panose="020B0503020204020204" pitchFamily="34" charset="-122"/>
                <a:ea typeface="Microsoft YaHei UI" panose="020B0503020204020204" pitchFamily="34" charset="-122"/>
              </a:rPr>
              <a:t>1965</a:t>
            </a:r>
            <a:r>
              <a:rPr lang="zh-CN" altLang="zh-CN" sz="3200" dirty="0">
                <a:latin typeface="Microsoft YaHei UI" panose="020B0503020204020204" pitchFamily="34" charset="-122"/>
                <a:ea typeface="Microsoft YaHei UI" panose="020B0503020204020204" pitchFamily="34" charset="-122"/>
              </a:rPr>
              <a:t>年提出</a:t>
            </a:r>
            <a:endParaRPr lang="en-US" altLang="zh-CN" sz="3200" dirty="0">
              <a:latin typeface="Microsoft YaHei UI" panose="020B0503020204020204" pitchFamily="34" charset="-122"/>
              <a:ea typeface="Microsoft YaHei UI" panose="020B0503020204020204" pitchFamily="34" charset="-122"/>
            </a:endParaRPr>
          </a:p>
          <a:p>
            <a:pPr marL="457200" indent="-45720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一个程序的任何逻辑问题都可由顺序、选择、循环三</a:t>
            </a:r>
            <a:endParaRPr lang="en-US" altLang="zh-CN" sz="3200" dirty="0">
              <a:latin typeface="Microsoft YaHei UI" panose="020B0503020204020204" pitchFamily="34" charset="-122"/>
              <a:ea typeface="Microsoft YaHei UI" panose="020B0503020204020204" pitchFamily="34" charset="-122"/>
            </a:endParaRPr>
          </a:p>
          <a:p>
            <a:pPr>
              <a:lnSpc>
                <a:spcPct val="150000"/>
              </a:lnSpc>
            </a:pPr>
            <a:r>
              <a:rPr lang="en-US" altLang="zh-CN" sz="3200" dirty="0">
                <a:latin typeface="Microsoft YaHei UI" panose="020B0503020204020204" pitchFamily="34" charset="-122"/>
                <a:ea typeface="Microsoft YaHei UI" panose="020B0503020204020204" pitchFamily="34" charset="-122"/>
              </a:rPr>
              <a:t>     </a:t>
            </a:r>
            <a:r>
              <a:rPr lang="zh-CN" altLang="zh-CN" sz="3200" dirty="0">
                <a:latin typeface="Microsoft YaHei UI" panose="020B0503020204020204" pitchFamily="34" charset="-122"/>
                <a:ea typeface="Microsoft YaHei UI" panose="020B0503020204020204" pitchFamily="34" charset="-122"/>
              </a:rPr>
              <a:t>种基本控制结构构造</a:t>
            </a:r>
            <a:endParaRPr lang="en-US" altLang="zh-CN" sz="3200" dirty="0">
              <a:latin typeface="Microsoft YaHei UI" panose="020B0503020204020204" pitchFamily="34" charset="-122"/>
              <a:ea typeface="Microsoft YaHei UI" panose="020B0503020204020204" pitchFamily="34" charset="-122"/>
            </a:endParaRPr>
          </a:p>
          <a:p>
            <a:pPr marL="457200" indent="-45720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结构化程序中的任意基本结构都具有唯一入口和唯一出口，</a:t>
            </a:r>
            <a:endParaRPr lang="en-US" altLang="zh-CN" sz="3200" dirty="0">
              <a:latin typeface="Microsoft YaHei UI" panose="020B0503020204020204" pitchFamily="34" charset="-122"/>
              <a:ea typeface="Microsoft YaHei UI" panose="020B0503020204020204" pitchFamily="34" charset="-122"/>
            </a:endParaRPr>
          </a:p>
          <a:p>
            <a:pPr>
              <a:lnSpc>
                <a:spcPct val="150000"/>
              </a:lnSpc>
            </a:pPr>
            <a:r>
              <a:rPr lang="en-US" altLang="zh-CN" sz="3200" dirty="0">
                <a:latin typeface="Microsoft YaHei UI" panose="020B0503020204020204" pitchFamily="34" charset="-122"/>
                <a:ea typeface="Microsoft YaHei UI" panose="020B0503020204020204" pitchFamily="34" charset="-122"/>
              </a:rPr>
              <a:t>     </a:t>
            </a:r>
            <a:r>
              <a:rPr lang="zh-CN" altLang="zh-CN" sz="3200" dirty="0">
                <a:latin typeface="Microsoft YaHei UI" panose="020B0503020204020204" pitchFamily="34" charset="-122"/>
                <a:ea typeface="Microsoft YaHei UI" panose="020B0503020204020204" pitchFamily="34" charset="-122"/>
              </a:rPr>
              <a:t>且程序不会出现死循环</a:t>
            </a:r>
            <a:endParaRPr lang="en-US" altLang="zh-CN" sz="3200" dirty="0">
              <a:latin typeface="Microsoft YaHei UI" panose="020B0503020204020204" pitchFamily="34" charset="-122"/>
              <a:ea typeface="Microsoft YaHei UI" panose="020B0503020204020204" pitchFamily="34" charset="-122"/>
            </a:endParaRPr>
          </a:p>
          <a:p>
            <a:pPr marL="457200" indent="-45720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在程序的静态形式与动态执行流程之间具有良好的对应关系</a:t>
            </a:r>
            <a:endParaRPr lang="en-US" altLang="zh-CN"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1193063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dirty="0"/>
              <a:t>结构化程序设计及原则</a:t>
            </a:r>
          </a:p>
        </p:txBody>
      </p:sp>
      <p:sp>
        <p:nvSpPr>
          <p:cNvPr id="2" name="矩形 1"/>
          <p:cNvSpPr/>
          <p:nvPr/>
        </p:nvSpPr>
        <p:spPr>
          <a:xfrm>
            <a:off x="193934" y="995788"/>
            <a:ext cx="9121065" cy="1569660"/>
          </a:xfrm>
          <a:prstGeom prst="rect">
            <a:avLst/>
          </a:prstGeom>
        </p:spPr>
        <p:txBody>
          <a:bodyPr wrap="square">
            <a:spAutoFit/>
          </a:bodyPr>
          <a:lstStyle/>
          <a:p>
            <a:pPr marL="457200" indent="-45720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三种基本的程序结构</a:t>
            </a:r>
            <a:r>
              <a:rPr lang="zh-CN" altLang="en-US" sz="3200" dirty="0">
                <a:latin typeface="Microsoft YaHei UI" panose="020B0503020204020204" pitchFamily="34" charset="-122"/>
                <a:ea typeface="Microsoft YaHei UI" panose="020B0503020204020204" pitchFamily="34" charset="-122"/>
              </a:rPr>
              <a:t>：</a:t>
            </a:r>
            <a:endParaRPr lang="en-US" altLang="zh-CN" sz="3200" dirty="0">
              <a:latin typeface="Microsoft YaHei UI" panose="020B0503020204020204" pitchFamily="34" charset="-122"/>
              <a:ea typeface="Microsoft YaHei UI" panose="020B0503020204020204" pitchFamily="34" charset="-122"/>
            </a:endParaRPr>
          </a:p>
          <a:p>
            <a:pPr>
              <a:lnSpc>
                <a:spcPct val="150000"/>
              </a:lnSpc>
            </a:pPr>
            <a:r>
              <a:rPr lang="en-US" altLang="zh-CN" sz="3200" dirty="0">
                <a:latin typeface="Microsoft YaHei UI" panose="020B0503020204020204" pitchFamily="34" charset="-122"/>
                <a:ea typeface="Microsoft YaHei UI" panose="020B0503020204020204" pitchFamily="34" charset="-122"/>
              </a:rPr>
              <a:t>   </a:t>
            </a:r>
            <a:endParaRPr lang="zh-CN" altLang="en-US" sz="3200" dirty="0">
              <a:latin typeface="Microsoft YaHei UI" panose="020B0503020204020204" pitchFamily="34" charset="-122"/>
              <a:ea typeface="Microsoft YaHei UI" panose="020B0503020204020204" pitchFamily="34" charset="-122"/>
            </a:endParaRPr>
          </a:p>
        </p:txBody>
      </p:sp>
      <p:graphicFrame>
        <p:nvGraphicFramePr>
          <p:cNvPr id="5" name="图示 4"/>
          <p:cNvGraphicFramePr/>
          <p:nvPr>
            <p:extLst>
              <p:ext uri="{D42A27DB-BD31-4B8C-83A1-F6EECF244321}">
                <p14:modId xmlns:p14="http://schemas.microsoft.com/office/powerpoint/2010/main" val="2837046912"/>
              </p:ext>
            </p:extLst>
          </p:nvPr>
        </p:nvGraphicFramePr>
        <p:xfrm>
          <a:off x="1876721" y="130488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0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graphicEl>
                                              <a:dgm id="{45E7266A-EEF7-4B0F-82B3-694C6123BCB7}"/>
                                            </p:graphicEl>
                                          </p:spTgt>
                                        </p:tgtEl>
                                        <p:attrNameLst>
                                          <p:attrName>style.visibility</p:attrName>
                                        </p:attrNameLst>
                                      </p:cBhvr>
                                      <p:to>
                                        <p:strVal val="visible"/>
                                      </p:to>
                                    </p:set>
                                    <p:animEffect transition="in" filter="wipe(up)">
                                      <p:cBhvr>
                                        <p:cTn id="7" dur="500"/>
                                        <p:tgtEl>
                                          <p:spTgt spid="5">
                                            <p:graphicEl>
                                              <a:dgm id="{45E7266A-EEF7-4B0F-82B3-694C6123BCB7}"/>
                                            </p:graphic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graphicEl>
                                              <a:dgm id="{E95212E2-AD27-4157-AB41-1D7BFFC8B633}"/>
                                            </p:graphicEl>
                                          </p:spTgt>
                                        </p:tgtEl>
                                        <p:attrNameLst>
                                          <p:attrName>style.visibility</p:attrName>
                                        </p:attrNameLst>
                                      </p:cBhvr>
                                      <p:to>
                                        <p:strVal val="visible"/>
                                      </p:to>
                                    </p:set>
                                    <p:animEffect transition="in" filter="wipe(up)">
                                      <p:cBhvr>
                                        <p:cTn id="10" dur="500"/>
                                        <p:tgtEl>
                                          <p:spTgt spid="5">
                                            <p:graphicEl>
                                              <a:dgm id="{E95212E2-AD27-4157-AB41-1D7BFFC8B633}"/>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graphicEl>
                                              <a:dgm id="{76D384C2-71C2-4A1B-9BBD-E860DCE0FD94}"/>
                                            </p:graphicEl>
                                          </p:spTgt>
                                        </p:tgtEl>
                                        <p:attrNameLst>
                                          <p:attrName>style.visibility</p:attrName>
                                        </p:attrNameLst>
                                      </p:cBhvr>
                                      <p:to>
                                        <p:strVal val="visible"/>
                                      </p:to>
                                    </p:set>
                                    <p:animEffect transition="in" filter="wipe(up)">
                                      <p:cBhvr>
                                        <p:cTn id="15" dur="500"/>
                                        <p:tgtEl>
                                          <p:spTgt spid="5">
                                            <p:graphicEl>
                                              <a:dgm id="{76D384C2-71C2-4A1B-9BBD-E860DCE0FD94}"/>
                                            </p:graphic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5">
                                            <p:graphicEl>
                                              <a:dgm id="{0968C6CE-D70F-40AF-ACB4-1C33C410DEA4}"/>
                                            </p:graphicEl>
                                          </p:spTgt>
                                        </p:tgtEl>
                                        <p:attrNameLst>
                                          <p:attrName>style.visibility</p:attrName>
                                        </p:attrNameLst>
                                      </p:cBhvr>
                                      <p:to>
                                        <p:strVal val="visible"/>
                                      </p:to>
                                    </p:set>
                                    <p:animEffect transition="in" filter="wipe(up)">
                                      <p:cBhvr>
                                        <p:cTn id="18" dur="500"/>
                                        <p:tgtEl>
                                          <p:spTgt spid="5">
                                            <p:graphicEl>
                                              <a:dgm id="{0968C6CE-D70F-40AF-ACB4-1C33C410DEA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
                                            <p:graphicEl>
                                              <a:dgm id="{46E4DDB8-4FD5-406E-9372-3011C404044D}"/>
                                            </p:graphicEl>
                                          </p:spTgt>
                                        </p:tgtEl>
                                        <p:attrNameLst>
                                          <p:attrName>style.visibility</p:attrName>
                                        </p:attrNameLst>
                                      </p:cBhvr>
                                      <p:to>
                                        <p:strVal val="visible"/>
                                      </p:to>
                                    </p:set>
                                    <p:animEffect transition="in" filter="wipe(up)">
                                      <p:cBhvr>
                                        <p:cTn id="23" dur="500"/>
                                        <p:tgtEl>
                                          <p:spTgt spid="5">
                                            <p:graphicEl>
                                              <a:dgm id="{46E4DDB8-4FD5-406E-9372-3011C404044D}"/>
                                            </p:graphic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5">
                                            <p:graphicEl>
                                              <a:dgm id="{64EDEB96-4EEF-4AC3-892F-3106FAB927F9}"/>
                                            </p:graphicEl>
                                          </p:spTgt>
                                        </p:tgtEl>
                                        <p:attrNameLst>
                                          <p:attrName>style.visibility</p:attrName>
                                        </p:attrNameLst>
                                      </p:cBhvr>
                                      <p:to>
                                        <p:strVal val="visible"/>
                                      </p:to>
                                    </p:set>
                                    <p:animEffect transition="in" filter="wipe(up)">
                                      <p:cBhvr>
                                        <p:cTn id="26" dur="500"/>
                                        <p:tgtEl>
                                          <p:spTgt spid="5">
                                            <p:graphicEl>
                                              <a:dgm id="{64EDEB96-4EEF-4AC3-892F-3106FAB927F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dirty="0"/>
              <a:t>结构化程序设计及原则</a:t>
            </a:r>
          </a:p>
        </p:txBody>
      </p:sp>
      <p:sp>
        <p:nvSpPr>
          <p:cNvPr id="2" name="矩形 1"/>
          <p:cNvSpPr/>
          <p:nvPr/>
        </p:nvSpPr>
        <p:spPr>
          <a:xfrm>
            <a:off x="694267" y="1427109"/>
            <a:ext cx="9121065" cy="3785652"/>
          </a:xfrm>
          <a:prstGeom prst="rect">
            <a:avLst/>
          </a:prstGeom>
        </p:spPr>
        <p:txBody>
          <a:bodyPr wrap="square">
            <a:spAutoFit/>
          </a:bodyPr>
          <a:lstStyle/>
          <a:p>
            <a:pPr>
              <a:lnSpc>
                <a:spcPct val="150000"/>
              </a:lnSpc>
            </a:pPr>
            <a:r>
              <a:rPr lang="zh-CN" altLang="zh-CN" sz="3200" b="1" dirty="0">
                <a:latin typeface="Microsoft YaHei UI" panose="020B0503020204020204" pitchFamily="34" charset="-122"/>
                <a:ea typeface="Microsoft YaHei UI" panose="020B0503020204020204" pitchFamily="34" charset="-122"/>
              </a:rPr>
              <a:t>结构化程序设计的原则</a:t>
            </a:r>
            <a:r>
              <a:rPr lang="zh-CN" altLang="en-US" sz="3200" dirty="0">
                <a:latin typeface="Microsoft YaHei UI" panose="020B0503020204020204" pitchFamily="34" charset="-122"/>
                <a:ea typeface="Microsoft YaHei UI" panose="020B0503020204020204" pitchFamily="34" charset="-122"/>
              </a:rPr>
              <a:t>：</a:t>
            </a:r>
            <a:endParaRPr lang="en-US" altLang="zh-CN" sz="3200" dirty="0">
              <a:latin typeface="Microsoft YaHei UI" panose="020B0503020204020204" pitchFamily="34" charset="-122"/>
              <a:ea typeface="Microsoft YaHei UI" panose="020B0503020204020204" pitchFamily="34" charset="-122"/>
            </a:endParaRPr>
          </a:p>
          <a:p>
            <a:pPr marL="285750" indent="-28575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自顶向下</a:t>
            </a:r>
            <a:endParaRPr lang="en-US" altLang="zh-CN" sz="3200" dirty="0">
              <a:latin typeface="Microsoft YaHei UI" panose="020B0503020204020204" pitchFamily="34" charset="-122"/>
              <a:ea typeface="Microsoft YaHei UI" panose="020B0503020204020204" pitchFamily="34" charset="-122"/>
            </a:endParaRPr>
          </a:p>
          <a:p>
            <a:pPr marL="285750" indent="-28575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逐步细化</a:t>
            </a:r>
            <a:endParaRPr lang="en-US" altLang="zh-CN" sz="3200" dirty="0">
              <a:latin typeface="Microsoft YaHei UI" panose="020B0503020204020204" pitchFamily="34" charset="-122"/>
              <a:ea typeface="Microsoft YaHei UI" panose="020B0503020204020204" pitchFamily="34" charset="-122"/>
            </a:endParaRPr>
          </a:p>
          <a:p>
            <a:pPr marL="285750" indent="-28575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模块化设计</a:t>
            </a:r>
            <a:endParaRPr lang="en-US" altLang="zh-CN" sz="3200" dirty="0">
              <a:latin typeface="Microsoft YaHei UI" panose="020B0503020204020204" pitchFamily="34" charset="-122"/>
              <a:ea typeface="Microsoft YaHei UI" panose="020B0503020204020204" pitchFamily="34" charset="-122"/>
            </a:endParaRPr>
          </a:p>
          <a:p>
            <a:pPr marL="285750" indent="-285750">
              <a:lnSpc>
                <a:spcPct val="15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限制使用</a:t>
            </a:r>
            <a:r>
              <a:rPr lang="en-US" altLang="zh-CN" sz="3200" dirty="0" err="1">
                <a:latin typeface="Microsoft YaHei UI" panose="020B0503020204020204" pitchFamily="34" charset="-122"/>
                <a:ea typeface="Microsoft YaHei UI" panose="020B0503020204020204" pitchFamily="34" charset="-122"/>
              </a:rPr>
              <a:t>goto</a:t>
            </a:r>
            <a:r>
              <a:rPr lang="zh-CN" altLang="zh-CN" sz="3200" dirty="0">
                <a:latin typeface="Microsoft YaHei UI" panose="020B0503020204020204" pitchFamily="34" charset="-122"/>
                <a:ea typeface="Microsoft YaHei UI" panose="020B0503020204020204" pitchFamily="34" charset="-122"/>
              </a:rPr>
              <a:t>语句</a:t>
            </a:r>
            <a:endParaRPr lang="en-US" altLang="zh-CN"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34323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023508" y="2035855"/>
            <a:ext cx="6763304" cy="1015663"/>
          </a:xfrm>
          <a:prstGeom prst="rect">
            <a:avLst/>
          </a:prstGeom>
          <a:noFill/>
        </p:spPr>
        <p:txBody>
          <a:bodyPr wrap="square" rtlCol="0">
            <a:spAutoFit/>
          </a:bodyPr>
          <a:lstStyle/>
          <a:p>
            <a:r>
              <a:rPr lang="en-US" altLang="zh-CN" sz="6000" b="1" dirty="0">
                <a:solidFill>
                  <a:schemeClr val="accent2">
                    <a:lumMod val="75000"/>
                  </a:schemeClr>
                </a:solidFill>
                <a:latin typeface="微软雅黑" panose="020B0503020204020204" charset="-122"/>
                <a:ea typeface="微软雅黑" panose="020B0503020204020204" charset="-122"/>
              </a:rPr>
              <a:t>3.2  C</a:t>
            </a:r>
            <a:r>
              <a:rPr lang="zh-CN" altLang="en-US" sz="6000" b="1" dirty="0">
                <a:solidFill>
                  <a:schemeClr val="accent2">
                    <a:lumMod val="75000"/>
                  </a:schemeClr>
                </a:solidFill>
                <a:latin typeface="微软雅黑" panose="020B0503020204020204" charset="-122"/>
                <a:ea typeface="微软雅黑" panose="020B0503020204020204" charset="-122"/>
              </a:rPr>
              <a:t>语言语句</a:t>
            </a:r>
          </a:p>
        </p:txBody>
      </p:sp>
    </p:spTree>
    <p:extLst>
      <p:ext uri="{BB962C8B-B14F-4D97-AF65-F5344CB8AC3E}">
        <p14:creationId xmlns:p14="http://schemas.microsoft.com/office/powerpoint/2010/main" val="4269474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a:t>C</a:t>
            </a:r>
            <a:r>
              <a:rPr lang="zh-CN" altLang="en-US" dirty="0"/>
              <a:t>语言语句</a:t>
            </a:r>
          </a:p>
        </p:txBody>
      </p:sp>
      <p:sp>
        <p:nvSpPr>
          <p:cNvPr id="4" name="矩形 3"/>
          <p:cNvSpPr>
            <a:spLocks noGrp="1" noChangeArrowheads="1"/>
          </p:cNvSpPr>
          <p:nvPr>
            <p:ph idx="1"/>
          </p:nvPr>
        </p:nvSpPr>
        <p:spPr>
          <a:xfrm>
            <a:off x="629610" y="1012283"/>
            <a:ext cx="9625560" cy="3880773"/>
          </a:xfrm>
        </p:spPr>
        <p:txBody>
          <a:bodyPr>
            <a:noAutofit/>
          </a:bodyPr>
          <a:lstStyle/>
          <a:p>
            <a:pPr>
              <a:lnSpc>
                <a:spcPct val="150000"/>
              </a:lnSpc>
              <a:buFont typeface="Wingdings" panose="05000000000000000000" pitchFamily="2" charset="2"/>
              <a:buChar char="Ø"/>
            </a:pPr>
            <a:r>
              <a:rPr lang="en-US" altLang="en-US" sz="3200" dirty="0">
                <a:solidFill>
                  <a:schemeClr val="tx1"/>
                </a:solidFill>
              </a:rPr>
              <a:t>C</a:t>
            </a:r>
            <a:r>
              <a:rPr altLang="en-US" sz="3200" dirty="0">
                <a:solidFill>
                  <a:schemeClr val="tx1"/>
                </a:solidFill>
              </a:rPr>
              <a:t>程序的基本组成</a:t>
            </a:r>
            <a:endParaRPr lang="en-US" altLang="en-US" sz="3200" dirty="0">
              <a:solidFill>
                <a:schemeClr val="tx1"/>
              </a:solidFill>
            </a:endParaRPr>
          </a:p>
          <a:p>
            <a:pPr marL="0" indent="0">
              <a:buNone/>
            </a:pPr>
            <a:r>
              <a:rPr lang="en-US" altLang="zh-CN" sz="3200" dirty="0">
                <a:solidFill>
                  <a:schemeClr val="tx1"/>
                </a:solidFill>
              </a:rPr>
              <a:t>              </a:t>
            </a:r>
            <a:r>
              <a:rPr lang="zh-CN" altLang="zh-CN" sz="3200" dirty="0">
                <a:solidFill>
                  <a:schemeClr val="tx1"/>
                </a:solidFill>
              </a:rPr>
              <a:t>源文件</a:t>
            </a:r>
            <a:r>
              <a:rPr lang="en-US" altLang="zh-CN" sz="3200" dirty="0">
                <a:solidFill>
                  <a:schemeClr val="tx1"/>
                </a:solidFill>
              </a:rPr>
              <a:t>1 </a:t>
            </a:r>
          </a:p>
          <a:p>
            <a:pPr marL="0" indent="0">
              <a:buNone/>
            </a:pPr>
            <a:r>
              <a:rPr lang="en-US" altLang="zh-CN" sz="3200" dirty="0">
                <a:solidFill>
                  <a:schemeClr val="tx1"/>
                </a:solidFill>
              </a:rPr>
              <a:t>              </a:t>
            </a:r>
            <a:r>
              <a:rPr lang="zh-CN" altLang="zh-CN" sz="3200" dirty="0">
                <a:solidFill>
                  <a:schemeClr val="tx1"/>
                </a:solidFill>
              </a:rPr>
              <a:t>源文件</a:t>
            </a:r>
            <a:r>
              <a:rPr lang="en-US" altLang="zh-CN" sz="3200" dirty="0">
                <a:solidFill>
                  <a:schemeClr val="tx1"/>
                </a:solidFill>
              </a:rPr>
              <a:t>2      </a:t>
            </a:r>
            <a:r>
              <a:rPr lang="zh-CN" altLang="zh-CN" sz="3200" dirty="0">
                <a:solidFill>
                  <a:schemeClr val="tx1"/>
                </a:solidFill>
              </a:rPr>
              <a:t>函数</a:t>
            </a:r>
            <a:r>
              <a:rPr lang="en-US" altLang="zh-CN" sz="3200" dirty="0">
                <a:solidFill>
                  <a:schemeClr val="tx1"/>
                </a:solidFill>
              </a:rPr>
              <a:t>1    </a:t>
            </a:r>
            <a:r>
              <a:rPr lang="zh-CN" altLang="zh-CN" sz="3200" dirty="0">
                <a:solidFill>
                  <a:schemeClr val="tx1"/>
                </a:solidFill>
              </a:rPr>
              <a:t>说明部分</a:t>
            </a:r>
          </a:p>
          <a:p>
            <a:pPr marL="0" indent="0">
              <a:buNone/>
            </a:pPr>
            <a:r>
              <a:rPr lang="en-US" altLang="zh-CN" sz="3200" dirty="0">
                <a:solidFill>
                  <a:schemeClr val="tx1"/>
                </a:solidFill>
              </a:rPr>
              <a:t>                ......           </a:t>
            </a:r>
            <a:r>
              <a:rPr lang="zh-CN" altLang="zh-CN" sz="3200" dirty="0">
                <a:solidFill>
                  <a:schemeClr val="tx1"/>
                </a:solidFill>
              </a:rPr>
              <a:t>函数</a:t>
            </a:r>
            <a:r>
              <a:rPr lang="en-US" altLang="zh-CN" sz="3200" dirty="0">
                <a:solidFill>
                  <a:schemeClr val="tx1"/>
                </a:solidFill>
              </a:rPr>
              <a:t>2    </a:t>
            </a:r>
            <a:r>
              <a:rPr lang="zh-CN" altLang="zh-CN" sz="3200" dirty="0">
                <a:solidFill>
                  <a:schemeClr val="tx1"/>
                </a:solidFill>
              </a:rPr>
              <a:t>可执行部分</a:t>
            </a:r>
            <a:r>
              <a:rPr lang="en-US" altLang="zh-CN" sz="3200" dirty="0">
                <a:solidFill>
                  <a:schemeClr val="tx1"/>
                </a:solidFill>
              </a:rPr>
              <a:t> </a:t>
            </a:r>
            <a:r>
              <a:rPr lang="zh-CN" altLang="zh-CN" sz="3200" dirty="0">
                <a:solidFill>
                  <a:schemeClr val="tx1"/>
                </a:solidFill>
              </a:rPr>
              <a:t>—</a:t>
            </a:r>
            <a:r>
              <a:rPr lang="en-US" altLang="zh-CN" sz="3200" dirty="0">
                <a:solidFill>
                  <a:schemeClr val="tx1"/>
                </a:solidFill>
              </a:rPr>
              <a:t> </a:t>
            </a:r>
            <a:r>
              <a:rPr lang="zh-CN" altLang="zh-CN" sz="3200" b="1" dirty="0">
                <a:solidFill>
                  <a:schemeClr val="accent4"/>
                </a:solidFill>
              </a:rPr>
              <a:t>语句</a:t>
            </a:r>
          </a:p>
          <a:p>
            <a:pPr marL="0" indent="0">
              <a:buNone/>
            </a:pPr>
            <a:r>
              <a:rPr lang="en-US" altLang="zh-CN" sz="3200" dirty="0">
                <a:solidFill>
                  <a:schemeClr val="tx1"/>
                </a:solidFill>
              </a:rPr>
              <a:t>              </a:t>
            </a:r>
            <a:r>
              <a:rPr lang="zh-CN" altLang="zh-CN" sz="3200" dirty="0">
                <a:solidFill>
                  <a:schemeClr val="tx1"/>
                </a:solidFill>
              </a:rPr>
              <a:t>源文件</a:t>
            </a:r>
            <a:r>
              <a:rPr lang="en-US" altLang="zh-CN" sz="3200" dirty="0" err="1">
                <a:solidFill>
                  <a:schemeClr val="tx1"/>
                </a:solidFill>
              </a:rPr>
              <a:t>i</a:t>
            </a:r>
            <a:r>
              <a:rPr lang="en-US" altLang="zh-CN" sz="3200" dirty="0">
                <a:solidFill>
                  <a:schemeClr val="tx1"/>
                </a:solidFill>
              </a:rPr>
              <a:t>         ......</a:t>
            </a:r>
            <a:endParaRPr lang="zh-CN" altLang="zh-CN" sz="3200" dirty="0">
              <a:solidFill>
                <a:schemeClr val="tx1"/>
              </a:solidFill>
            </a:endParaRPr>
          </a:p>
          <a:p>
            <a:pPr marL="0" indent="0">
              <a:buNone/>
            </a:pPr>
            <a:r>
              <a:rPr lang="en-US" altLang="zh-CN" sz="3200" dirty="0">
                <a:solidFill>
                  <a:schemeClr val="tx1"/>
                </a:solidFill>
              </a:rPr>
              <a:t>                ......           </a:t>
            </a:r>
            <a:r>
              <a:rPr lang="zh-CN" altLang="zh-CN" sz="3200" dirty="0">
                <a:solidFill>
                  <a:schemeClr val="tx1"/>
                </a:solidFill>
              </a:rPr>
              <a:t>预编译命令</a:t>
            </a:r>
          </a:p>
          <a:p>
            <a:pPr marL="0" indent="0">
              <a:buNone/>
            </a:pPr>
            <a:r>
              <a:rPr lang="en-US" altLang="zh-CN" sz="3200" dirty="0">
                <a:solidFill>
                  <a:schemeClr val="tx1"/>
                </a:solidFill>
              </a:rPr>
              <a:t>              </a:t>
            </a:r>
            <a:r>
              <a:rPr lang="zh-CN" altLang="zh-CN" sz="3200" dirty="0">
                <a:solidFill>
                  <a:schemeClr val="tx1"/>
                </a:solidFill>
              </a:rPr>
              <a:t>源文件</a:t>
            </a:r>
            <a:r>
              <a:rPr lang="en-US" altLang="zh-CN" sz="3200" dirty="0">
                <a:solidFill>
                  <a:schemeClr val="tx1"/>
                </a:solidFill>
              </a:rPr>
              <a:t>n</a:t>
            </a:r>
            <a:endParaRPr lang="zh-CN" altLang="zh-CN" sz="3200" dirty="0">
              <a:solidFill>
                <a:schemeClr val="tx1"/>
              </a:solidFill>
            </a:endParaRPr>
          </a:p>
          <a:p>
            <a:pPr marL="0" indent="0">
              <a:lnSpc>
                <a:spcPct val="150000"/>
              </a:lnSpc>
              <a:buNone/>
            </a:pPr>
            <a:endParaRPr lang="zh-CN" sz="2000" dirty="0">
              <a:latin typeface="Microsoft YaHei UI" panose="020B0503020204020204" pitchFamily="34" charset="-122"/>
              <a:ea typeface="Microsoft YaHei UI" panose="020B0503020204020204" pitchFamily="34" charset="-122"/>
            </a:endParaRPr>
          </a:p>
        </p:txBody>
      </p:sp>
      <p:sp>
        <p:nvSpPr>
          <p:cNvPr id="2" name="左大括号 1"/>
          <p:cNvSpPr/>
          <p:nvPr/>
        </p:nvSpPr>
        <p:spPr>
          <a:xfrm>
            <a:off x="1840375" y="1779894"/>
            <a:ext cx="462988" cy="367046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左大括号 5"/>
          <p:cNvSpPr/>
          <p:nvPr/>
        </p:nvSpPr>
        <p:spPr>
          <a:xfrm>
            <a:off x="4092395" y="2407537"/>
            <a:ext cx="335665" cy="241518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矩形 6"/>
          <p:cNvSpPr/>
          <p:nvPr/>
        </p:nvSpPr>
        <p:spPr>
          <a:xfrm>
            <a:off x="300942" y="3445520"/>
            <a:ext cx="1307939" cy="393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latin typeface="Microsoft YaHei UI" panose="020B0503020204020204" pitchFamily="34" charset="-122"/>
                <a:ea typeface="Microsoft YaHei UI" panose="020B0503020204020204" pitchFamily="34" charset="-122"/>
              </a:rPr>
              <a:t>C</a:t>
            </a:r>
            <a:r>
              <a:rPr lang="zh-CN" altLang="en-US" sz="2800" dirty="0">
                <a:solidFill>
                  <a:schemeClr val="tx1"/>
                </a:solidFill>
                <a:latin typeface="Microsoft YaHei UI" panose="020B0503020204020204" pitchFamily="34" charset="-122"/>
                <a:ea typeface="Microsoft YaHei UI" panose="020B0503020204020204" pitchFamily="34" charset="-122"/>
              </a:rPr>
              <a:t>程序</a:t>
            </a:r>
          </a:p>
        </p:txBody>
      </p:sp>
      <p:sp>
        <p:nvSpPr>
          <p:cNvPr id="8" name="左大括号 7"/>
          <p:cNvSpPr/>
          <p:nvPr/>
        </p:nvSpPr>
        <p:spPr>
          <a:xfrm>
            <a:off x="5696236" y="2279285"/>
            <a:ext cx="370390" cy="1559774"/>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4275774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a:t>C</a:t>
            </a:r>
            <a:r>
              <a:rPr lang="zh-CN" altLang="en-US" dirty="0"/>
              <a:t>语言语句</a:t>
            </a:r>
          </a:p>
        </p:txBody>
      </p:sp>
      <p:sp>
        <p:nvSpPr>
          <p:cNvPr id="4" name="矩形 3"/>
          <p:cNvSpPr>
            <a:spLocks noGrp="1" noChangeArrowheads="1"/>
          </p:cNvSpPr>
          <p:nvPr>
            <p:ph idx="1"/>
          </p:nvPr>
        </p:nvSpPr>
        <p:spPr>
          <a:xfrm>
            <a:off x="618035" y="1215192"/>
            <a:ext cx="9853320" cy="3880773"/>
          </a:xfrm>
        </p:spPr>
        <p:txBody>
          <a:bodyPr>
            <a:noAutofit/>
          </a:bodyPr>
          <a:lstStyle/>
          <a:p>
            <a:pPr>
              <a:lnSpc>
                <a:spcPct val="150000"/>
              </a:lnSpc>
              <a:buFont typeface="Wingdings" panose="05000000000000000000" pitchFamily="2" charset="2"/>
              <a:buChar char="Ø"/>
            </a:pPr>
            <a:r>
              <a:rPr altLang="en-US" sz="3200" dirty="0">
                <a:solidFill>
                  <a:schemeClr val="accent4"/>
                </a:solidFill>
              </a:rPr>
              <a:t>语句</a:t>
            </a:r>
            <a:r>
              <a:rPr altLang="en-US" sz="3200" dirty="0">
                <a:solidFill>
                  <a:schemeClr val="tx1"/>
                </a:solidFill>
              </a:rPr>
              <a:t>是</a:t>
            </a:r>
            <a:r>
              <a:rPr lang="en-US" sz="3200" dirty="0">
                <a:solidFill>
                  <a:schemeClr val="tx1"/>
                </a:solidFill>
              </a:rPr>
              <a:t>C</a:t>
            </a:r>
            <a:r>
              <a:rPr altLang="en-US" sz="3200" dirty="0">
                <a:solidFill>
                  <a:schemeClr val="tx1"/>
                </a:solidFill>
              </a:rPr>
              <a:t>程序的基本组成成分。</a:t>
            </a:r>
            <a:endParaRPr lang="en-US" altLang="en-US" sz="3200" dirty="0">
              <a:solidFill>
                <a:schemeClr val="tx1"/>
              </a:solidFill>
            </a:endParaRPr>
          </a:p>
          <a:p>
            <a:pPr>
              <a:lnSpc>
                <a:spcPct val="150000"/>
              </a:lnSpc>
              <a:buFont typeface="Wingdings" panose="05000000000000000000" pitchFamily="2" charset="2"/>
              <a:buChar char="Ø"/>
            </a:pPr>
            <a:r>
              <a:rPr altLang="en-US" sz="3200" dirty="0">
                <a:solidFill>
                  <a:schemeClr val="tx1"/>
                </a:solidFill>
              </a:rPr>
              <a:t>语句能完成特定操作，语句的有机组合能实现指定的计算处理功能。</a:t>
            </a:r>
            <a:endParaRPr lang="en-US" altLang="en-US" sz="3200" dirty="0">
              <a:solidFill>
                <a:schemeClr val="tx1"/>
              </a:solidFill>
            </a:endParaRPr>
          </a:p>
          <a:p>
            <a:pPr>
              <a:lnSpc>
                <a:spcPct val="150000"/>
              </a:lnSpc>
              <a:buFont typeface="Wingdings" panose="05000000000000000000" pitchFamily="2" charset="2"/>
              <a:buChar char="Ø"/>
            </a:pPr>
            <a:r>
              <a:rPr altLang="en-US" sz="3200" dirty="0">
                <a:solidFill>
                  <a:schemeClr val="tx1"/>
                </a:solidFill>
              </a:rPr>
              <a:t>语句最后必须有一个分号，</a:t>
            </a:r>
            <a:r>
              <a:rPr altLang="en-US" sz="3200" b="1" dirty="0">
                <a:solidFill>
                  <a:schemeClr val="accent4"/>
                </a:solidFill>
              </a:rPr>
              <a:t>分号是</a:t>
            </a:r>
            <a:r>
              <a:rPr lang="en-US" sz="3200" b="1" dirty="0">
                <a:solidFill>
                  <a:schemeClr val="accent4"/>
                </a:solidFill>
              </a:rPr>
              <a:t>C</a:t>
            </a:r>
            <a:r>
              <a:rPr altLang="en-US" sz="3200" b="1" dirty="0">
                <a:solidFill>
                  <a:schemeClr val="accent4"/>
                </a:solidFill>
              </a:rPr>
              <a:t>语句的组成部分</a:t>
            </a:r>
            <a:r>
              <a:rPr altLang="en-US" sz="3200" dirty="0">
                <a:solidFill>
                  <a:schemeClr val="accent4"/>
                </a:solidFill>
              </a:rPr>
              <a:t>。</a:t>
            </a:r>
            <a:endParaRPr lang="zh-CN" sz="3200" dirty="0">
              <a:solidFill>
                <a:schemeClr val="accent4"/>
              </a:solidFill>
            </a:endParaRPr>
          </a:p>
        </p:txBody>
      </p:sp>
    </p:spTree>
    <p:extLst>
      <p:ext uri="{BB962C8B-B14F-4D97-AF65-F5344CB8AC3E}">
        <p14:creationId xmlns:p14="http://schemas.microsoft.com/office/powerpoint/2010/main" val="131513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p:txBody>
          <a:bodyPr/>
          <a:lstStyle/>
          <a:p>
            <a:r>
              <a:rPr lang="en-US" altLang="zh-CN" dirty="0">
                <a:latin typeface="Microsoft YaHei UI" panose="020B0503020204020204" pitchFamily="34" charset="-122"/>
                <a:ea typeface="Microsoft YaHei UI" panose="020B0503020204020204" pitchFamily="34" charset="-122"/>
              </a:rPr>
              <a:t>C</a:t>
            </a:r>
            <a:r>
              <a:rPr altLang="en-US" dirty="0">
                <a:latin typeface="Microsoft YaHei UI" panose="020B0503020204020204" pitchFamily="34" charset="-122"/>
                <a:ea typeface="Microsoft YaHei UI" panose="020B0503020204020204" pitchFamily="34" charset="-122"/>
              </a:rPr>
              <a:t>语句的分类</a:t>
            </a:r>
            <a:endParaRPr lang="zh-CN" dirty="0">
              <a:latin typeface="Microsoft YaHei UI" panose="020B0503020204020204" pitchFamily="34" charset="-122"/>
              <a:ea typeface="Microsoft YaHei UI" panose="020B0503020204020204" pitchFamily="34" charset="-122"/>
            </a:endParaRPr>
          </a:p>
        </p:txBody>
      </p:sp>
      <p:sp>
        <p:nvSpPr>
          <p:cNvPr id="91139" name="矩形 3"/>
          <p:cNvSpPr>
            <a:spLocks noGrp="1" noChangeArrowheads="1"/>
          </p:cNvSpPr>
          <p:nvPr>
            <p:ph idx="1"/>
          </p:nvPr>
        </p:nvSpPr>
        <p:spPr>
          <a:xfrm>
            <a:off x="704425" y="1297702"/>
            <a:ext cx="9486709" cy="5206337"/>
          </a:xfrm>
        </p:spPr>
        <p:txBody>
          <a:bodyPr>
            <a:noAutofit/>
          </a:bodyPr>
          <a:lstStyle/>
          <a:p>
            <a:pPr>
              <a:lnSpc>
                <a:spcPct val="130000"/>
              </a:lnSpc>
              <a:buFont typeface="Wingdings" panose="05000000000000000000" pitchFamily="2" charset="2"/>
              <a:buChar char="Ø"/>
            </a:pPr>
            <a:r>
              <a:rPr altLang="en-US" sz="3200" b="1" dirty="0">
                <a:solidFill>
                  <a:schemeClr val="accent4"/>
                </a:solidFill>
              </a:rPr>
              <a:t>表达式语句</a:t>
            </a:r>
            <a:endParaRPr altLang="en-US" sz="3200" dirty="0">
              <a:solidFill>
                <a:schemeClr val="accent4"/>
              </a:solidFill>
            </a:endParaRPr>
          </a:p>
          <a:p>
            <a:pPr>
              <a:lnSpc>
                <a:spcPct val="130000"/>
              </a:lnSpc>
              <a:buNone/>
            </a:pPr>
            <a:r>
              <a:rPr altLang="en-US" sz="3200" dirty="0">
                <a:solidFill>
                  <a:schemeClr val="tx1"/>
                </a:solidFill>
              </a:rPr>
              <a:t>运算符、常量、变量等可以组成表达式。表达式语句由一个表达式加一个分号构成 </a:t>
            </a:r>
            <a:r>
              <a:rPr lang="zh-CN" altLang="en-US" sz="3200" dirty="0">
                <a:solidFill>
                  <a:schemeClr val="tx1"/>
                </a:solidFill>
              </a:rPr>
              <a:t>。</a:t>
            </a:r>
            <a:endParaRPr lang="en-US" altLang="en-US" sz="3200" dirty="0">
              <a:solidFill>
                <a:schemeClr val="tx1"/>
              </a:solidFill>
            </a:endParaRPr>
          </a:p>
          <a:p>
            <a:pPr>
              <a:lnSpc>
                <a:spcPct val="130000"/>
              </a:lnSpc>
              <a:buNone/>
            </a:pPr>
            <a:r>
              <a:rPr altLang="en-US" sz="3200" dirty="0">
                <a:solidFill>
                  <a:schemeClr val="tx1"/>
                </a:solidFill>
              </a:rPr>
              <a:t>           其一般形式为：</a:t>
            </a:r>
            <a:r>
              <a:rPr altLang="en-US" sz="3200" b="1" dirty="0">
                <a:solidFill>
                  <a:srgbClr val="FF0000"/>
                </a:solidFill>
              </a:rPr>
              <a:t>表达式；</a:t>
            </a:r>
          </a:p>
          <a:p>
            <a:pPr>
              <a:lnSpc>
                <a:spcPct val="130000"/>
              </a:lnSpc>
              <a:buNone/>
            </a:pPr>
            <a:r>
              <a:rPr altLang="en-US" sz="3200" dirty="0">
                <a:solidFill>
                  <a:schemeClr val="accent4"/>
                </a:solidFill>
              </a:rPr>
              <a:t>     执行表达式语句就是计算表达式的值</a:t>
            </a:r>
            <a:endParaRPr lang="en-US" altLang="en-US" sz="3200" dirty="0">
              <a:solidFill>
                <a:schemeClr val="accent4"/>
              </a:solidFill>
            </a:endParaRPr>
          </a:p>
          <a:p>
            <a:pPr>
              <a:lnSpc>
                <a:spcPct val="130000"/>
              </a:lnSpc>
              <a:buNone/>
            </a:pPr>
            <a:r>
              <a:rPr altLang="en-US" sz="3200" dirty="0">
                <a:solidFill>
                  <a:schemeClr val="tx1"/>
                </a:solidFill>
              </a:rPr>
              <a:t>例如：    </a:t>
            </a:r>
            <a:r>
              <a:rPr lang="en-US" sz="3200" dirty="0">
                <a:solidFill>
                  <a:schemeClr val="tx1"/>
                </a:solidFill>
              </a:rPr>
              <a:t>a=5         </a:t>
            </a:r>
            <a:r>
              <a:rPr altLang="en-US" sz="3200" dirty="0">
                <a:solidFill>
                  <a:schemeClr val="tx1"/>
                </a:solidFill>
              </a:rPr>
              <a:t>是一个赋值表达式，而</a:t>
            </a:r>
          </a:p>
          <a:p>
            <a:pPr>
              <a:lnSpc>
                <a:spcPct val="130000"/>
              </a:lnSpc>
              <a:buNone/>
            </a:pPr>
            <a:r>
              <a:rPr lang="en-US" sz="3200" dirty="0">
                <a:solidFill>
                  <a:schemeClr val="tx1"/>
                </a:solidFill>
              </a:rPr>
              <a:t>              a=5;         </a:t>
            </a:r>
            <a:r>
              <a:rPr altLang="en-US" sz="3200" dirty="0">
                <a:solidFill>
                  <a:schemeClr val="tx1"/>
                </a:solidFill>
              </a:rPr>
              <a:t>是一个赋值语句。</a:t>
            </a:r>
            <a:endParaRPr lang="zh-CN" sz="3200" dirty="0">
              <a:solidFill>
                <a:schemeClr val="tx1"/>
              </a:solidFill>
            </a:endParaRPr>
          </a:p>
        </p:txBody>
      </p:sp>
    </p:spTree>
    <p:extLst>
      <p:ext uri="{BB962C8B-B14F-4D97-AF65-F5344CB8AC3E}">
        <p14:creationId xmlns:p14="http://schemas.microsoft.com/office/powerpoint/2010/main" val="257718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animEffect transition="in" filter="fade">
                                      <p:cBhvr>
                                        <p:cTn id="7" dur="500"/>
                                        <p:tgtEl>
                                          <p:spTgt spid="911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1139">
                                            <p:txEl>
                                              <p:pRg st="2" end="2"/>
                                            </p:txEl>
                                          </p:spTgt>
                                        </p:tgtEl>
                                        <p:attrNameLst>
                                          <p:attrName>style.visibility</p:attrName>
                                        </p:attrNameLst>
                                      </p:cBhvr>
                                      <p:to>
                                        <p:strVal val="visible"/>
                                      </p:to>
                                    </p:set>
                                    <p:animEffect transition="in" filter="wipe(left)">
                                      <p:cBhvr>
                                        <p:cTn id="12" dur="500"/>
                                        <p:tgtEl>
                                          <p:spTgt spid="911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139">
                                            <p:txEl>
                                              <p:pRg st="3" end="3"/>
                                            </p:txEl>
                                          </p:spTgt>
                                        </p:tgtEl>
                                        <p:attrNameLst>
                                          <p:attrName>style.visibility</p:attrName>
                                        </p:attrNameLst>
                                      </p:cBhvr>
                                      <p:to>
                                        <p:strVal val="visible"/>
                                      </p:to>
                                    </p:set>
                                    <p:animEffect transition="in" filter="fade">
                                      <p:cBhvr>
                                        <p:cTn id="17" dur="500"/>
                                        <p:tgtEl>
                                          <p:spTgt spid="9113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1139">
                                            <p:txEl>
                                              <p:pRg st="4" end="4"/>
                                            </p:txEl>
                                          </p:spTgt>
                                        </p:tgtEl>
                                        <p:attrNameLst>
                                          <p:attrName>style.visibility</p:attrName>
                                        </p:attrNameLst>
                                      </p:cBhvr>
                                      <p:to>
                                        <p:strVal val="visible"/>
                                      </p:to>
                                    </p:set>
                                    <p:animEffect transition="in" filter="fade">
                                      <p:cBhvr>
                                        <p:cTn id="22" dur="500"/>
                                        <p:tgtEl>
                                          <p:spTgt spid="91139">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1139">
                                            <p:txEl>
                                              <p:pRg st="5" end="5"/>
                                            </p:txEl>
                                          </p:spTgt>
                                        </p:tgtEl>
                                        <p:attrNameLst>
                                          <p:attrName>style.visibility</p:attrName>
                                        </p:attrNameLst>
                                      </p:cBhvr>
                                      <p:to>
                                        <p:strVal val="visible"/>
                                      </p:to>
                                    </p:set>
                                    <p:animEffect transition="in" filter="fade">
                                      <p:cBhvr>
                                        <p:cTn id="25" dur="500"/>
                                        <p:tgtEl>
                                          <p:spTgt spid="911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a:xfrm>
            <a:off x="636814" y="565355"/>
            <a:ext cx="8598907" cy="1320800"/>
          </a:xfrm>
        </p:spPr>
        <p:txBody>
          <a:bodyPr/>
          <a:lstStyle/>
          <a:p>
            <a:r>
              <a:rPr lang="en-US" altLang="zh-CN" dirty="0">
                <a:latin typeface="Microsoft YaHei UI" panose="020B0503020204020204" pitchFamily="34" charset="-122"/>
                <a:ea typeface="Microsoft YaHei UI" panose="020B0503020204020204" pitchFamily="34" charset="-122"/>
              </a:rPr>
              <a:t>C</a:t>
            </a:r>
            <a:r>
              <a:rPr altLang="en-US" dirty="0">
                <a:latin typeface="Microsoft YaHei UI" panose="020B0503020204020204" pitchFamily="34" charset="-122"/>
                <a:ea typeface="Microsoft YaHei UI" panose="020B0503020204020204" pitchFamily="34" charset="-122"/>
              </a:rPr>
              <a:t>语句的分类</a:t>
            </a:r>
            <a:endParaRPr lang="zh-CN" dirty="0">
              <a:latin typeface="Microsoft YaHei UI" panose="020B0503020204020204" pitchFamily="34" charset="-122"/>
              <a:ea typeface="Microsoft YaHei UI" panose="020B0503020204020204" pitchFamily="34" charset="-122"/>
            </a:endParaRPr>
          </a:p>
        </p:txBody>
      </p:sp>
      <p:sp>
        <p:nvSpPr>
          <p:cNvPr id="91139" name="矩形 3"/>
          <p:cNvSpPr>
            <a:spLocks noGrp="1" noChangeArrowheads="1"/>
          </p:cNvSpPr>
          <p:nvPr>
            <p:ph idx="1"/>
          </p:nvPr>
        </p:nvSpPr>
        <p:spPr>
          <a:xfrm>
            <a:off x="733782" y="1288391"/>
            <a:ext cx="8846316" cy="5367052"/>
          </a:xfrm>
        </p:spPr>
        <p:txBody>
          <a:bodyPr>
            <a:normAutofit fontScale="25000" lnSpcReduction="20000"/>
          </a:bodyPr>
          <a:lstStyle/>
          <a:p>
            <a:pPr>
              <a:lnSpc>
                <a:spcPct val="150000"/>
              </a:lnSpc>
              <a:buFont typeface="Wingdings" panose="05000000000000000000" pitchFamily="2" charset="2"/>
              <a:buChar char="Ø"/>
            </a:pPr>
            <a:r>
              <a:rPr altLang="en-US" sz="12800" b="1" dirty="0">
                <a:solidFill>
                  <a:schemeClr val="accent4"/>
                </a:solidFill>
              </a:rPr>
              <a:t>流程控制语句</a:t>
            </a:r>
          </a:p>
          <a:p>
            <a:pPr>
              <a:lnSpc>
                <a:spcPct val="150000"/>
              </a:lnSpc>
              <a:buNone/>
            </a:pPr>
            <a:r>
              <a:rPr altLang="en-US" sz="11200" dirty="0"/>
              <a:t>     </a:t>
            </a:r>
            <a:r>
              <a:rPr altLang="en-US" sz="11200" dirty="0">
                <a:solidFill>
                  <a:schemeClr val="tx1"/>
                </a:solidFill>
              </a:rPr>
              <a:t> </a:t>
            </a:r>
            <a:r>
              <a:rPr lang="en-US" sz="11200" dirty="0">
                <a:solidFill>
                  <a:schemeClr val="tx1"/>
                </a:solidFill>
              </a:rPr>
              <a:t>C</a:t>
            </a:r>
            <a:r>
              <a:rPr altLang="en-US" sz="11200" dirty="0">
                <a:solidFill>
                  <a:schemeClr val="tx1"/>
                </a:solidFill>
              </a:rPr>
              <a:t>语言中控制程序流程的语句有三类，共</a:t>
            </a:r>
            <a:r>
              <a:rPr lang="en-US" sz="11200" dirty="0">
                <a:solidFill>
                  <a:schemeClr val="tx1"/>
                </a:solidFill>
              </a:rPr>
              <a:t>9</a:t>
            </a:r>
            <a:r>
              <a:rPr altLang="en-US" sz="11200" dirty="0">
                <a:solidFill>
                  <a:schemeClr val="tx1"/>
                </a:solidFill>
              </a:rPr>
              <a:t>种语句。</a:t>
            </a:r>
            <a:endParaRPr lang="en-US" altLang="en-US" sz="11200" dirty="0">
              <a:solidFill>
                <a:schemeClr val="tx1"/>
              </a:solidFill>
            </a:endParaRPr>
          </a:p>
          <a:p>
            <a:pPr lvl="1" fontAlgn="base">
              <a:lnSpc>
                <a:spcPct val="150000"/>
              </a:lnSpc>
              <a:buFont typeface="Wingdings" panose="05000000000000000000" pitchFamily="2" charset="2"/>
              <a:buChar char="l"/>
              <a:tabLst>
                <a:tab pos="5267325" algn="r"/>
              </a:tabLst>
            </a:pPr>
            <a:r>
              <a:rPr altLang="en-US" sz="11200" dirty="0">
                <a:solidFill>
                  <a:schemeClr val="accent4"/>
                </a:solidFill>
              </a:rPr>
              <a:t>选择语句</a:t>
            </a:r>
            <a:r>
              <a:rPr altLang="en-US" sz="11200" dirty="0">
                <a:solidFill>
                  <a:schemeClr val="tx1"/>
                </a:solidFill>
              </a:rPr>
              <a:t>：选择语句有</a:t>
            </a:r>
            <a:r>
              <a:rPr lang="en-US" sz="11200" dirty="0">
                <a:solidFill>
                  <a:schemeClr val="tx1"/>
                </a:solidFill>
              </a:rPr>
              <a:t>if</a:t>
            </a:r>
            <a:r>
              <a:rPr altLang="en-US" sz="11200" dirty="0">
                <a:solidFill>
                  <a:schemeClr val="tx1"/>
                </a:solidFill>
              </a:rPr>
              <a:t>语句和</a:t>
            </a:r>
            <a:r>
              <a:rPr lang="en-US" sz="11200" dirty="0">
                <a:solidFill>
                  <a:schemeClr val="tx1"/>
                </a:solidFill>
              </a:rPr>
              <a:t>switch</a:t>
            </a:r>
            <a:r>
              <a:rPr altLang="en-US" sz="11200" dirty="0">
                <a:solidFill>
                  <a:schemeClr val="tx1"/>
                </a:solidFill>
              </a:rPr>
              <a:t>语句两种</a:t>
            </a:r>
            <a:endParaRPr lang="en-US" altLang="en-US" sz="11200" dirty="0">
              <a:solidFill>
                <a:schemeClr val="tx1"/>
              </a:solidFill>
            </a:endParaRPr>
          </a:p>
          <a:p>
            <a:pPr lvl="1" fontAlgn="base">
              <a:lnSpc>
                <a:spcPct val="150000"/>
              </a:lnSpc>
              <a:buFont typeface="Wingdings" panose="05000000000000000000" pitchFamily="2" charset="2"/>
              <a:buChar char="l"/>
              <a:tabLst>
                <a:tab pos="5267325" algn="r"/>
              </a:tabLst>
            </a:pPr>
            <a:r>
              <a:rPr altLang="en-US" sz="11200" dirty="0">
                <a:solidFill>
                  <a:schemeClr val="accent4"/>
                </a:solidFill>
              </a:rPr>
              <a:t>循环语句</a:t>
            </a:r>
            <a:r>
              <a:rPr altLang="en-US" sz="11200" dirty="0">
                <a:solidFill>
                  <a:schemeClr val="tx1"/>
                </a:solidFill>
              </a:rPr>
              <a:t>：循环语句有</a:t>
            </a:r>
            <a:r>
              <a:rPr lang="en-US" sz="11200" dirty="0">
                <a:solidFill>
                  <a:schemeClr val="tx1"/>
                </a:solidFill>
              </a:rPr>
              <a:t>for</a:t>
            </a:r>
            <a:r>
              <a:rPr altLang="en-US" sz="11200" dirty="0">
                <a:solidFill>
                  <a:schemeClr val="tx1"/>
                </a:solidFill>
              </a:rPr>
              <a:t>、</a:t>
            </a:r>
            <a:r>
              <a:rPr lang="en-US" sz="11200" dirty="0">
                <a:solidFill>
                  <a:schemeClr val="tx1"/>
                </a:solidFill>
              </a:rPr>
              <a:t>while</a:t>
            </a:r>
            <a:r>
              <a:rPr altLang="en-US" sz="11200" dirty="0">
                <a:solidFill>
                  <a:schemeClr val="tx1"/>
                </a:solidFill>
              </a:rPr>
              <a:t>和</a:t>
            </a:r>
            <a:r>
              <a:rPr lang="en-US" sz="11200" dirty="0" err="1">
                <a:solidFill>
                  <a:schemeClr val="tx1"/>
                </a:solidFill>
              </a:rPr>
              <a:t>do_while</a:t>
            </a:r>
            <a:r>
              <a:rPr altLang="en-US" sz="11200" dirty="0">
                <a:solidFill>
                  <a:schemeClr val="tx1"/>
                </a:solidFill>
              </a:rPr>
              <a:t>三种</a:t>
            </a:r>
            <a:endParaRPr lang="en-US" altLang="en-US" sz="11200" dirty="0">
              <a:solidFill>
                <a:schemeClr val="tx1"/>
              </a:solidFill>
            </a:endParaRPr>
          </a:p>
          <a:p>
            <a:pPr lvl="1" fontAlgn="base">
              <a:lnSpc>
                <a:spcPct val="150000"/>
              </a:lnSpc>
              <a:buFont typeface="Wingdings" panose="05000000000000000000" pitchFamily="2" charset="2"/>
              <a:buChar char="l"/>
              <a:tabLst>
                <a:tab pos="5267325" algn="r"/>
              </a:tabLst>
            </a:pPr>
            <a:r>
              <a:rPr altLang="en-US" sz="11200" dirty="0">
                <a:solidFill>
                  <a:schemeClr val="accent4"/>
                </a:solidFill>
              </a:rPr>
              <a:t>转移语句</a:t>
            </a:r>
            <a:r>
              <a:rPr altLang="en-US" sz="11200" dirty="0">
                <a:solidFill>
                  <a:schemeClr val="tx1"/>
                </a:solidFill>
              </a:rPr>
              <a:t>：转移语句有</a:t>
            </a:r>
            <a:r>
              <a:rPr lang="en-US" sz="11200" dirty="0">
                <a:solidFill>
                  <a:schemeClr val="tx1"/>
                </a:solidFill>
              </a:rPr>
              <a:t>break</a:t>
            </a:r>
            <a:r>
              <a:rPr altLang="en-US" sz="11200" dirty="0">
                <a:solidFill>
                  <a:schemeClr val="tx1"/>
                </a:solidFill>
              </a:rPr>
              <a:t>，</a:t>
            </a:r>
            <a:r>
              <a:rPr lang="en-US" sz="11200" dirty="0">
                <a:solidFill>
                  <a:schemeClr val="tx1"/>
                </a:solidFill>
              </a:rPr>
              <a:t>continue</a:t>
            </a:r>
            <a:r>
              <a:rPr altLang="en-US" sz="11200" dirty="0">
                <a:solidFill>
                  <a:schemeClr val="tx1"/>
                </a:solidFill>
              </a:rPr>
              <a:t>，</a:t>
            </a:r>
            <a:r>
              <a:rPr lang="en-US" sz="11200" dirty="0">
                <a:solidFill>
                  <a:schemeClr val="tx1"/>
                </a:solidFill>
              </a:rPr>
              <a:t>return</a:t>
            </a:r>
            <a:r>
              <a:rPr altLang="en-US" sz="11200" dirty="0">
                <a:solidFill>
                  <a:schemeClr val="tx1"/>
                </a:solidFill>
              </a:rPr>
              <a:t>和</a:t>
            </a:r>
            <a:r>
              <a:rPr lang="en-US" sz="11200" dirty="0">
                <a:solidFill>
                  <a:schemeClr val="tx1"/>
                </a:solidFill>
              </a:rPr>
              <a:t> </a:t>
            </a:r>
            <a:r>
              <a:rPr lang="en-US" sz="11200" dirty="0" err="1">
                <a:solidFill>
                  <a:schemeClr val="tx1"/>
                </a:solidFill>
              </a:rPr>
              <a:t>goto</a:t>
            </a:r>
            <a:r>
              <a:rPr altLang="en-US" sz="11200" dirty="0">
                <a:solidFill>
                  <a:schemeClr val="tx1"/>
                </a:solidFill>
              </a:rPr>
              <a:t>四种</a:t>
            </a:r>
            <a:endParaRPr lang="en-US" altLang="en-US" sz="11200" dirty="0">
              <a:solidFill>
                <a:schemeClr val="tx1"/>
              </a:solidFill>
            </a:endParaRPr>
          </a:p>
          <a:p>
            <a:pPr lvl="1" fontAlgn="base">
              <a:lnSpc>
                <a:spcPct val="150000"/>
              </a:lnSpc>
              <a:tabLst>
                <a:tab pos="5267325" algn="r"/>
              </a:tabLst>
            </a:pPr>
            <a:endParaRPr lang="en-US" altLang="en-US" sz="11200" dirty="0"/>
          </a:p>
          <a:p>
            <a:pPr>
              <a:lnSpc>
                <a:spcPct val="150000"/>
              </a:lnSpc>
              <a:buNone/>
            </a:pPr>
            <a:r>
              <a:rPr altLang="en-US" sz="8600" dirty="0"/>
              <a:t>      </a:t>
            </a:r>
            <a:endParaRPr lang="zh-CN" sz="8600" dirty="0">
              <a:solidFill>
                <a:srgbClr val="FF0000"/>
              </a:solidFill>
            </a:endParaRPr>
          </a:p>
        </p:txBody>
      </p:sp>
      <p:sp>
        <p:nvSpPr>
          <p:cNvPr id="2" name="TextBox 1"/>
          <p:cNvSpPr txBox="1"/>
          <p:nvPr/>
        </p:nvSpPr>
        <p:spPr>
          <a:xfrm>
            <a:off x="7283869" y="678426"/>
            <a:ext cx="2000869" cy="1938992"/>
          </a:xfrm>
          <a:prstGeom prst="rect">
            <a:avLst/>
          </a:prstGeom>
          <a:solidFill>
            <a:schemeClr val="accent1">
              <a:lumMod val="40000"/>
              <a:lumOff val="60000"/>
            </a:schemeClr>
          </a:solidFill>
        </p:spPr>
        <p:txBody>
          <a:bodyPr wrap="none" rtlCol="0">
            <a:spAutoFit/>
          </a:bodyPr>
          <a:lstStyle/>
          <a:p>
            <a:r>
              <a:rPr lang="zh-CN" altLang="en-US" sz="2400" dirty="0">
                <a:latin typeface="Microsoft YaHei UI" panose="020B0503020204020204" pitchFamily="34" charset="-122"/>
                <a:ea typeface="Microsoft YaHei UI" panose="020B0503020204020204" pitchFamily="34" charset="-122"/>
              </a:rPr>
              <a:t>例如： </a:t>
            </a:r>
            <a:endParaRPr lang="en-US" altLang="zh-CN" sz="2400" dirty="0">
              <a:latin typeface="Microsoft YaHei UI" panose="020B0503020204020204" pitchFamily="34" charset="-122"/>
              <a:ea typeface="Microsoft YaHei UI" panose="020B0503020204020204" pitchFamily="34" charset="-122"/>
            </a:endParaRPr>
          </a:p>
          <a:p>
            <a:r>
              <a:rPr lang="en-US" altLang="zh-CN" sz="2400" dirty="0">
                <a:latin typeface="Microsoft YaHei UI" panose="020B0503020204020204" pitchFamily="34" charset="-122"/>
                <a:ea typeface="Microsoft YaHei UI" panose="020B0503020204020204" pitchFamily="34" charset="-122"/>
              </a:rPr>
              <a:t>   if( a&gt;b )</a:t>
            </a:r>
            <a:endParaRPr lang="zh-CN" altLang="zh-CN" sz="2400" dirty="0">
              <a:latin typeface="Microsoft YaHei UI" panose="020B0503020204020204" pitchFamily="34" charset="-122"/>
              <a:ea typeface="Microsoft YaHei UI" panose="020B0503020204020204" pitchFamily="34" charset="-122"/>
            </a:endParaRPr>
          </a:p>
          <a:p>
            <a:r>
              <a:rPr lang="en-US" altLang="zh-CN" sz="2400" dirty="0">
                <a:latin typeface="Microsoft YaHei UI" panose="020B0503020204020204" pitchFamily="34" charset="-122"/>
                <a:ea typeface="Microsoft YaHei UI" panose="020B0503020204020204" pitchFamily="34" charset="-122"/>
              </a:rPr>
              <a:t>       max=a; </a:t>
            </a:r>
            <a:endParaRPr lang="zh-CN" altLang="zh-CN" sz="2400" dirty="0">
              <a:latin typeface="Microsoft YaHei UI" panose="020B0503020204020204" pitchFamily="34" charset="-122"/>
              <a:ea typeface="Microsoft YaHei UI" panose="020B0503020204020204" pitchFamily="34" charset="-122"/>
            </a:endParaRPr>
          </a:p>
          <a:p>
            <a:r>
              <a:rPr lang="en-US" altLang="zh-CN" sz="2400" dirty="0">
                <a:latin typeface="Microsoft YaHei UI" panose="020B0503020204020204" pitchFamily="34" charset="-122"/>
                <a:ea typeface="Microsoft YaHei UI" panose="020B0503020204020204" pitchFamily="34" charset="-122"/>
              </a:rPr>
              <a:t>    else</a:t>
            </a:r>
            <a:endParaRPr lang="zh-CN" altLang="zh-CN" sz="2400" dirty="0">
              <a:latin typeface="Microsoft YaHei UI" panose="020B0503020204020204" pitchFamily="34" charset="-122"/>
              <a:ea typeface="Microsoft YaHei UI" panose="020B0503020204020204" pitchFamily="34" charset="-122"/>
            </a:endParaRPr>
          </a:p>
          <a:p>
            <a:r>
              <a:rPr lang="en-US" altLang="zh-CN" sz="2400" dirty="0">
                <a:latin typeface="Microsoft YaHei UI" panose="020B0503020204020204" pitchFamily="34" charset="-122"/>
                <a:ea typeface="Microsoft YaHei UI" panose="020B0503020204020204" pitchFamily="34" charset="-122"/>
              </a:rPr>
              <a:t>       max=b;</a:t>
            </a:r>
            <a:endParaRPr lang="zh-CN" altLang="zh-CN" sz="2400" dirty="0">
              <a:latin typeface="Microsoft YaHei UI" panose="020B0503020204020204" pitchFamily="34" charset="-122"/>
              <a:ea typeface="Microsoft YaHei UI" panose="020B0503020204020204" pitchFamily="34" charset="-122"/>
            </a:endParaRPr>
          </a:p>
        </p:txBody>
      </p:sp>
      <p:sp>
        <p:nvSpPr>
          <p:cNvPr id="11" name="TextBox 10"/>
          <p:cNvSpPr txBox="1"/>
          <p:nvPr/>
        </p:nvSpPr>
        <p:spPr>
          <a:xfrm>
            <a:off x="7234852" y="2817638"/>
            <a:ext cx="3182281" cy="1200329"/>
          </a:xfrm>
          <a:prstGeom prst="rect">
            <a:avLst/>
          </a:prstGeom>
          <a:solidFill>
            <a:schemeClr val="accent1">
              <a:lumMod val="40000"/>
              <a:lumOff val="60000"/>
            </a:schemeClr>
          </a:solidFill>
        </p:spPr>
        <p:txBody>
          <a:bodyPr wrap="none" rtlCol="0">
            <a:spAutoFit/>
          </a:bodyPr>
          <a:lstStyle/>
          <a:p>
            <a:r>
              <a:rPr lang="zh-CN" altLang="en-US" sz="2400" dirty="0">
                <a:latin typeface="Microsoft YaHei UI" panose="020B0503020204020204" pitchFamily="34" charset="-122"/>
                <a:ea typeface="Microsoft YaHei UI" panose="020B0503020204020204" pitchFamily="34" charset="-122"/>
              </a:rPr>
              <a:t>例如： </a:t>
            </a:r>
            <a:endParaRPr lang="en-US" altLang="zh-CN" sz="2400" dirty="0">
              <a:latin typeface="Microsoft YaHei UI" panose="020B0503020204020204" pitchFamily="34" charset="-122"/>
              <a:ea typeface="Microsoft YaHei UI" panose="020B0503020204020204" pitchFamily="34" charset="-122"/>
            </a:endParaRPr>
          </a:p>
          <a:p>
            <a:r>
              <a:rPr lang="en-US" altLang="zh-CN" sz="2400" dirty="0"/>
              <a:t>for( </a:t>
            </a:r>
            <a:r>
              <a:rPr lang="en-US" altLang="zh-CN" sz="2400" dirty="0" err="1"/>
              <a:t>i</a:t>
            </a:r>
            <a:r>
              <a:rPr lang="en-US" altLang="zh-CN" sz="2400" dirty="0"/>
              <a:t>=1; </a:t>
            </a:r>
            <a:r>
              <a:rPr lang="en-US" altLang="zh-CN" sz="2400" dirty="0" err="1"/>
              <a:t>i</a:t>
            </a:r>
            <a:r>
              <a:rPr lang="en-US" altLang="zh-CN" sz="2400" dirty="0"/>
              <a:t>&lt;10; </a:t>
            </a:r>
            <a:r>
              <a:rPr lang="en-US" altLang="zh-CN" sz="2400" dirty="0" err="1"/>
              <a:t>i</a:t>
            </a:r>
            <a:r>
              <a:rPr lang="en-US" altLang="zh-CN" sz="2400" dirty="0"/>
              <a:t>++ )</a:t>
            </a:r>
            <a:endParaRPr lang="zh-CN" altLang="zh-CN" sz="2400" dirty="0"/>
          </a:p>
          <a:p>
            <a:r>
              <a:rPr lang="en-US" altLang="zh-CN" sz="2400" dirty="0"/>
              <a:t>      </a:t>
            </a:r>
            <a:r>
              <a:rPr lang="en-US" altLang="zh-CN" sz="2400" dirty="0" err="1"/>
              <a:t>printf</a:t>
            </a:r>
            <a:r>
              <a:rPr lang="en-US" altLang="zh-CN" sz="2400" dirty="0"/>
              <a:t> (" %d ", </a:t>
            </a:r>
            <a:r>
              <a:rPr lang="en-US" altLang="zh-CN" sz="2400" dirty="0" err="1"/>
              <a:t>i</a:t>
            </a:r>
            <a:r>
              <a:rPr lang="en-US" altLang="zh-CN" sz="2400" dirty="0"/>
              <a:t> ); </a:t>
            </a:r>
            <a:endParaRPr lang="zh-CN" altLang="zh-CN" sz="2400" dirty="0">
              <a:latin typeface="Microsoft YaHei UI" panose="020B0503020204020204" pitchFamily="34" charset="-122"/>
              <a:ea typeface="Microsoft YaHei UI" panose="020B0503020204020204" pitchFamily="34" charset="-122"/>
            </a:endParaRPr>
          </a:p>
        </p:txBody>
      </p:sp>
      <p:sp>
        <p:nvSpPr>
          <p:cNvPr id="13" name="TextBox 12"/>
          <p:cNvSpPr txBox="1"/>
          <p:nvPr/>
        </p:nvSpPr>
        <p:spPr>
          <a:xfrm>
            <a:off x="7234852" y="4459625"/>
            <a:ext cx="3203121" cy="1938992"/>
          </a:xfrm>
          <a:prstGeom prst="rect">
            <a:avLst/>
          </a:prstGeom>
          <a:solidFill>
            <a:schemeClr val="accent1">
              <a:lumMod val="40000"/>
              <a:lumOff val="60000"/>
            </a:schemeClr>
          </a:solidFill>
        </p:spPr>
        <p:txBody>
          <a:bodyPr wrap="none" rtlCol="0">
            <a:spAutoFit/>
          </a:bodyPr>
          <a:lstStyle/>
          <a:p>
            <a:r>
              <a:rPr lang="zh-CN" altLang="en-US" sz="2400" dirty="0">
                <a:latin typeface="Microsoft YaHei UI" panose="020B0503020204020204" pitchFamily="34" charset="-122"/>
                <a:ea typeface="Microsoft YaHei UI" panose="020B0503020204020204" pitchFamily="34" charset="-122"/>
              </a:rPr>
              <a:t>例如： </a:t>
            </a:r>
            <a:endParaRPr lang="en-US" altLang="zh-CN" sz="2400" dirty="0">
              <a:latin typeface="Microsoft YaHei UI" panose="020B0503020204020204" pitchFamily="34" charset="-122"/>
              <a:ea typeface="Microsoft YaHei UI" panose="020B0503020204020204" pitchFamily="34" charset="-122"/>
            </a:endParaRPr>
          </a:p>
          <a:p>
            <a:r>
              <a:rPr lang="en-US" altLang="zh-CN" sz="2400" dirty="0"/>
              <a:t>for( </a:t>
            </a:r>
            <a:r>
              <a:rPr lang="en-US" altLang="zh-CN" sz="2400" dirty="0" err="1"/>
              <a:t>i</a:t>
            </a:r>
            <a:r>
              <a:rPr lang="en-US" altLang="zh-CN" sz="2400" dirty="0"/>
              <a:t>=1; </a:t>
            </a:r>
            <a:r>
              <a:rPr lang="en-US" altLang="zh-CN" sz="2400" dirty="0" err="1"/>
              <a:t>i</a:t>
            </a:r>
            <a:r>
              <a:rPr lang="en-US" altLang="zh-CN" sz="2400" dirty="0"/>
              <a:t>&lt;10; </a:t>
            </a:r>
            <a:r>
              <a:rPr lang="en-US" altLang="zh-CN" sz="2400" dirty="0" err="1"/>
              <a:t>i</a:t>
            </a:r>
            <a:r>
              <a:rPr lang="en-US" altLang="zh-CN" sz="2400" dirty="0"/>
              <a:t>++ )</a:t>
            </a:r>
            <a:endParaRPr lang="zh-CN" altLang="zh-CN" sz="2400" dirty="0"/>
          </a:p>
          <a:p>
            <a:r>
              <a:rPr lang="en-US" altLang="zh-CN" sz="2400" dirty="0"/>
              <a:t>    {  </a:t>
            </a:r>
            <a:r>
              <a:rPr lang="en-US" altLang="zh-CN" sz="2400" dirty="0" err="1"/>
              <a:t>printf</a:t>
            </a:r>
            <a:r>
              <a:rPr lang="en-US" altLang="zh-CN" sz="2400" dirty="0"/>
              <a:t> (" %d ", </a:t>
            </a:r>
            <a:r>
              <a:rPr lang="en-US" altLang="zh-CN" sz="2400" dirty="0" err="1"/>
              <a:t>i</a:t>
            </a:r>
            <a:r>
              <a:rPr lang="en-US" altLang="zh-CN" sz="2400" dirty="0"/>
              <a:t> );</a:t>
            </a:r>
          </a:p>
          <a:p>
            <a:r>
              <a:rPr lang="en-US" altLang="zh-CN" sz="2400" dirty="0"/>
              <a:t>        if(</a:t>
            </a:r>
            <a:r>
              <a:rPr lang="en-US" altLang="zh-CN" sz="2400" dirty="0" err="1"/>
              <a:t>i</a:t>
            </a:r>
            <a:r>
              <a:rPr lang="en-US" altLang="zh-CN" sz="2400" dirty="0"/>
              <a:t>==5)   break;</a:t>
            </a:r>
          </a:p>
          <a:p>
            <a:r>
              <a:rPr lang="en-US" altLang="zh-CN" sz="2400" dirty="0"/>
              <a:t>      } </a:t>
            </a:r>
            <a:endParaRPr lang="zh-CN" altLang="zh-CN" sz="24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56484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animEffect transition="in" filter="fade">
                                      <p:cBhvr>
                                        <p:cTn id="7" dur="500"/>
                                        <p:tgtEl>
                                          <p:spTgt spid="911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139">
                                            <p:txEl>
                                              <p:pRg st="2" end="2"/>
                                            </p:txEl>
                                          </p:spTgt>
                                        </p:tgtEl>
                                        <p:attrNameLst>
                                          <p:attrName>style.visibility</p:attrName>
                                        </p:attrNameLst>
                                      </p:cBhvr>
                                      <p:to>
                                        <p:strVal val="visible"/>
                                      </p:to>
                                    </p:set>
                                    <p:animEffect transition="in" filter="fade">
                                      <p:cBhvr>
                                        <p:cTn id="12" dur="500"/>
                                        <p:tgtEl>
                                          <p:spTgt spid="911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1139">
                                            <p:txEl>
                                              <p:pRg st="3" end="3"/>
                                            </p:txEl>
                                          </p:spTgt>
                                        </p:tgtEl>
                                        <p:attrNameLst>
                                          <p:attrName>style.visibility</p:attrName>
                                        </p:attrNameLst>
                                      </p:cBhvr>
                                      <p:to>
                                        <p:strVal val="visible"/>
                                      </p:to>
                                    </p:set>
                                    <p:animEffect transition="in" filter="fade">
                                      <p:cBhvr>
                                        <p:cTn id="22" dur="500"/>
                                        <p:tgtEl>
                                          <p:spTgt spid="911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1139">
                                            <p:txEl>
                                              <p:pRg st="4" end="4"/>
                                            </p:txEl>
                                          </p:spTgt>
                                        </p:tgtEl>
                                        <p:attrNameLst>
                                          <p:attrName>style.visibility</p:attrName>
                                        </p:attrNameLst>
                                      </p:cBhvr>
                                      <p:to>
                                        <p:strVal val="visible"/>
                                      </p:to>
                                    </p:set>
                                    <p:animEffect transition="in" filter="fade">
                                      <p:cBhvr>
                                        <p:cTn id="32" dur="500"/>
                                        <p:tgtEl>
                                          <p:spTgt spid="9113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p:txBody>
          <a:bodyPr/>
          <a:lstStyle/>
          <a:p>
            <a:r>
              <a:rPr lang="en-US" altLang="zh-CN" dirty="0">
                <a:latin typeface="Microsoft YaHei UI" panose="020B0503020204020204" pitchFamily="34" charset="-122"/>
                <a:ea typeface="Microsoft YaHei UI" panose="020B0503020204020204" pitchFamily="34" charset="-122"/>
              </a:rPr>
              <a:t>C</a:t>
            </a:r>
            <a:r>
              <a:rPr altLang="en-US" dirty="0">
                <a:latin typeface="Microsoft YaHei UI" panose="020B0503020204020204" pitchFamily="34" charset="-122"/>
                <a:ea typeface="Microsoft YaHei UI" panose="020B0503020204020204" pitchFamily="34" charset="-122"/>
              </a:rPr>
              <a:t>语句的分类</a:t>
            </a:r>
            <a:endParaRPr lang="zh-CN" dirty="0">
              <a:latin typeface="Microsoft YaHei UI" panose="020B0503020204020204" pitchFamily="34" charset="-122"/>
              <a:ea typeface="Microsoft YaHei UI" panose="020B0503020204020204" pitchFamily="34" charset="-122"/>
            </a:endParaRPr>
          </a:p>
        </p:txBody>
      </p:sp>
      <p:sp>
        <p:nvSpPr>
          <p:cNvPr id="91139" name="矩形 3"/>
          <p:cNvSpPr>
            <a:spLocks noGrp="1" noChangeArrowheads="1"/>
          </p:cNvSpPr>
          <p:nvPr>
            <p:ph idx="1"/>
          </p:nvPr>
        </p:nvSpPr>
        <p:spPr>
          <a:xfrm>
            <a:off x="733782" y="1288391"/>
            <a:ext cx="8846316" cy="4887323"/>
          </a:xfrm>
        </p:spPr>
        <p:txBody>
          <a:bodyPr>
            <a:normAutofit/>
          </a:bodyPr>
          <a:lstStyle/>
          <a:p>
            <a:pPr>
              <a:lnSpc>
                <a:spcPct val="150000"/>
              </a:lnSpc>
              <a:buFont typeface="Wingdings" panose="05000000000000000000" pitchFamily="2" charset="2"/>
              <a:buChar char="Ø"/>
            </a:pPr>
            <a:r>
              <a:rPr altLang="en-US" sz="3200" b="1" dirty="0">
                <a:solidFill>
                  <a:schemeClr val="accent4"/>
                </a:solidFill>
              </a:rPr>
              <a:t>函数调用语句</a:t>
            </a:r>
            <a:endParaRPr lang="en-US" altLang="en-US" sz="3200" b="1" dirty="0">
              <a:solidFill>
                <a:schemeClr val="accent4"/>
              </a:solidFill>
            </a:endParaRPr>
          </a:p>
          <a:p>
            <a:pPr>
              <a:buNone/>
            </a:pPr>
            <a:r>
              <a:rPr altLang="en-US" sz="3200" dirty="0"/>
              <a:t>     </a:t>
            </a:r>
            <a:r>
              <a:rPr altLang="en-US" sz="3200" dirty="0">
                <a:solidFill>
                  <a:schemeClr val="tx1"/>
                </a:solidFill>
              </a:rPr>
              <a:t>由一个函数调用加一个分号构成，</a:t>
            </a:r>
            <a:endParaRPr lang="en-US" altLang="en-US" sz="3200" dirty="0">
              <a:solidFill>
                <a:schemeClr val="tx1"/>
              </a:solidFill>
            </a:endParaRPr>
          </a:p>
          <a:p>
            <a:pPr>
              <a:buFont typeface="Wingdings" panose="05000000000000000000" pitchFamily="2" charset="2"/>
              <a:buChar char="l"/>
            </a:pPr>
            <a:r>
              <a:rPr altLang="en-US" sz="3200" dirty="0">
                <a:solidFill>
                  <a:schemeClr val="tx1"/>
                </a:solidFill>
              </a:rPr>
              <a:t>例如：</a:t>
            </a:r>
            <a:r>
              <a:rPr lang="en-US" sz="3200" dirty="0" err="1">
                <a:solidFill>
                  <a:schemeClr val="tx1"/>
                </a:solidFill>
              </a:rPr>
              <a:t>printf</a:t>
            </a:r>
            <a:r>
              <a:rPr lang="en-US" sz="3200" dirty="0">
                <a:solidFill>
                  <a:schemeClr val="tx1"/>
                </a:solidFill>
              </a:rPr>
              <a:t>(" This is a C statement. ");</a:t>
            </a:r>
            <a:endParaRPr altLang="en-US" sz="3200" dirty="0">
              <a:solidFill>
                <a:schemeClr val="tx1"/>
              </a:solidFill>
            </a:endParaRPr>
          </a:p>
          <a:p>
            <a:pPr lvl="1" fontAlgn="base">
              <a:lnSpc>
                <a:spcPct val="150000"/>
              </a:lnSpc>
              <a:tabLst>
                <a:tab pos="5267325" algn="r"/>
              </a:tabLst>
            </a:pPr>
            <a:endParaRPr lang="en-US" altLang="en-US" sz="2000" dirty="0"/>
          </a:p>
          <a:p>
            <a:pPr>
              <a:buNone/>
            </a:pPr>
            <a:r>
              <a:rPr altLang="en-US" dirty="0"/>
              <a:t>      </a:t>
            </a:r>
            <a:endParaRPr lang="zh-CN" sz="2000" dirty="0">
              <a:solidFill>
                <a:srgbClr val="FF0000"/>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99919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animEffect transition="in" filter="fade">
                                      <p:cBhvr>
                                        <p:cTn id="7" dur="500"/>
                                        <p:tgtEl>
                                          <p:spTgt spid="911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139">
                                            <p:txEl>
                                              <p:pRg st="2" end="2"/>
                                            </p:txEl>
                                          </p:spTgt>
                                        </p:tgtEl>
                                        <p:attrNameLst>
                                          <p:attrName>style.visibility</p:attrName>
                                        </p:attrNameLst>
                                      </p:cBhvr>
                                      <p:to>
                                        <p:strVal val="visible"/>
                                      </p:to>
                                    </p:set>
                                    <p:animEffect transition="in" filter="fade">
                                      <p:cBhvr>
                                        <p:cTn id="12" dur="500"/>
                                        <p:tgtEl>
                                          <p:spTgt spid="911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p:txBody>
          <a:bodyPr/>
          <a:lstStyle/>
          <a:p>
            <a:r>
              <a:rPr lang="en-US" altLang="zh-CN" dirty="0">
                <a:latin typeface="Microsoft YaHei UI" panose="020B0503020204020204" pitchFamily="34" charset="-122"/>
                <a:ea typeface="Microsoft YaHei UI" panose="020B0503020204020204" pitchFamily="34" charset="-122"/>
              </a:rPr>
              <a:t>C</a:t>
            </a:r>
            <a:r>
              <a:rPr altLang="en-US" dirty="0">
                <a:latin typeface="Microsoft YaHei UI" panose="020B0503020204020204" pitchFamily="34" charset="-122"/>
                <a:ea typeface="Microsoft YaHei UI" panose="020B0503020204020204" pitchFamily="34" charset="-122"/>
              </a:rPr>
              <a:t>语句的分类</a:t>
            </a:r>
            <a:endParaRPr lang="zh-CN" dirty="0">
              <a:latin typeface="Microsoft YaHei UI" panose="020B0503020204020204" pitchFamily="34" charset="-122"/>
              <a:ea typeface="Microsoft YaHei UI" panose="020B0503020204020204" pitchFamily="34" charset="-122"/>
            </a:endParaRPr>
          </a:p>
        </p:txBody>
      </p:sp>
      <p:sp>
        <p:nvSpPr>
          <p:cNvPr id="91139" name="矩形 3"/>
          <p:cNvSpPr>
            <a:spLocks noGrp="1" noChangeArrowheads="1"/>
          </p:cNvSpPr>
          <p:nvPr>
            <p:ph idx="1"/>
          </p:nvPr>
        </p:nvSpPr>
        <p:spPr>
          <a:xfrm>
            <a:off x="350323" y="1140907"/>
            <a:ext cx="10578231" cy="4887323"/>
          </a:xfrm>
        </p:spPr>
        <p:txBody>
          <a:bodyPr>
            <a:noAutofit/>
          </a:bodyPr>
          <a:lstStyle/>
          <a:p>
            <a:pPr>
              <a:lnSpc>
                <a:spcPct val="150000"/>
              </a:lnSpc>
              <a:buFont typeface="Wingdings" panose="05000000000000000000" pitchFamily="2" charset="2"/>
              <a:buChar char="Ø"/>
            </a:pPr>
            <a:r>
              <a:rPr altLang="en-US" sz="3200" b="1" dirty="0">
                <a:solidFill>
                  <a:schemeClr val="accent4"/>
                </a:solidFill>
              </a:rPr>
              <a:t>复合语句</a:t>
            </a:r>
            <a:endParaRPr lang="en-US" altLang="en-US" sz="3200" b="1" dirty="0">
              <a:solidFill>
                <a:schemeClr val="accent4"/>
              </a:solidFill>
            </a:endParaRPr>
          </a:p>
          <a:p>
            <a:pPr>
              <a:lnSpc>
                <a:spcPct val="150000"/>
              </a:lnSpc>
              <a:buNone/>
            </a:pPr>
            <a:r>
              <a:rPr altLang="en-US" sz="3200" dirty="0">
                <a:solidFill>
                  <a:schemeClr val="tx1"/>
                </a:solidFill>
              </a:rPr>
              <a:t>  用一对大括号括起一条或多条语句，称为复合语句。</a:t>
            </a:r>
          </a:p>
          <a:p>
            <a:pPr>
              <a:lnSpc>
                <a:spcPct val="150000"/>
              </a:lnSpc>
              <a:buNone/>
            </a:pPr>
            <a:r>
              <a:rPr altLang="en-US" sz="3200" b="1" dirty="0">
                <a:solidFill>
                  <a:srgbClr val="FF0000"/>
                </a:solidFill>
              </a:rPr>
              <a:t>    注意</a:t>
            </a:r>
            <a:r>
              <a:rPr lang="zh-CN" altLang="en-US" sz="3200" b="1" dirty="0">
                <a:solidFill>
                  <a:srgbClr val="FF0000"/>
                </a:solidFill>
              </a:rPr>
              <a:t>：</a:t>
            </a:r>
            <a:r>
              <a:rPr lang="zh-CN" altLang="en-US" sz="3200" dirty="0">
                <a:solidFill>
                  <a:schemeClr val="tx1"/>
                </a:solidFill>
              </a:rPr>
              <a:t>复合语句只视为一条语句，</a:t>
            </a:r>
            <a:r>
              <a:rPr altLang="en-US" sz="3200" dirty="0">
                <a:solidFill>
                  <a:schemeClr val="tx1"/>
                </a:solidFill>
              </a:rPr>
              <a:t>复合语句的“</a:t>
            </a:r>
            <a:r>
              <a:rPr lang="en-US" altLang="zh-CN" sz="3200" dirty="0">
                <a:solidFill>
                  <a:schemeClr val="tx1"/>
                </a:solidFill>
              </a:rPr>
              <a:t>}</a:t>
            </a:r>
            <a:r>
              <a:rPr altLang="en-US" sz="3200" dirty="0">
                <a:solidFill>
                  <a:schemeClr val="tx1"/>
                </a:solidFill>
              </a:rPr>
              <a:t>”后面不能出</a:t>
            </a:r>
            <a:r>
              <a:rPr lang="zh-CN" altLang="en-US" sz="3200" dirty="0">
                <a:solidFill>
                  <a:schemeClr val="tx1"/>
                </a:solidFill>
              </a:rPr>
              <a:t>现</a:t>
            </a:r>
            <a:r>
              <a:rPr altLang="en-US" sz="3200" dirty="0">
                <a:solidFill>
                  <a:schemeClr val="tx1"/>
                </a:solidFill>
              </a:rPr>
              <a:t>分号，而“</a:t>
            </a:r>
            <a:r>
              <a:rPr lang="en-US" altLang="zh-CN" sz="3200" dirty="0">
                <a:solidFill>
                  <a:schemeClr val="tx1"/>
                </a:solidFill>
              </a:rPr>
              <a:t>}</a:t>
            </a:r>
            <a:r>
              <a:rPr altLang="en-US" sz="3200" dirty="0">
                <a:solidFill>
                  <a:schemeClr val="tx1"/>
                </a:solidFill>
              </a:rPr>
              <a:t>”前复合语句中最后一条语句的分号不能省略。</a:t>
            </a:r>
            <a:endParaRPr lang="en-US" altLang="en-US" sz="3200" dirty="0">
              <a:solidFill>
                <a:schemeClr val="tx1"/>
              </a:solidFill>
            </a:endParaRPr>
          </a:p>
          <a:p>
            <a:pPr>
              <a:lnSpc>
                <a:spcPct val="150000"/>
              </a:lnSpc>
              <a:buFont typeface="Wingdings" panose="05000000000000000000" pitchFamily="2" charset="2"/>
              <a:buChar char="l"/>
            </a:pPr>
            <a:r>
              <a:rPr lang="zh-CN" altLang="en-US" sz="3200" dirty="0">
                <a:solidFill>
                  <a:schemeClr val="tx1"/>
                </a:solidFill>
              </a:rPr>
              <a:t>例</a:t>
            </a:r>
            <a:r>
              <a:rPr altLang="en-US" sz="3200" dirty="0">
                <a:solidFill>
                  <a:schemeClr val="tx1"/>
                </a:solidFill>
              </a:rPr>
              <a:t>如：</a:t>
            </a:r>
            <a:r>
              <a:rPr lang="en-US" altLang="zh-CN" sz="3200" dirty="0">
                <a:solidFill>
                  <a:schemeClr val="tx1"/>
                </a:solidFill>
              </a:rPr>
              <a:t>{ t=a; a=</a:t>
            </a:r>
            <a:r>
              <a:rPr lang="en-US" altLang="zh-CN" sz="3200" dirty="0" err="1">
                <a:solidFill>
                  <a:schemeClr val="tx1"/>
                </a:solidFill>
              </a:rPr>
              <a:t>b;b</a:t>
            </a:r>
            <a:r>
              <a:rPr lang="en-US" altLang="zh-CN" sz="3200" dirty="0">
                <a:solidFill>
                  <a:schemeClr val="tx1"/>
                </a:solidFill>
              </a:rPr>
              <a:t>=t; } ;   </a:t>
            </a:r>
            <a:r>
              <a:rPr lang="en-US" sz="3200" dirty="0">
                <a:solidFill>
                  <a:schemeClr val="tx1"/>
                </a:solidFill>
              </a:rPr>
              <a:t>{t=a; a=</a:t>
            </a:r>
            <a:r>
              <a:rPr lang="en-US" sz="3200" dirty="0" err="1">
                <a:solidFill>
                  <a:schemeClr val="tx1"/>
                </a:solidFill>
              </a:rPr>
              <a:t>b;b</a:t>
            </a:r>
            <a:r>
              <a:rPr lang="en-US" sz="3200" dirty="0">
                <a:solidFill>
                  <a:schemeClr val="tx1"/>
                </a:solidFill>
              </a:rPr>
              <a:t>=t } </a:t>
            </a:r>
            <a:r>
              <a:rPr lang="zh-CN" altLang="en-US" sz="3200" dirty="0">
                <a:solidFill>
                  <a:schemeClr val="tx1"/>
                </a:solidFill>
              </a:rPr>
              <a:t>均是</a:t>
            </a:r>
            <a:r>
              <a:rPr lang="zh-CN" altLang="en-US" sz="3200" dirty="0">
                <a:solidFill>
                  <a:schemeClr val="accent4"/>
                </a:solidFill>
              </a:rPr>
              <a:t>错误的</a:t>
            </a:r>
            <a:r>
              <a:rPr lang="en-US" altLang="zh-CN" sz="3200" dirty="0">
                <a:solidFill>
                  <a:schemeClr val="accent4"/>
                </a:solidFill>
              </a:rPr>
              <a:t>,</a:t>
            </a:r>
            <a:endParaRPr altLang="en-US" sz="3200" dirty="0">
              <a:solidFill>
                <a:schemeClr val="tx1"/>
              </a:solidFill>
            </a:endParaRPr>
          </a:p>
          <a:p>
            <a:pPr>
              <a:buNone/>
            </a:pPr>
            <a:r>
              <a:rPr altLang="en-US" sz="3200" dirty="0"/>
              <a:t>              </a:t>
            </a:r>
            <a:r>
              <a:rPr lang="en-US" altLang="zh-CN" sz="3200" dirty="0">
                <a:solidFill>
                  <a:srgbClr val="FF0000"/>
                </a:solidFill>
              </a:rPr>
              <a:t>{t=a; a=b; b=t; }    </a:t>
            </a:r>
            <a:r>
              <a:rPr lang="en-US" altLang="zh-CN" sz="3200" dirty="0">
                <a:solidFill>
                  <a:schemeClr val="tx1"/>
                </a:solidFill>
              </a:rPr>
              <a:t> </a:t>
            </a:r>
            <a:r>
              <a:rPr lang="zh-CN" altLang="en-US" sz="3200" dirty="0">
                <a:solidFill>
                  <a:schemeClr val="tx1"/>
                </a:solidFill>
              </a:rPr>
              <a:t>则为正确的复合语句。</a:t>
            </a:r>
            <a:endParaRPr lang="en-US" altLang="en-US" sz="3200" dirty="0">
              <a:solidFill>
                <a:schemeClr val="tx1"/>
              </a:solidFill>
            </a:endParaRPr>
          </a:p>
          <a:p>
            <a:pPr>
              <a:buNone/>
            </a:pPr>
            <a:endParaRPr lang="zh-CN" sz="3200" dirty="0">
              <a:solidFill>
                <a:srgbClr val="FF0000"/>
              </a:solidFill>
            </a:endParaRPr>
          </a:p>
        </p:txBody>
      </p:sp>
    </p:spTree>
    <p:extLst>
      <p:ext uri="{BB962C8B-B14F-4D97-AF65-F5344CB8AC3E}">
        <p14:creationId xmlns:p14="http://schemas.microsoft.com/office/powerpoint/2010/main" val="373999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animEffect transition="in" filter="fade">
                                      <p:cBhvr>
                                        <p:cTn id="7" dur="500"/>
                                        <p:tgtEl>
                                          <p:spTgt spid="911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139">
                                            <p:txEl>
                                              <p:pRg st="2" end="2"/>
                                            </p:txEl>
                                          </p:spTgt>
                                        </p:tgtEl>
                                        <p:attrNameLst>
                                          <p:attrName>style.visibility</p:attrName>
                                        </p:attrNameLst>
                                      </p:cBhvr>
                                      <p:to>
                                        <p:strVal val="visible"/>
                                      </p:to>
                                    </p:set>
                                    <p:animEffect transition="in" filter="fade">
                                      <p:cBhvr>
                                        <p:cTn id="12" dur="500"/>
                                        <p:tgtEl>
                                          <p:spTgt spid="911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139">
                                            <p:txEl>
                                              <p:pRg st="3" end="3"/>
                                            </p:txEl>
                                          </p:spTgt>
                                        </p:tgtEl>
                                        <p:attrNameLst>
                                          <p:attrName>style.visibility</p:attrName>
                                        </p:attrNameLst>
                                      </p:cBhvr>
                                      <p:to>
                                        <p:strVal val="visible"/>
                                      </p:to>
                                    </p:set>
                                    <p:animEffect transition="in" filter="fade">
                                      <p:cBhvr>
                                        <p:cTn id="17" dur="500"/>
                                        <p:tgtEl>
                                          <p:spTgt spid="91139">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1139">
                                            <p:txEl>
                                              <p:pRg st="4" end="4"/>
                                            </p:txEl>
                                          </p:spTgt>
                                        </p:tgtEl>
                                        <p:attrNameLst>
                                          <p:attrName>style.visibility</p:attrName>
                                        </p:attrNameLst>
                                      </p:cBhvr>
                                      <p:to>
                                        <p:strVal val="visible"/>
                                      </p:to>
                                    </p:set>
                                    <p:animEffect transition="in" filter="fade">
                                      <p:cBhvr>
                                        <p:cTn id="20" dur="500"/>
                                        <p:tgtEl>
                                          <p:spTgt spid="911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
          <p:cNvSpPr>
            <a:spLocks noGrp="1" noChangeArrowheads="1"/>
          </p:cNvSpPr>
          <p:nvPr>
            <p:ph type="title"/>
          </p:nvPr>
        </p:nvSpPr>
        <p:spPr/>
        <p:txBody>
          <a:bodyPr/>
          <a:lstStyle/>
          <a:p>
            <a:r>
              <a:rPr lang="en-US" altLang="zh-CN" dirty="0">
                <a:latin typeface="Microsoft YaHei UI" panose="020B0503020204020204" pitchFamily="34" charset="-122"/>
                <a:ea typeface="Microsoft YaHei UI" panose="020B0503020204020204" pitchFamily="34" charset="-122"/>
              </a:rPr>
              <a:t>C</a:t>
            </a:r>
            <a:r>
              <a:rPr altLang="en-US" dirty="0">
                <a:latin typeface="Microsoft YaHei UI" panose="020B0503020204020204" pitchFamily="34" charset="-122"/>
                <a:ea typeface="Microsoft YaHei UI" panose="020B0503020204020204" pitchFamily="34" charset="-122"/>
              </a:rPr>
              <a:t>语句的分类</a:t>
            </a:r>
            <a:endParaRPr lang="zh-CN" dirty="0">
              <a:latin typeface="Microsoft YaHei UI" panose="020B0503020204020204" pitchFamily="34" charset="-122"/>
              <a:ea typeface="Microsoft YaHei UI" panose="020B0503020204020204" pitchFamily="34" charset="-122"/>
            </a:endParaRPr>
          </a:p>
        </p:txBody>
      </p:sp>
      <p:sp>
        <p:nvSpPr>
          <p:cNvPr id="91139" name="矩形 3"/>
          <p:cNvSpPr>
            <a:spLocks noGrp="1" noChangeArrowheads="1"/>
          </p:cNvSpPr>
          <p:nvPr>
            <p:ph idx="1"/>
          </p:nvPr>
        </p:nvSpPr>
        <p:spPr>
          <a:xfrm>
            <a:off x="733781" y="1443136"/>
            <a:ext cx="9370917" cy="4887323"/>
          </a:xfrm>
        </p:spPr>
        <p:txBody>
          <a:bodyPr>
            <a:normAutofit/>
          </a:bodyPr>
          <a:lstStyle/>
          <a:p>
            <a:pPr>
              <a:lnSpc>
                <a:spcPct val="140000"/>
              </a:lnSpc>
              <a:buFont typeface="Wingdings" panose="05000000000000000000" pitchFamily="2" charset="2"/>
              <a:buChar char="Ø"/>
            </a:pPr>
            <a:r>
              <a:rPr altLang="en-US" sz="3200" b="1" dirty="0">
                <a:solidFill>
                  <a:schemeClr val="accent4"/>
                </a:solidFill>
              </a:rPr>
              <a:t>空语句</a:t>
            </a:r>
            <a:endParaRPr lang="en-US" altLang="en-US" sz="3200" b="1" dirty="0">
              <a:solidFill>
                <a:schemeClr val="accent4"/>
              </a:solidFill>
            </a:endParaRPr>
          </a:p>
          <a:p>
            <a:pPr>
              <a:lnSpc>
                <a:spcPct val="140000"/>
              </a:lnSpc>
              <a:buNone/>
            </a:pPr>
            <a:r>
              <a:rPr altLang="en-US" sz="2000" dirty="0"/>
              <a:t>     </a:t>
            </a:r>
            <a:r>
              <a:rPr altLang="en-US" sz="3200" dirty="0">
                <a:solidFill>
                  <a:schemeClr val="tx1"/>
                </a:solidFill>
              </a:rPr>
              <a:t>空语句由一个分号组成，它表示什么操作也不做。</a:t>
            </a:r>
            <a:endParaRPr lang="en-US" altLang="en-US" sz="3200" dirty="0">
              <a:solidFill>
                <a:schemeClr val="tx1"/>
              </a:solidFill>
            </a:endParaRPr>
          </a:p>
          <a:p>
            <a:pPr>
              <a:lnSpc>
                <a:spcPct val="140000"/>
              </a:lnSpc>
              <a:buFont typeface="Wingdings" panose="05000000000000000000" pitchFamily="2" charset="2"/>
              <a:buChar char="l"/>
            </a:pPr>
            <a:r>
              <a:rPr lang="zh-CN" altLang="en-US" sz="3200" dirty="0">
                <a:solidFill>
                  <a:schemeClr val="tx1"/>
                </a:solidFill>
              </a:rPr>
              <a:t>例如：      </a:t>
            </a:r>
            <a:r>
              <a:rPr lang="en-US" altLang="zh-CN" sz="3200" dirty="0">
                <a:solidFill>
                  <a:schemeClr val="tx1"/>
                </a:solidFill>
              </a:rPr>
              <a:t>;</a:t>
            </a:r>
            <a:endParaRPr lang="zh-CN" sz="3200" dirty="0">
              <a:solidFill>
                <a:schemeClr val="tx1"/>
              </a:solidFill>
            </a:endParaRPr>
          </a:p>
        </p:txBody>
      </p:sp>
    </p:spTree>
    <p:extLst>
      <p:ext uri="{BB962C8B-B14F-4D97-AF65-F5344CB8AC3E}">
        <p14:creationId xmlns:p14="http://schemas.microsoft.com/office/powerpoint/2010/main" val="74485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animEffect transition="in" filter="fade">
                                      <p:cBhvr>
                                        <p:cTn id="7" dur="500"/>
                                        <p:tgtEl>
                                          <p:spTgt spid="911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139">
                                            <p:txEl>
                                              <p:pRg st="2" end="2"/>
                                            </p:txEl>
                                          </p:spTgt>
                                        </p:tgtEl>
                                        <p:attrNameLst>
                                          <p:attrName>style.visibility</p:attrName>
                                        </p:attrNameLst>
                                      </p:cBhvr>
                                      <p:to>
                                        <p:strVal val="visible"/>
                                      </p:to>
                                    </p:set>
                                    <p:animEffect transition="in" filter="fade">
                                      <p:cBhvr>
                                        <p:cTn id="12" dur="500"/>
                                        <p:tgtEl>
                                          <p:spTgt spid="911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a:t>C</a:t>
            </a:r>
            <a:r>
              <a:rPr lang="zh-CN" altLang="en-US" dirty="0"/>
              <a:t>语言的输入输出</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7773" y="1423988"/>
            <a:ext cx="4367213" cy="3220820"/>
          </a:xfrm>
          <a:prstGeom prst="rect">
            <a:avLst/>
          </a:prstGeom>
        </p:spPr>
      </p:pic>
      <p:sp>
        <p:nvSpPr>
          <p:cNvPr id="6" name="TextBox 5"/>
          <p:cNvSpPr txBox="1"/>
          <p:nvPr/>
        </p:nvSpPr>
        <p:spPr>
          <a:xfrm>
            <a:off x="5614986" y="808692"/>
            <a:ext cx="3297698" cy="1569660"/>
          </a:xfrm>
          <a:prstGeom prst="rect">
            <a:avLst/>
          </a:prstGeom>
          <a:noFill/>
          <a:ln w="28575">
            <a:solidFill>
              <a:srgbClr val="0070C0"/>
            </a:solidFill>
          </a:ln>
        </p:spPr>
        <p:txBody>
          <a:bodyPr wrap="none" rtlCol="0">
            <a:spAutoFit/>
          </a:bodyPr>
          <a:lstStyle/>
          <a:p>
            <a:r>
              <a:rPr lang="zh-CN" altLang="zh-CN" sz="3200" dirty="0">
                <a:latin typeface="Microsoft YaHei UI" panose="020B0503020204020204" pitchFamily="34" charset="-122"/>
                <a:ea typeface="Microsoft YaHei UI" panose="020B0503020204020204" pitchFamily="34" charset="-122"/>
              </a:rPr>
              <a:t>第</a:t>
            </a:r>
            <a:r>
              <a:rPr lang="en-US" altLang="zh-CN" sz="3200" dirty="0">
                <a:latin typeface="Microsoft YaHei UI" panose="020B0503020204020204" pitchFamily="34" charset="-122"/>
                <a:ea typeface="Microsoft YaHei UI" panose="020B0503020204020204" pitchFamily="34" charset="-122"/>
              </a:rPr>
              <a:t>1</a:t>
            </a:r>
            <a:r>
              <a:rPr lang="zh-CN" altLang="zh-CN" sz="3200" dirty="0">
                <a:latin typeface="Microsoft YaHei UI" panose="020B0503020204020204" pitchFamily="34" charset="-122"/>
                <a:ea typeface="Microsoft YaHei UI" panose="020B0503020204020204" pitchFamily="34" charset="-122"/>
              </a:rPr>
              <a:t>步：数据输入</a:t>
            </a:r>
            <a:endParaRPr lang="en-US" altLang="zh-CN" sz="3200" dirty="0">
              <a:latin typeface="Microsoft YaHei UI" panose="020B0503020204020204" pitchFamily="34" charset="-122"/>
              <a:ea typeface="Microsoft YaHei UI" panose="020B0503020204020204" pitchFamily="34" charset="-122"/>
            </a:endParaRPr>
          </a:p>
          <a:p>
            <a:r>
              <a:rPr lang="zh-CN" altLang="zh-CN" sz="3200" dirty="0">
                <a:latin typeface="Microsoft YaHei UI" panose="020B0503020204020204" pitchFamily="34" charset="-122"/>
                <a:ea typeface="Microsoft YaHei UI" panose="020B0503020204020204" pitchFamily="34" charset="-122"/>
              </a:rPr>
              <a:t>第</a:t>
            </a:r>
            <a:r>
              <a:rPr lang="en-US" altLang="zh-CN" sz="3200" dirty="0">
                <a:latin typeface="Microsoft YaHei UI" panose="020B0503020204020204" pitchFamily="34" charset="-122"/>
                <a:ea typeface="Microsoft YaHei UI" panose="020B0503020204020204" pitchFamily="34" charset="-122"/>
              </a:rPr>
              <a:t>2</a:t>
            </a:r>
            <a:r>
              <a:rPr lang="zh-CN" altLang="zh-CN" sz="3200" dirty="0">
                <a:latin typeface="Microsoft YaHei UI" panose="020B0503020204020204" pitchFamily="34" charset="-122"/>
                <a:ea typeface="Microsoft YaHei UI" panose="020B0503020204020204" pitchFamily="34" charset="-122"/>
              </a:rPr>
              <a:t>步：数据处理</a:t>
            </a:r>
            <a:endParaRPr lang="en-US" altLang="zh-CN" sz="3200" dirty="0">
              <a:latin typeface="Microsoft YaHei UI" panose="020B0503020204020204" pitchFamily="34" charset="-122"/>
              <a:ea typeface="Microsoft YaHei UI" panose="020B0503020204020204" pitchFamily="34" charset="-122"/>
            </a:endParaRPr>
          </a:p>
          <a:p>
            <a:r>
              <a:rPr lang="zh-CN" altLang="zh-CN" sz="3200" dirty="0">
                <a:latin typeface="Microsoft YaHei UI" panose="020B0503020204020204" pitchFamily="34" charset="-122"/>
                <a:ea typeface="Microsoft YaHei UI" panose="020B0503020204020204" pitchFamily="34" charset="-122"/>
              </a:rPr>
              <a:t>第</a:t>
            </a:r>
            <a:r>
              <a:rPr lang="en-US" altLang="zh-CN" sz="3200" dirty="0">
                <a:latin typeface="Microsoft YaHei UI" panose="020B0503020204020204" pitchFamily="34" charset="-122"/>
                <a:ea typeface="Microsoft YaHei UI" panose="020B0503020204020204" pitchFamily="34" charset="-122"/>
              </a:rPr>
              <a:t>3</a:t>
            </a:r>
            <a:r>
              <a:rPr lang="zh-CN" altLang="zh-CN" sz="3200" dirty="0">
                <a:latin typeface="Microsoft YaHei UI" panose="020B0503020204020204" pitchFamily="34" charset="-122"/>
                <a:ea typeface="Microsoft YaHei UI" panose="020B0503020204020204" pitchFamily="34" charset="-122"/>
              </a:rPr>
              <a:t>步：数据输出</a:t>
            </a: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4986" y="2599314"/>
            <a:ext cx="4090988" cy="4090988"/>
          </a:xfrm>
          <a:prstGeom prst="rect">
            <a:avLst/>
          </a:prstGeom>
        </p:spPr>
      </p:pic>
    </p:spTree>
    <p:extLst>
      <p:ext uri="{BB962C8B-B14F-4D97-AF65-F5344CB8AC3E}">
        <p14:creationId xmlns:p14="http://schemas.microsoft.com/office/powerpoint/2010/main" val="84427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a:t>C</a:t>
            </a:r>
            <a:r>
              <a:rPr lang="zh-CN" altLang="en-US" dirty="0"/>
              <a:t>语言的输入输出</a:t>
            </a:r>
          </a:p>
        </p:txBody>
      </p:sp>
      <p:sp>
        <p:nvSpPr>
          <p:cNvPr id="4" name="矩形 3"/>
          <p:cNvSpPr>
            <a:spLocks noGrp="1" noChangeArrowheads="1"/>
          </p:cNvSpPr>
          <p:nvPr>
            <p:ph idx="1"/>
          </p:nvPr>
        </p:nvSpPr>
        <p:spPr>
          <a:xfrm>
            <a:off x="172393" y="1224763"/>
            <a:ext cx="10443203" cy="3880773"/>
          </a:xfrm>
        </p:spPr>
        <p:txBody>
          <a:bodyPr>
            <a:normAutofit lnSpcReduction="10000"/>
          </a:bodyPr>
          <a:lstStyle/>
          <a:p>
            <a:pPr>
              <a:lnSpc>
                <a:spcPct val="150000"/>
              </a:lnSpc>
              <a:buFont typeface="Wingdings" panose="05000000000000000000" pitchFamily="2" charset="2"/>
              <a:buChar char="Ø"/>
            </a:pPr>
            <a:r>
              <a:rPr lang="zh-CN" altLang="zh-CN" sz="3200" dirty="0">
                <a:solidFill>
                  <a:schemeClr val="tx1"/>
                </a:solidFill>
              </a:rPr>
              <a:t>为了实现输入和输出功能，在</a:t>
            </a:r>
            <a:r>
              <a:rPr lang="en-US" altLang="zh-CN" sz="3200" dirty="0">
                <a:solidFill>
                  <a:schemeClr val="tx1"/>
                </a:solidFill>
              </a:rPr>
              <a:t>C</a:t>
            </a:r>
            <a:r>
              <a:rPr lang="zh-CN" altLang="zh-CN" sz="3200" dirty="0">
                <a:solidFill>
                  <a:schemeClr val="tx1"/>
                </a:solidFill>
              </a:rPr>
              <a:t>语言的库函数中提供了一组</a:t>
            </a:r>
            <a:r>
              <a:rPr lang="zh-CN" altLang="zh-CN" sz="3200" b="1" dirty="0">
                <a:solidFill>
                  <a:schemeClr val="accent4"/>
                </a:solidFill>
              </a:rPr>
              <a:t>输入输出函数</a:t>
            </a:r>
            <a:r>
              <a:rPr lang="zh-CN" altLang="zh-CN" sz="3200" dirty="0"/>
              <a:t>。</a:t>
            </a:r>
          </a:p>
          <a:p>
            <a:pPr>
              <a:lnSpc>
                <a:spcPct val="150000"/>
              </a:lnSpc>
              <a:buFont typeface="Wingdings" panose="05000000000000000000" pitchFamily="2" charset="2"/>
              <a:buChar char="Ø"/>
            </a:pPr>
            <a:r>
              <a:rPr lang="zh-CN" altLang="zh-CN" sz="3200" dirty="0">
                <a:solidFill>
                  <a:schemeClr val="tx1"/>
                </a:solidFill>
              </a:rPr>
              <a:t>使用标准输入输出库函数时要用到“</a:t>
            </a:r>
            <a:r>
              <a:rPr lang="en-US" altLang="zh-CN" sz="3200" dirty="0" err="1">
                <a:solidFill>
                  <a:schemeClr val="tx1"/>
                </a:solidFill>
              </a:rPr>
              <a:t>stdio.h</a:t>
            </a:r>
            <a:r>
              <a:rPr lang="zh-CN" altLang="zh-CN" sz="3200" dirty="0">
                <a:solidFill>
                  <a:schemeClr val="tx1"/>
                </a:solidFill>
              </a:rPr>
              <a:t>”文件，因此源文件开头应有以下预编译命令：</a:t>
            </a:r>
          </a:p>
          <a:p>
            <a:pPr marL="0" indent="0">
              <a:lnSpc>
                <a:spcPct val="150000"/>
              </a:lnSpc>
              <a:buNone/>
            </a:pPr>
            <a:r>
              <a:rPr lang="en-US" altLang="zh-CN" sz="3200" dirty="0">
                <a:solidFill>
                  <a:schemeClr val="accent4"/>
                </a:solidFill>
              </a:rPr>
              <a:t>           #include&lt;</a:t>
            </a:r>
            <a:r>
              <a:rPr lang="en-US" altLang="zh-CN" sz="3200" dirty="0" err="1">
                <a:solidFill>
                  <a:schemeClr val="accent4"/>
                </a:solidFill>
              </a:rPr>
              <a:t>stdio.h</a:t>
            </a:r>
            <a:r>
              <a:rPr lang="en-US" altLang="zh-CN" sz="3200" dirty="0">
                <a:solidFill>
                  <a:schemeClr val="accent4"/>
                </a:solidFill>
              </a:rPr>
              <a:t>&gt;     </a:t>
            </a:r>
            <a:r>
              <a:rPr lang="zh-CN" altLang="zh-CN" sz="3200" dirty="0"/>
              <a:t>或</a:t>
            </a:r>
            <a:r>
              <a:rPr lang="en-US" altLang="zh-CN" sz="3200" dirty="0"/>
              <a:t>    </a:t>
            </a:r>
            <a:r>
              <a:rPr lang="en-US" altLang="zh-CN" sz="3200" dirty="0">
                <a:solidFill>
                  <a:schemeClr val="accent4"/>
                </a:solidFill>
              </a:rPr>
              <a:t>#</a:t>
            </a:r>
            <a:r>
              <a:rPr lang="en-US" altLang="zh-CN" sz="3200" dirty="0" err="1">
                <a:solidFill>
                  <a:schemeClr val="accent4"/>
                </a:solidFill>
              </a:rPr>
              <a:t>include"stdio.h</a:t>
            </a:r>
            <a:r>
              <a:rPr lang="en-US" altLang="zh-CN" sz="3200" dirty="0">
                <a:solidFill>
                  <a:schemeClr val="accent4"/>
                </a:solidFill>
              </a:rPr>
              <a:t>"</a:t>
            </a:r>
            <a:endParaRPr lang="zh-CN" altLang="zh-CN" sz="3200" dirty="0">
              <a:solidFill>
                <a:schemeClr val="accent4"/>
              </a:solidFill>
            </a:endParaRPr>
          </a:p>
          <a:p>
            <a:pPr marL="0" indent="0">
              <a:lnSpc>
                <a:spcPct val="150000"/>
              </a:lnSpc>
              <a:buNone/>
            </a:pPr>
            <a:endParaRPr lang="zh-CN" sz="3200" dirty="0"/>
          </a:p>
        </p:txBody>
      </p:sp>
    </p:spTree>
    <p:extLst>
      <p:ext uri="{BB962C8B-B14F-4D97-AF65-F5344CB8AC3E}">
        <p14:creationId xmlns:p14="http://schemas.microsoft.com/office/powerpoint/2010/main" val="182608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09246" y="2050143"/>
            <a:ext cx="6763304" cy="707886"/>
          </a:xfrm>
          <a:prstGeom prst="rect">
            <a:avLst/>
          </a:prstGeom>
          <a:noFill/>
        </p:spPr>
        <p:txBody>
          <a:bodyPr wrap="square" rtlCol="0">
            <a:spAutoFit/>
          </a:bodyPr>
          <a:lstStyle/>
          <a:p>
            <a:r>
              <a:rPr lang="en-US" altLang="zh-CN" sz="4000" b="1" dirty="0">
                <a:solidFill>
                  <a:schemeClr val="accent2">
                    <a:lumMod val="75000"/>
                  </a:schemeClr>
                </a:solidFill>
                <a:latin typeface="微软雅黑" panose="020B0503020204020204" charset="-122"/>
                <a:ea typeface="微软雅黑" panose="020B0503020204020204" charset="-122"/>
              </a:rPr>
              <a:t>3.3  </a:t>
            </a:r>
            <a:r>
              <a:rPr lang="zh-CN" altLang="en-US" sz="4000" b="1" dirty="0">
                <a:solidFill>
                  <a:schemeClr val="accent2">
                    <a:lumMod val="75000"/>
                  </a:schemeClr>
                </a:solidFill>
                <a:latin typeface="微软雅黑" panose="020B0503020204020204" charset="-122"/>
                <a:ea typeface="微软雅黑" panose="020B0503020204020204" charset="-122"/>
              </a:rPr>
              <a:t>字符输入与输出</a:t>
            </a:r>
          </a:p>
        </p:txBody>
      </p:sp>
      <p:sp>
        <p:nvSpPr>
          <p:cNvPr id="3" name="矩形 2"/>
          <p:cNvSpPr/>
          <p:nvPr/>
        </p:nvSpPr>
        <p:spPr>
          <a:xfrm>
            <a:off x="2837897" y="2913495"/>
            <a:ext cx="3530134" cy="523220"/>
          </a:xfrm>
          <a:prstGeom prst="rect">
            <a:avLst/>
          </a:prstGeom>
        </p:spPr>
        <p:txBody>
          <a:bodyPr wrap="none">
            <a:spAutoFit/>
          </a:bodyPr>
          <a:lstStyle/>
          <a:p>
            <a:r>
              <a:rPr lang="en-US" altLang="zh-CN" sz="2800" b="1" dirty="0">
                <a:solidFill>
                  <a:schemeClr val="accent2">
                    <a:lumMod val="75000"/>
                  </a:schemeClr>
                </a:solidFill>
                <a:latin typeface="微软雅黑" panose="020B0503020204020204" charset="-122"/>
                <a:ea typeface="微软雅黑" panose="020B0503020204020204" charset="-122"/>
              </a:rPr>
              <a:t>3.3.1  </a:t>
            </a:r>
            <a:r>
              <a:rPr lang="zh-CN" altLang="en-US" sz="2800" b="1" dirty="0">
                <a:solidFill>
                  <a:schemeClr val="accent2">
                    <a:lumMod val="75000"/>
                  </a:schemeClr>
                </a:solidFill>
                <a:latin typeface="微软雅黑" panose="020B0503020204020204" charset="-122"/>
                <a:ea typeface="微软雅黑" panose="020B0503020204020204" charset="-122"/>
              </a:rPr>
              <a:t>字符输入函数 </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4269474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dirty="0"/>
              <a:t>字符输入函数</a:t>
            </a:r>
            <a:r>
              <a:rPr lang="en-US" altLang="zh-CN" dirty="0" err="1"/>
              <a:t>getchar</a:t>
            </a:r>
            <a:r>
              <a:rPr lang="en-US" altLang="zh-CN" dirty="0"/>
              <a:t>( )</a:t>
            </a:r>
            <a:endParaRPr lang="zh-CN" altLang="en-US" dirty="0"/>
          </a:p>
        </p:txBody>
      </p:sp>
      <p:sp>
        <p:nvSpPr>
          <p:cNvPr id="4" name="矩形 3"/>
          <p:cNvSpPr>
            <a:spLocks noGrp="1" noChangeArrowheads="1"/>
          </p:cNvSpPr>
          <p:nvPr>
            <p:ph idx="1"/>
          </p:nvPr>
        </p:nvSpPr>
        <p:spPr>
          <a:xfrm>
            <a:off x="701038" y="1324760"/>
            <a:ext cx="10443203" cy="3880773"/>
          </a:xfrm>
        </p:spPr>
        <p:txBody>
          <a:bodyPr>
            <a:noAutofit/>
          </a:bodyPr>
          <a:lstStyle/>
          <a:p>
            <a:pPr>
              <a:lnSpc>
                <a:spcPct val="140000"/>
              </a:lnSpc>
              <a:buFont typeface="Wingdings" panose="05000000000000000000" pitchFamily="2" charset="2"/>
              <a:buChar char="Ø"/>
            </a:pPr>
            <a:r>
              <a:rPr lang="en-US" altLang="zh-CN" sz="3200" dirty="0" err="1">
                <a:solidFill>
                  <a:schemeClr val="tx1"/>
                </a:solidFill>
              </a:rPr>
              <a:t>getchar</a:t>
            </a:r>
            <a:r>
              <a:rPr lang="en-US" altLang="zh-CN" sz="3200" dirty="0">
                <a:solidFill>
                  <a:schemeClr val="tx1"/>
                </a:solidFill>
              </a:rPr>
              <a:t>( )</a:t>
            </a:r>
            <a:r>
              <a:rPr lang="zh-CN" altLang="zh-CN" sz="3200" dirty="0">
                <a:solidFill>
                  <a:schemeClr val="tx1"/>
                </a:solidFill>
              </a:rPr>
              <a:t>函数的功能是从键盘上输入一个字符。</a:t>
            </a:r>
            <a:r>
              <a:rPr lang="en-US" altLang="zh-CN" sz="3200" dirty="0">
                <a:solidFill>
                  <a:schemeClr val="tx1"/>
                </a:solidFill>
              </a:rPr>
              <a:t>  </a:t>
            </a:r>
          </a:p>
          <a:p>
            <a:pPr marL="0" indent="0">
              <a:lnSpc>
                <a:spcPct val="140000"/>
              </a:lnSpc>
              <a:buNone/>
            </a:pPr>
            <a:r>
              <a:rPr lang="en-US" altLang="zh-CN" sz="3200" dirty="0">
                <a:solidFill>
                  <a:schemeClr val="tx1"/>
                </a:solidFill>
              </a:rPr>
              <a:t>            </a:t>
            </a:r>
            <a:r>
              <a:rPr lang="zh-CN" altLang="zh-CN" sz="3200" dirty="0">
                <a:solidFill>
                  <a:schemeClr val="tx1"/>
                </a:solidFill>
              </a:rPr>
              <a:t>其一般形式为：</a:t>
            </a:r>
            <a:r>
              <a:rPr lang="en-US" altLang="zh-CN" sz="3200" dirty="0"/>
              <a:t>  </a:t>
            </a:r>
            <a:r>
              <a:rPr lang="en-US" altLang="zh-CN" sz="3200" b="1" dirty="0" err="1">
                <a:solidFill>
                  <a:schemeClr val="accent4"/>
                </a:solidFill>
              </a:rPr>
              <a:t>getchar</a:t>
            </a:r>
            <a:r>
              <a:rPr lang="en-US" altLang="zh-CN" sz="3200" b="1" dirty="0">
                <a:solidFill>
                  <a:schemeClr val="accent4"/>
                </a:solidFill>
              </a:rPr>
              <a:t>(   );</a:t>
            </a:r>
          </a:p>
          <a:p>
            <a:pPr>
              <a:lnSpc>
                <a:spcPct val="140000"/>
              </a:lnSpc>
              <a:buFont typeface="Wingdings" panose="05000000000000000000" pitchFamily="2" charset="2"/>
              <a:buChar char="Ø"/>
            </a:pPr>
            <a:r>
              <a:rPr lang="zh-CN" altLang="zh-CN" sz="3200" dirty="0">
                <a:solidFill>
                  <a:schemeClr val="tx1"/>
                </a:solidFill>
              </a:rPr>
              <a:t>通常把输入的字符赋给一个字符变量，构成赋值语句</a:t>
            </a:r>
            <a:r>
              <a:rPr lang="zh-CN" altLang="en-US" sz="3200" dirty="0">
                <a:solidFill>
                  <a:schemeClr val="tx1"/>
                </a:solidFill>
              </a:rPr>
              <a:t>。</a:t>
            </a:r>
            <a:endParaRPr lang="zh-CN" altLang="zh-CN" sz="3200" dirty="0">
              <a:solidFill>
                <a:schemeClr val="tx1"/>
              </a:solidFill>
            </a:endParaRPr>
          </a:p>
          <a:p>
            <a:pPr marL="0" indent="0">
              <a:lnSpc>
                <a:spcPct val="140000"/>
              </a:lnSpc>
              <a:buNone/>
            </a:pPr>
            <a:r>
              <a:rPr lang="en-US" altLang="zh-CN" sz="3200" dirty="0"/>
              <a:t>   </a:t>
            </a:r>
            <a:endParaRPr lang="zh-CN" altLang="zh-CN" sz="3200" dirty="0">
              <a:solidFill>
                <a:schemeClr val="accent4"/>
              </a:solidFill>
            </a:endParaRPr>
          </a:p>
        </p:txBody>
      </p:sp>
      <p:sp>
        <p:nvSpPr>
          <p:cNvPr id="3" name="矩形 2"/>
          <p:cNvSpPr/>
          <p:nvPr/>
        </p:nvSpPr>
        <p:spPr>
          <a:xfrm>
            <a:off x="2071689" y="3943347"/>
            <a:ext cx="5186361" cy="15144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solidFill>
                  <a:schemeClr val="tx1"/>
                </a:solidFill>
                <a:latin typeface="Microsoft YaHei UI" panose="020B0503020204020204" pitchFamily="34" charset="-122"/>
                <a:ea typeface="Microsoft YaHei UI" panose="020B0503020204020204" pitchFamily="34" charset="-122"/>
              </a:rPr>
              <a:t>    </a:t>
            </a:r>
            <a:r>
              <a:rPr lang="zh-CN" altLang="en-US" sz="3200" dirty="0">
                <a:solidFill>
                  <a:schemeClr val="tx1"/>
                </a:solidFill>
                <a:latin typeface="Microsoft YaHei UI" panose="020B0503020204020204" pitchFamily="34" charset="-122"/>
                <a:ea typeface="Microsoft YaHei UI" panose="020B0503020204020204" pitchFamily="34" charset="-122"/>
              </a:rPr>
              <a:t>例如：</a:t>
            </a:r>
            <a:endParaRPr lang="en-US" altLang="zh-CN" sz="3200" dirty="0">
              <a:solidFill>
                <a:schemeClr val="tx1"/>
              </a:solidFill>
              <a:latin typeface="Microsoft YaHei UI" panose="020B0503020204020204" pitchFamily="34" charset="-122"/>
              <a:ea typeface="Microsoft YaHei UI" panose="020B0503020204020204" pitchFamily="34" charset="-122"/>
            </a:endParaRPr>
          </a:p>
          <a:p>
            <a:r>
              <a:rPr lang="en-US" altLang="zh-CN" sz="3200" dirty="0">
                <a:solidFill>
                  <a:schemeClr val="tx1"/>
                </a:solidFill>
                <a:latin typeface="Microsoft YaHei UI" panose="020B0503020204020204" pitchFamily="34" charset="-122"/>
                <a:ea typeface="Microsoft YaHei UI" panose="020B0503020204020204" pitchFamily="34" charset="-122"/>
              </a:rPr>
              <a:t>            char c;</a:t>
            </a:r>
          </a:p>
          <a:p>
            <a:r>
              <a:rPr lang="en-US" altLang="zh-CN" sz="3200" dirty="0">
                <a:solidFill>
                  <a:schemeClr val="tx1"/>
                </a:solidFill>
                <a:latin typeface="Microsoft YaHei UI" panose="020B0503020204020204" pitchFamily="34" charset="-122"/>
                <a:ea typeface="Microsoft YaHei UI" panose="020B0503020204020204" pitchFamily="34" charset="-122"/>
              </a:rPr>
              <a:t>            c=</a:t>
            </a:r>
            <a:r>
              <a:rPr lang="en-US" altLang="zh-CN" sz="3200" dirty="0" err="1">
                <a:solidFill>
                  <a:schemeClr val="tx1"/>
                </a:solidFill>
                <a:latin typeface="Microsoft YaHei UI" panose="020B0503020204020204" pitchFamily="34" charset="-122"/>
                <a:ea typeface="Microsoft YaHei UI" panose="020B0503020204020204" pitchFamily="34" charset="-122"/>
              </a:rPr>
              <a:t>getchar</a:t>
            </a:r>
            <a:r>
              <a:rPr lang="en-US" altLang="zh-CN" sz="3200" dirty="0">
                <a:solidFill>
                  <a:schemeClr val="tx1"/>
                </a:solidFill>
                <a:latin typeface="Microsoft YaHei UI" panose="020B0503020204020204" pitchFamily="34" charset="-122"/>
                <a:ea typeface="Microsoft YaHei UI" panose="020B0503020204020204" pitchFamily="34" charset="-122"/>
              </a:rPr>
              <a:t>( );</a:t>
            </a:r>
            <a:endParaRPr lang="zh-CN" altLang="zh-CN" sz="3200" dirty="0">
              <a:solidFill>
                <a:schemeClr val="tx1"/>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74415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dirty="0"/>
              <a:t>字符输入函数</a:t>
            </a:r>
            <a:r>
              <a:rPr lang="en-US" altLang="zh-CN" dirty="0" err="1"/>
              <a:t>getchar</a:t>
            </a:r>
            <a:r>
              <a:rPr lang="en-US" altLang="zh-CN" dirty="0"/>
              <a:t>( )</a:t>
            </a:r>
            <a:endParaRPr lang="zh-CN" altLang="en-US" dirty="0"/>
          </a:p>
        </p:txBody>
      </p:sp>
      <p:sp>
        <p:nvSpPr>
          <p:cNvPr id="4" name="矩形 3"/>
          <p:cNvSpPr>
            <a:spLocks noGrp="1" noChangeArrowheads="1"/>
          </p:cNvSpPr>
          <p:nvPr>
            <p:ph idx="1"/>
          </p:nvPr>
        </p:nvSpPr>
        <p:spPr>
          <a:xfrm>
            <a:off x="729613" y="1167598"/>
            <a:ext cx="10443203" cy="3880773"/>
          </a:xfrm>
        </p:spPr>
        <p:txBody>
          <a:bodyPr>
            <a:noAutofit/>
          </a:bodyPr>
          <a:lstStyle/>
          <a:p>
            <a:pPr marL="0" indent="0">
              <a:buNone/>
            </a:pPr>
            <a:r>
              <a:rPr lang="zh-CN" altLang="zh-CN" sz="3200" dirty="0">
                <a:solidFill>
                  <a:schemeClr val="tx1">
                    <a:lumMod val="85000"/>
                    <a:lumOff val="15000"/>
                  </a:schemeClr>
                </a:solidFill>
              </a:rPr>
              <a:t>【例】输入单个字符。</a:t>
            </a:r>
          </a:p>
          <a:p>
            <a:pPr marL="0" indent="0">
              <a:buNone/>
            </a:pPr>
            <a:r>
              <a:rPr lang="en-US" altLang="zh-CN" sz="3200" dirty="0">
                <a:solidFill>
                  <a:schemeClr val="tx1">
                    <a:lumMod val="85000"/>
                    <a:lumOff val="15000"/>
                  </a:schemeClr>
                </a:solidFill>
              </a:rPr>
              <a:t>#include&lt;</a:t>
            </a:r>
            <a:r>
              <a:rPr lang="en-US" altLang="zh-CN" sz="3200" dirty="0" err="1">
                <a:solidFill>
                  <a:schemeClr val="tx1">
                    <a:lumMod val="85000"/>
                    <a:lumOff val="15000"/>
                  </a:schemeClr>
                </a:solidFill>
              </a:rPr>
              <a:t>stdio.h</a:t>
            </a:r>
            <a:r>
              <a:rPr lang="en-US" altLang="zh-CN" sz="3200" dirty="0">
                <a:solidFill>
                  <a:schemeClr val="tx1">
                    <a:lumMod val="85000"/>
                    <a:lumOff val="15000"/>
                  </a:schemeClr>
                </a:solidFill>
              </a:rPr>
              <a:t>&gt;</a:t>
            </a:r>
            <a:endParaRPr lang="zh-CN" altLang="zh-CN" sz="3200" dirty="0">
              <a:solidFill>
                <a:schemeClr val="tx1">
                  <a:lumMod val="85000"/>
                  <a:lumOff val="15000"/>
                </a:schemeClr>
              </a:solidFill>
            </a:endParaRPr>
          </a:p>
          <a:p>
            <a:pPr marL="0" indent="0">
              <a:buNone/>
            </a:pPr>
            <a:r>
              <a:rPr lang="en-US" altLang="zh-CN" sz="3200" dirty="0" err="1">
                <a:solidFill>
                  <a:schemeClr val="tx1">
                    <a:lumMod val="85000"/>
                    <a:lumOff val="15000"/>
                  </a:schemeClr>
                </a:solidFill>
              </a:rPr>
              <a:t>int</a:t>
            </a:r>
            <a:r>
              <a:rPr lang="en-US" altLang="zh-CN" sz="3200" dirty="0">
                <a:solidFill>
                  <a:schemeClr val="tx1">
                    <a:lumMod val="85000"/>
                    <a:lumOff val="15000"/>
                  </a:schemeClr>
                </a:solidFill>
              </a:rPr>
              <a:t> main( )</a:t>
            </a:r>
            <a:endParaRPr lang="zh-CN" altLang="zh-CN" sz="3200" dirty="0">
              <a:solidFill>
                <a:schemeClr val="tx1">
                  <a:lumMod val="85000"/>
                  <a:lumOff val="15000"/>
                </a:schemeClr>
              </a:solidFill>
            </a:endParaRPr>
          </a:p>
          <a:p>
            <a:pPr marL="0" indent="0">
              <a:buNone/>
            </a:pPr>
            <a:r>
              <a:rPr lang="en-US" altLang="zh-CN" sz="3200" dirty="0">
                <a:solidFill>
                  <a:schemeClr val="tx1">
                    <a:lumMod val="85000"/>
                    <a:lumOff val="15000"/>
                  </a:schemeClr>
                </a:solidFill>
              </a:rPr>
              <a:t>{ char c;</a:t>
            </a:r>
            <a:endParaRPr lang="zh-CN" altLang="zh-CN" sz="3200" dirty="0">
              <a:solidFill>
                <a:schemeClr val="tx1">
                  <a:lumMod val="85000"/>
                  <a:lumOff val="15000"/>
                </a:schemeClr>
              </a:solidFill>
            </a:endParaRPr>
          </a:p>
          <a:p>
            <a:pPr marL="0" indent="0">
              <a:buNone/>
            </a:pPr>
            <a:r>
              <a:rPr lang="en-US" altLang="zh-CN" sz="3200" dirty="0">
                <a:solidFill>
                  <a:schemeClr val="tx1">
                    <a:lumMod val="85000"/>
                    <a:lumOff val="15000"/>
                  </a:schemeClr>
                </a:solidFill>
              </a:rPr>
              <a:t>  </a:t>
            </a:r>
            <a:r>
              <a:rPr lang="en-US" altLang="zh-CN" sz="3200" dirty="0" err="1">
                <a:solidFill>
                  <a:schemeClr val="tx1">
                    <a:lumMod val="85000"/>
                    <a:lumOff val="15000"/>
                  </a:schemeClr>
                </a:solidFill>
              </a:rPr>
              <a:t>printf</a:t>
            </a:r>
            <a:r>
              <a:rPr lang="en-US" altLang="zh-CN" sz="3200" dirty="0">
                <a:solidFill>
                  <a:schemeClr val="tx1">
                    <a:lumMod val="85000"/>
                    <a:lumOff val="15000"/>
                  </a:schemeClr>
                </a:solidFill>
              </a:rPr>
              <a:t>("input a character\n");</a:t>
            </a:r>
            <a:endParaRPr lang="zh-CN" altLang="zh-CN" sz="3200" dirty="0">
              <a:solidFill>
                <a:schemeClr val="tx1">
                  <a:lumMod val="85000"/>
                  <a:lumOff val="15000"/>
                </a:schemeClr>
              </a:solidFill>
            </a:endParaRPr>
          </a:p>
          <a:p>
            <a:pPr marL="0" indent="0">
              <a:buNone/>
            </a:pPr>
            <a:r>
              <a:rPr lang="en-US" altLang="zh-CN" sz="3200" dirty="0">
                <a:solidFill>
                  <a:schemeClr val="tx1">
                    <a:lumMod val="85000"/>
                    <a:lumOff val="15000"/>
                  </a:schemeClr>
                </a:solidFill>
              </a:rPr>
              <a:t>  c=</a:t>
            </a:r>
            <a:r>
              <a:rPr lang="en-US" altLang="zh-CN" sz="3200" dirty="0" err="1">
                <a:solidFill>
                  <a:schemeClr val="tx1">
                    <a:lumMod val="85000"/>
                    <a:lumOff val="15000"/>
                  </a:schemeClr>
                </a:solidFill>
              </a:rPr>
              <a:t>getchar</a:t>
            </a:r>
            <a:r>
              <a:rPr lang="en-US" altLang="zh-CN" sz="3200" dirty="0">
                <a:solidFill>
                  <a:schemeClr val="tx1">
                    <a:lumMod val="85000"/>
                    <a:lumOff val="15000"/>
                  </a:schemeClr>
                </a:solidFill>
              </a:rPr>
              <a:t>( );</a:t>
            </a:r>
            <a:endParaRPr lang="zh-CN" altLang="zh-CN" sz="3200" dirty="0">
              <a:solidFill>
                <a:schemeClr val="tx1">
                  <a:lumMod val="85000"/>
                  <a:lumOff val="15000"/>
                </a:schemeClr>
              </a:solidFill>
            </a:endParaRPr>
          </a:p>
          <a:p>
            <a:pPr marL="0" indent="0">
              <a:buNone/>
            </a:pPr>
            <a:r>
              <a:rPr lang="en-US" altLang="zh-CN" sz="3200" dirty="0">
                <a:solidFill>
                  <a:schemeClr val="tx1">
                    <a:lumMod val="85000"/>
                    <a:lumOff val="15000"/>
                  </a:schemeClr>
                </a:solidFill>
              </a:rPr>
              <a:t>  </a:t>
            </a:r>
            <a:r>
              <a:rPr lang="en-US" altLang="zh-CN" sz="3200" dirty="0" err="1">
                <a:solidFill>
                  <a:schemeClr val="tx1">
                    <a:lumMod val="85000"/>
                    <a:lumOff val="15000"/>
                  </a:schemeClr>
                </a:solidFill>
              </a:rPr>
              <a:t>putchar</a:t>
            </a:r>
            <a:r>
              <a:rPr lang="en-US" altLang="zh-CN" sz="3200" dirty="0">
                <a:solidFill>
                  <a:schemeClr val="tx1">
                    <a:lumMod val="85000"/>
                    <a:lumOff val="15000"/>
                  </a:schemeClr>
                </a:solidFill>
              </a:rPr>
              <a:t>(c);</a:t>
            </a:r>
            <a:endParaRPr lang="zh-CN" altLang="zh-CN" sz="3200" dirty="0">
              <a:solidFill>
                <a:schemeClr val="tx1">
                  <a:lumMod val="85000"/>
                  <a:lumOff val="15000"/>
                </a:schemeClr>
              </a:solidFill>
            </a:endParaRPr>
          </a:p>
          <a:p>
            <a:pPr marL="0" indent="0">
              <a:buNone/>
            </a:pPr>
            <a:r>
              <a:rPr lang="en-US" altLang="zh-CN" sz="3200" dirty="0">
                <a:solidFill>
                  <a:schemeClr val="tx1">
                    <a:lumMod val="85000"/>
                    <a:lumOff val="15000"/>
                  </a:schemeClr>
                </a:solidFill>
              </a:rPr>
              <a:t>  return 0;  }</a:t>
            </a:r>
            <a:endParaRPr lang="zh-CN" altLang="zh-CN" sz="3200" dirty="0">
              <a:solidFill>
                <a:schemeClr val="tx1">
                  <a:lumMod val="85000"/>
                  <a:lumOff val="15000"/>
                </a:schemeClr>
              </a:solidFill>
            </a:endParaRPr>
          </a:p>
          <a:p>
            <a:pPr marL="0" indent="0">
              <a:buNone/>
            </a:pPr>
            <a:endParaRPr lang="zh-CN" altLang="zh-CN" sz="3200" dirty="0">
              <a:solidFill>
                <a:schemeClr val="tx1">
                  <a:lumMod val="85000"/>
                  <a:lumOff val="15000"/>
                </a:schemeClr>
              </a:solidFill>
            </a:endParaRPr>
          </a:p>
          <a:p>
            <a:pPr marL="0" indent="0">
              <a:lnSpc>
                <a:spcPct val="140000"/>
              </a:lnSpc>
              <a:buNone/>
            </a:pPr>
            <a:endParaRPr lang="zh-CN" altLang="zh-CN" sz="3200" dirty="0">
              <a:solidFill>
                <a:schemeClr val="tx1">
                  <a:lumMod val="85000"/>
                  <a:lumOff val="15000"/>
                </a:schemeClr>
              </a:solidFill>
            </a:endParaRPr>
          </a:p>
        </p:txBody>
      </p:sp>
    </p:spTree>
    <p:extLst>
      <p:ext uri="{BB962C8B-B14F-4D97-AF65-F5344CB8AC3E}">
        <p14:creationId xmlns:p14="http://schemas.microsoft.com/office/powerpoint/2010/main" val="492216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矩形 2"/>
          <p:cNvSpPr>
            <a:spLocks noGrp="1" noChangeArrowheads="1"/>
          </p:cNvSpPr>
          <p:nvPr>
            <p:ph type="title"/>
          </p:nvPr>
        </p:nvSpPr>
        <p:spPr>
          <a:xfrm>
            <a:off x="368022" y="187570"/>
            <a:ext cx="8598907" cy="826843"/>
          </a:xfrm>
        </p:spPr>
        <p:txBody>
          <a:bodyPr/>
          <a:lstStyle/>
          <a:p>
            <a:r>
              <a:rPr altLang="en-US" dirty="0"/>
              <a:t>字符输入函数</a:t>
            </a:r>
            <a:r>
              <a:rPr lang="en-US" altLang="zh-CN" dirty="0" err="1"/>
              <a:t>ge</a:t>
            </a:r>
            <a:r>
              <a:rPr lang="en-US" dirty="0" err="1"/>
              <a:t>tchar</a:t>
            </a:r>
            <a:r>
              <a:rPr lang="en-US" dirty="0"/>
              <a:t>( )</a:t>
            </a:r>
            <a:endParaRPr lang="zh-CN" dirty="0">
              <a:latin typeface="Microsoft YaHei UI" panose="020B0503020204020204" pitchFamily="34" charset="-122"/>
              <a:ea typeface="Microsoft YaHei UI" panose="020B0503020204020204" pitchFamily="34" charset="-122"/>
            </a:endParaRPr>
          </a:p>
        </p:txBody>
      </p:sp>
      <p:sp>
        <p:nvSpPr>
          <p:cNvPr id="6" name="TextBox 5"/>
          <p:cNvSpPr txBox="1"/>
          <p:nvPr/>
        </p:nvSpPr>
        <p:spPr>
          <a:xfrm>
            <a:off x="516988" y="1056758"/>
            <a:ext cx="7401963" cy="584775"/>
          </a:xfrm>
          <a:prstGeom prst="rect">
            <a:avLst/>
          </a:prstGeom>
          <a:noFill/>
        </p:spPr>
        <p:txBody>
          <a:bodyPr wrap="none" rtlCol="0">
            <a:spAutoFit/>
          </a:bodyPr>
          <a:lstStyle/>
          <a:p>
            <a:r>
              <a:rPr lang="zh-CN" altLang="en-US" sz="3200" dirty="0">
                <a:latin typeface="Microsoft YaHei UI" panose="020B0503020204020204" pitchFamily="34" charset="-122"/>
                <a:ea typeface="Microsoft YaHei UI" panose="020B0503020204020204" pitchFamily="34" charset="-122"/>
              </a:rPr>
              <a:t>使用</a:t>
            </a:r>
            <a:r>
              <a:rPr lang="en-US" altLang="zh-CN" sz="3200" dirty="0" err="1">
                <a:latin typeface="Microsoft YaHei UI" panose="020B0503020204020204" pitchFamily="34" charset="-122"/>
                <a:ea typeface="Microsoft YaHei UI" panose="020B0503020204020204" pitchFamily="34" charset="-122"/>
              </a:rPr>
              <a:t>getchar</a:t>
            </a:r>
            <a:r>
              <a:rPr lang="en-US" altLang="zh-CN" sz="3200" dirty="0">
                <a:latin typeface="Microsoft YaHei UI" panose="020B0503020204020204" pitchFamily="34" charset="-122"/>
                <a:ea typeface="Microsoft YaHei UI" panose="020B0503020204020204" pitchFamily="34" charset="-122"/>
              </a:rPr>
              <a:t>( )</a:t>
            </a:r>
            <a:r>
              <a:rPr lang="zh-CN" altLang="en-US" sz="3200" dirty="0">
                <a:latin typeface="Microsoft YaHei UI" panose="020B0503020204020204" pitchFamily="34" charset="-122"/>
                <a:ea typeface="Microsoft YaHei UI" panose="020B0503020204020204" pitchFamily="34" charset="-122"/>
              </a:rPr>
              <a:t>函数时应注意以下几点：</a:t>
            </a:r>
          </a:p>
        </p:txBody>
      </p:sp>
      <p:sp>
        <p:nvSpPr>
          <p:cNvPr id="2" name="矩形 1"/>
          <p:cNvSpPr/>
          <p:nvPr/>
        </p:nvSpPr>
        <p:spPr>
          <a:xfrm>
            <a:off x="516988" y="1665182"/>
            <a:ext cx="9555700" cy="3539430"/>
          </a:xfrm>
          <a:prstGeom prst="rect">
            <a:avLst/>
          </a:prstGeom>
        </p:spPr>
        <p:txBody>
          <a:bodyPr wrap="square">
            <a:spAutoFit/>
          </a:bodyPr>
          <a:lstStyle/>
          <a:p>
            <a:pPr marL="457200" indent="-457200">
              <a:lnSpc>
                <a:spcPct val="140000"/>
              </a:lnSpc>
              <a:buClr>
                <a:schemeClr val="accent1">
                  <a:lumMod val="75000"/>
                </a:schemeClr>
              </a:buClr>
              <a:buFont typeface="Wingdings" panose="05000000000000000000" pitchFamily="2" charset="2"/>
              <a:buChar char="Ø"/>
            </a:pPr>
            <a:r>
              <a:rPr lang="en-US" altLang="zh-CN" sz="3200" dirty="0" err="1">
                <a:latin typeface="Microsoft YaHei UI" panose="020B0503020204020204" pitchFamily="34" charset="-122"/>
                <a:ea typeface="Microsoft YaHei UI" panose="020B0503020204020204" pitchFamily="34" charset="-122"/>
              </a:rPr>
              <a:t>getchar</a:t>
            </a:r>
            <a:r>
              <a:rPr lang="en-US" altLang="zh-CN" sz="3200" dirty="0">
                <a:latin typeface="Microsoft YaHei UI" panose="020B0503020204020204" pitchFamily="34" charset="-122"/>
                <a:ea typeface="Microsoft YaHei UI" panose="020B0503020204020204" pitchFamily="34" charset="-122"/>
              </a:rPr>
              <a:t>( )</a:t>
            </a:r>
            <a:r>
              <a:rPr lang="zh-CN" altLang="zh-CN" sz="3200" dirty="0">
                <a:latin typeface="Microsoft YaHei UI" panose="020B0503020204020204" pitchFamily="34" charset="-122"/>
                <a:ea typeface="Microsoft YaHei UI" panose="020B0503020204020204" pitchFamily="34" charset="-122"/>
              </a:rPr>
              <a:t>函数只能接受单个字符，输入数字也按字符处理。</a:t>
            </a:r>
            <a:endParaRPr lang="en-US" altLang="zh-CN" sz="3200" dirty="0">
              <a:latin typeface="Microsoft YaHei UI" panose="020B0503020204020204" pitchFamily="34" charset="-122"/>
              <a:ea typeface="Microsoft YaHei UI" panose="020B0503020204020204" pitchFamily="34" charset="-122"/>
            </a:endParaRPr>
          </a:p>
          <a:p>
            <a:pPr marL="457200" indent="-457200">
              <a:lnSpc>
                <a:spcPct val="140000"/>
              </a:lnSpc>
              <a:buClr>
                <a:schemeClr val="accent1">
                  <a:lumMod val="75000"/>
                </a:schemeClr>
              </a:buClr>
              <a:buFont typeface="Wingdings" panose="05000000000000000000" pitchFamily="2" charset="2"/>
              <a:buChar char="Ø"/>
            </a:pPr>
            <a:r>
              <a:rPr lang="zh-CN" altLang="zh-CN" sz="3200" dirty="0">
                <a:latin typeface="Microsoft YaHei UI" panose="020B0503020204020204" pitchFamily="34" charset="-122"/>
                <a:ea typeface="Microsoft YaHei UI" panose="020B0503020204020204" pitchFamily="34" charset="-122"/>
              </a:rPr>
              <a:t>输入多于一个字符时，只接收第一个字符。</a:t>
            </a:r>
            <a:endParaRPr lang="en-US" altLang="zh-CN" sz="3200" dirty="0">
              <a:latin typeface="Microsoft YaHei UI" panose="020B0503020204020204" pitchFamily="34" charset="-122"/>
              <a:ea typeface="Microsoft YaHei UI" panose="020B0503020204020204" pitchFamily="34" charset="-122"/>
            </a:endParaRPr>
          </a:p>
          <a:p>
            <a:pPr marL="457200" lvl="0" indent="-457200">
              <a:lnSpc>
                <a:spcPct val="140000"/>
              </a:lnSpc>
              <a:buClr>
                <a:schemeClr val="accent1">
                  <a:lumMod val="75000"/>
                </a:schemeClr>
              </a:buClr>
              <a:buFont typeface="Wingdings" panose="05000000000000000000" pitchFamily="2" charset="2"/>
              <a:buChar char="Ø"/>
            </a:pPr>
            <a:r>
              <a:rPr lang="zh-CN" altLang="en-US" sz="3200" dirty="0">
                <a:latin typeface="Microsoft YaHei UI" panose="020B0503020204020204" pitchFamily="34" charset="-122"/>
                <a:ea typeface="Microsoft YaHei UI" panose="020B0503020204020204" pitchFamily="34" charset="-122"/>
              </a:rPr>
              <a:t>使用本函数前必须包含头文件“</a:t>
            </a:r>
            <a:r>
              <a:rPr lang="en-US" altLang="zh-CN" sz="3200" dirty="0" err="1">
                <a:latin typeface="Microsoft YaHei UI" panose="020B0503020204020204" pitchFamily="34" charset="-122"/>
                <a:ea typeface="Microsoft YaHei UI" panose="020B0503020204020204" pitchFamily="34" charset="-122"/>
              </a:rPr>
              <a:t>stdio.h</a:t>
            </a:r>
            <a:r>
              <a:rPr lang="zh-CN" altLang="en-US" sz="3200" dirty="0">
                <a:latin typeface="Microsoft YaHei UI" panose="020B0503020204020204" pitchFamily="34" charset="-122"/>
                <a:ea typeface="Microsoft YaHei UI" panose="020B0503020204020204" pitchFamily="34" charset="-122"/>
              </a:rPr>
              <a:t>”</a:t>
            </a:r>
          </a:p>
          <a:p>
            <a:pPr marL="457200" indent="-457200">
              <a:lnSpc>
                <a:spcPct val="140000"/>
              </a:lnSpc>
              <a:buClr>
                <a:schemeClr val="accent1">
                  <a:lumMod val="75000"/>
                </a:schemeClr>
              </a:buClr>
              <a:buFont typeface="Wingdings" panose="05000000000000000000" pitchFamily="2" charset="2"/>
              <a:buChar char="Ø"/>
            </a:pPr>
            <a:endParaRPr lang="zh-CN" altLang="en-US"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51291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09246" y="2050143"/>
            <a:ext cx="6763304" cy="707886"/>
          </a:xfrm>
          <a:prstGeom prst="rect">
            <a:avLst/>
          </a:prstGeom>
          <a:noFill/>
        </p:spPr>
        <p:txBody>
          <a:bodyPr wrap="square" rtlCol="0">
            <a:spAutoFit/>
          </a:bodyPr>
          <a:lstStyle/>
          <a:p>
            <a:r>
              <a:rPr lang="en-US" altLang="zh-CN" sz="4000" b="1" dirty="0">
                <a:solidFill>
                  <a:schemeClr val="accent2">
                    <a:lumMod val="75000"/>
                  </a:schemeClr>
                </a:solidFill>
                <a:latin typeface="微软雅黑" panose="020B0503020204020204" charset="-122"/>
                <a:ea typeface="微软雅黑" panose="020B0503020204020204" charset="-122"/>
              </a:rPr>
              <a:t>3.3  </a:t>
            </a:r>
            <a:r>
              <a:rPr lang="zh-CN" altLang="en-US" sz="4000" b="1" dirty="0">
                <a:solidFill>
                  <a:schemeClr val="accent2">
                    <a:lumMod val="75000"/>
                  </a:schemeClr>
                </a:solidFill>
                <a:latin typeface="微软雅黑" panose="020B0503020204020204" charset="-122"/>
                <a:ea typeface="微软雅黑" panose="020B0503020204020204" charset="-122"/>
              </a:rPr>
              <a:t>字符输入与输出</a:t>
            </a:r>
          </a:p>
        </p:txBody>
      </p:sp>
      <p:sp>
        <p:nvSpPr>
          <p:cNvPr id="3" name="矩形 2"/>
          <p:cNvSpPr/>
          <p:nvPr/>
        </p:nvSpPr>
        <p:spPr>
          <a:xfrm>
            <a:off x="2837897" y="2913495"/>
            <a:ext cx="3530134" cy="523220"/>
          </a:xfrm>
          <a:prstGeom prst="rect">
            <a:avLst/>
          </a:prstGeom>
        </p:spPr>
        <p:txBody>
          <a:bodyPr wrap="none">
            <a:spAutoFit/>
          </a:bodyPr>
          <a:lstStyle/>
          <a:p>
            <a:r>
              <a:rPr lang="en-US" altLang="zh-CN" sz="2800" b="1" dirty="0">
                <a:solidFill>
                  <a:schemeClr val="accent2">
                    <a:lumMod val="75000"/>
                  </a:schemeClr>
                </a:solidFill>
                <a:latin typeface="微软雅黑" panose="020B0503020204020204" charset="-122"/>
                <a:ea typeface="微软雅黑" panose="020B0503020204020204" charset="-122"/>
              </a:rPr>
              <a:t>3.3.2  </a:t>
            </a:r>
            <a:r>
              <a:rPr lang="zh-CN" altLang="en-US" sz="2800" b="1" dirty="0">
                <a:solidFill>
                  <a:schemeClr val="accent2">
                    <a:lumMod val="75000"/>
                  </a:schemeClr>
                </a:solidFill>
                <a:latin typeface="微软雅黑" panose="020B0503020204020204" charset="-122"/>
                <a:ea typeface="微软雅黑" panose="020B0503020204020204" charset="-122"/>
              </a:rPr>
              <a:t>字符输出函数 </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718352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dirty="0"/>
              <a:t>字符输出函数</a:t>
            </a:r>
            <a:r>
              <a:rPr lang="en-US" altLang="zh-CN" dirty="0" err="1"/>
              <a:t>putchar</a:t>
            </a:r>
            <a:r>
              <a:rPr lang="en-US" altLang="zh-CN" dirty="0"/>
              <a:t>( )</a:t>
            </a:r>
            <a:endParaRPr lang="zh-CN" altLang="en-US" dirty="0"/>
          </a:p>
        </p:txBody>
      </p:sp>
      <p:sp>
        <p:nvSpPr>
          <p:cNvPr id="4" name="矩形 3"/>
          <p:cNvSpPr>
            <a:spLocks noGrp="1" noChangeArrowheads="1"/>
          </p:cNvSpPr>
          <p:nvPr>
            <p:ph idx="1"/>
          </p:nvPr>
        </p:nvSpPr>
        <p:spPr>
          <a:xfrm>
            <a:off x="364811" y="981851"/>
            <a:ext cx="10443203" cy="3890187"/>
          </a:xfrm>
        </p:spPr>
        <p:txBody>
          <a:bodyPr>
            <a:noAutofit/>
          </a:bodyPr>
          <a:lstStyle/>
          <a:p>
            <a:pPr>
              <a:lnSpc>
                <a:spcPct val="140000"/>
              </a:lnSpc>
              <a:buFont typeface="Wingdings" panose="05000000000000000000" pitchFamily="2" charset="2"/>
              <a:buChar char="Ø"/>
            </a:pPr>
            <a:r>
              <a:rPr lang="en-US" altLang="zh-CN" sz="3200" dirty="0" err="1">
                <a:solidFill>
                  <a:schemeClr val="tx1"/>
                </a:solidFill>
              </a:rPr>
              <a:t>putchar</a:t>
            </a:r>
            <a:r>
              <a:rPr lang="zh-CN" altLang="en-US" sz="3200" dirty="0">
                <a:solidFill>
                  <a:schemeClr val="tx1"/>
                </a:solidFill>
              </a:rPr>
              <a:t>（） 函数是字符输出函数，其功能是在显示器上输出单个字符。</a:t>
            </a:r>
          </a:p>
          <a:p>
            <a:pPr>
              <a:lnSpc>
                <a:spcPct val="140000"/>
              </a:lnSpc>
              <a:buNone/>
            </a:pPr>
            <a:r>
              <a:rPr lang="zh-CN" altLang="en-US" sz="3200" dirty="0"/>
              <a:t>       </a:t>
            </a:r>
            <a:r>
              <a:rPr lang="zh-CN" altLang="en-US" sz="3200" dirty="0">
                <a:solidFill>
                  <a:schemeClr val="tx1"/>
                </a:solidFill>
              </a:rPr>
              <a:t> 其一般形式为：</a:t>
            </a:r>
            <a:r>
              <a:rPr lang="zh-CN" altLang="en-US" sz="3200" b="1" dirty="0"/>
              <a:t>  </a:t>
            </a:r>
            <a:r>
              <a:rPr lang="en-US" altLang="zh-CN" sz="3200" b="1" dirty="0" err="1">
                <a:solidFill>
                  <a:schemeClr val="accent4"/>
                </a:solidFill>
              </a:rPr>
              <a:t>putchar</a:t>
            </a:r>
            <a:r>
              <a:rPr lang="en-US" altLang="zh-CN" sz="3200" b="1" dirty="0">
                <a:solidFill>
                  <a:schemeClr val="accent4"/>
                </a:solidFill>
              </a:rPr>
              <a:t>(c)</a:t>
            </a:r>
          </a:p>
          <a:p>
            <a:pPr marL="0" indent="0">
              <a:buNone/>
            </a:pPr>
            <a:r>
              <a:rPr lang="en-US" altLang="zh-CN" sz="3200" dirty="0"/>
              <a:t>    </a:t>
            </a:r>
            <a:r>
              <a:rPr lang="zh-CN" altLang="en-US" sz="3200" dirty="0">
                <a:solidFill>
                  <a:schemeClr val="tx1"/>
                </a:solidFill>
              </a:rPr>
              <a:t>其中，</a:t>
            </a:r>
            <a:r>
              <a:rPr lang="en-US" altLang="zh-CN" sz="3200" dirty="0">
                <a:solidFill>
                  <a:schemeClr val="tx1"/>
                </a:solidFill>
              </a:rPr>
              <a:t>c</a:t>
            </a:r>
            <a:r>
              <a:rPr lang="zh-CN" altLang="zh-CN" sz="3200" dirty="0">
                <a:solidFill>
                  <a:schemeClr val="tx1"/>
                </a:solidFill>
              </a:rPr>
              <a:t>可以是被单引号引起来的</a:t>
            </a:r>
            <a:r>
              <a:rPr lang="zh-CN" altLang="zh-CN" sz="3200" dirty="0">
                <a:solidFill>
                  <a:schemeClr val="accent4"/>
                </a:solidFill>
              </a:rPr>
              <a:t>单个字符</a:t>
            </a:r>
            <a:r>
              <a:rPr lang="zh-CN" altLang="zh-CN" sz="3200" dirty="0">
                <a:solidFill>
                  <a:schemeClr val="tx1"/>
                </a:solidFill>
              </a:rPr>
              <a:t>，可以是介于</a:t>
            </a:r>
            <a:r>
              <a:rPr lang="en-US" altLang="zh-CN" sz="3200" dirty="0">
                <a:solidFill>
                  <a:schemeClr val="accent4"/>
                </a:solidFill>
              </a:rPr>
              <a:t>0~127</a:t>
            </a:r>
            <a:r>
              <a:rPr lang="zh-CN" altLang="zh-CN" sz="3200" dirty="0">
                <a:solidFill>
                  <a:schemeClr val="accent4"/>
                </a:solidFill>
              </a:rPr>
              <a:t>之间的一个十进制整型数</a:t>
            </a:r>
            <a:r>
              <a:rPr lang="zh-CN" altLang="zh-CN" sz="3200" dirty="0">
                <a:solidFill>
                  <a:schemeClr val="tx1"/>
                </a:solidFill>
              </a:rPr>
              <a:t>，也可以是一个</a:t>
            </a:r>
            <a:r>
              <a:rPr lang="zh-CN" altLang="zh-CN" sz="3200" dirty="0">
                <a:solidFill>
                  <a:schemeClr val="accent4"/>
                </a:solidFill>
              </a:rPr>
              <a:t>字符型变量。</a:t>
            </a:r>
          </a:p>
          <a:p>
            <a:pPr marL="0" indent="0">
              <a:lnSpc>
                <a:spcPct val="140000"/>
              </a:lnSpc>
              <a:buNone/>
            </a:pPr>
            <a:endParaRPr lang="zh-CN" altLang="en-US" sz="2800" dirty="0"/>
          </a:p>
        </p:txBody>
      </p:sp>
      <p:sp>
        <p:nvSpPr>
          <p:cNvPr id="6" name="TextBox 5"/>
          <p:cNvSpPr txBox="1"/>
          <p:nvPr/>
        </p:nvSpPr>
        <p:spPr>
          <a:xfrm>
            <a:off x="942974" y="4919367"/>
            <a:ext cx="8439105" cy="1569660"/>
          </a:xfrm>
          <a:prstGeom prst="rect">
            <a:avLst/>
          </a:prstGeom>
          <a:noFill/>
          <a:ln w="28575">
            <a:solidFill>
              <a:srgbClr val="0070C0"/>
            </a:solidFill>
          </a:ln>
        </p:spPr>
        <p:txBody>
          <a:bodyPr wrap="none" rtlCol="0">
            <a:spAutoFit/>
          </a:bodyPr>
          <a:lstStyle/>
          <a:p>
            <a:r>
              <a:rPr lang="zh-CN" altLang="en-US" sz="3200" dirty="0">
                <a:latin typeface="Microsoft YaHei UI" panose="020B0503020204020204" pitchFamily="34" charset="-122"/>
                <a:ea typeface="Microsoft YaHei UI" panose="020B0503020204020204" pitchFamily="34" charset="-122"/>
              </a:rPr>
              <a:t>例如： </a:t>
            </a:r>
            <a:r>
              <a:rPr lang="en-US" altLang="zh-CN" sz="3200" dirty="0" err="1">
                <a:latin typeface="Microsoft YaHei UI" panose="020B0503020204020204" pitchFamily="34" charset="-122"/>
                <a:ea typeface="Microsoft YaHei UI" panose="020B0503020204020204" pitchFamily="34" charset="-122"/>
              </a:rPr>
              <a:t>putchar</a:t>
            </a:r>
            <a:r>
              <a:rPr lang="en-US" altLang="zh-CN" sz="3200" dirty="0">
                <a:latin typeface="Microsoft YaHei UI" panose="020B0503020204020204" pitchFamily="34" charset="-122"/>
                <a:ea typeface="Microsoft YaHei UI" panose="020B0503020204020204" pitchFamily="34" charset="-122"/>
              </a:rPr>
              <a:t>('A');   /*</a:t>
            </a:r>
            <a:r>
              <a:rPr lang="zh-CN" altLang="en-US" sz="3200" dirty="0">
                <a:latin typeface="Microsoft YaHei UI" panose="020B0503020204020204" pitchFamily="34" charset="-122"/>
                <a:ea typeface="Microsoft YaHei UI" panose="020B0503020204020204" pitchFamily="34" charset="-122"/>
              </a:rPr>
              <a:t>输出大写字母</a:t>
            </a:r>
            <a:r>
              <a:rPr lang="en-US" altLang="zh-CN" sz="3200" dirty="0">
                <a:latin typeface="Microsoft YaHei UI" panose="020B0503020204020204" pitchFamily="34" charset="-122"/>
                <a:ea typeface="Microsoft YaHei UI" panose="020B0503020204020204" pitchFamily="34" charset="-122"/>
              </a:rPr>
              <a:t>A*/</a:t>
            </a:r>
          </a:p>
          <a:p>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putchar</a:t>
            </a:r>
            <a:r>
              <a:rPr lang="en-US" altLang="zh-CN" sz="3200" dirty="0">
                <a:latin typeface="Microsoft YaHei UI" panose="020B0503020204020204" pitchFamily="34" charset="-122"/>
                <a:ea typeface="Microsoft YaHei UI" panose="020B0503020204020204" pitchFamily="34" charset="-122"/>
              </a:rPr>
              <a:t>(66);   /*</a:t>
            </a:r>
            <a:r>
              <a:rPr lang="zh-CN" altLang="en-US" sz="3200" dirty="0">
                <a:latin typeface="Microsoft YaHei UI" panose="020B0503020204020204" pitchFamily="34" charset="-122"/>
                <a:ea typeface="Microsoft YaHei UI" panose="020B0503020204020204" pitchFamily="34" charset="-122"/>
              </a:rPr>
              <a:t>输出大写字母</a:t>
            </a:r>
            <a:r>
              <a:rPr lang="en-US" altLang="zh-CN" sz="3200" dirty="0">
                <a:latin typeface="Microsoft YaHei UI" panose="020B0503020204020204" pitchFamily="34" charset="-122"/>
                <a:ea typeface="Microsoft YaHei UI" panose="020B0503020204020204" pitchFamily="34" charset="-122"/>
              </a:rPr>
              <a:t>B*/</a:t>
            </a:r>
            <a:endParaRPr lang="zh-CN" altLang="en-US" sz="3200" dirty="0">
              <a:latin typeface="Microsoft YaHei UI" panose="020B0503020204020204" pitchFamily="34" charset="-122"/>
              <a:ea typeface="Microsoft YaHei UI" panose="020B0503020204020204" pitchFamily="34" charset="-122"/>
            </a:endParaRPr>
          </a:p>
          <a:p>
            <a:pPr>
              <a:buNone/>
            </a:pPr>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putchar</a:t>
            </a:r>
            <a:r>
              <a:rPr lang="en-US" altLang="zh-CN" sz="3200" dirty="0">
                <a:latin typeface="Microsoft YaHei UI" panose="020B0503020204020204" pitchFamily="34" charset="-122"/>
                <a:ea typeface="Microsoft YaHei UI" panose="020B0503020204020204" pitchFamily="34" charset="-122"/>
              </a:rPr>
              <a:t>(x);     /*</a:t>
            </a:r>
            <a:r>
              <a:rPr lang="zh-CN" altLang="en-US" sz="3200" dirty="0">
                <a:latin typeface="Microsoft YaHei UI" panose="020B0503020204020204" pitchFamily="34" charset="-122"/>
                <a:ea typeface="Microsoft YaHei UI" panose="020B0503020204020204" pitchFamily="34" charset="-122"/>
              </a:rPr>
              <a:t>输出字符变量</a:t>
            </a:r>
            <a:r>
              <a:rPr lang="en-US" altLang="zh-CN" sz="3200" dirty="0">
                <a:latin typeface="Microsoft YaHei UI" panose="020B0503020204020204" pitchFamily="34" charset="-122"/>
                <a:ea typeface="Microsoft YaHei UI" panose="020B0503020204020204" pitchFamily="34" charset="-122"/>
              </a:rPr>
              <a:t>x</a:t>
            </a:r>
            <a:r>
              <a:rPr lang="zh-CN" altLang="en-US" sz="3200" dirty="0">
                <a:latin typeface="Microsoft YaHei UI" panose="020B0503020204020204" pitchFamily="34" charset="-122"/>
                <a:ea typeface="Microsoft YaHei UI" panose="020B0503020204020204" pitchFamily="34" charset="-122"/>
              </a:rPr>
              <a:t>的值*</a:t>
            </a:r>
            <a:r>
              <a:rPr lang="en-US" altLang="zh-CN" sz="3200" dirty="0">
                <a:latin typeface="Microsoft YaHei UI" panose="020B0503020204020204" pitchFamily="34" charset="-122"/>
                <a:ea typeface="Microsoft YaHei UI" panose="020B0503020204020204" pitchFamily="34" charset="-122"/>
              </a:rPr>
              <a:t>/</a:t>
            </a:r>
            <a:endParaRPr lang="zh-CN" altLang="en-US"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80961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25405" y="222788"/>
            <a:ext cx="8598907" cy="1320800"/>
          </a:xfrm>
        </p:spPr>
        <p:txBody>
          <a:bodyPr>
            <a:normAutofit/>
          </a:bodyPr>
          <a:lstStyle/>
          <a:p>
            <a:r>
              <a:rPr lang="zh-CN" altLang="en-US" dirty="0"/>
              <a:t>字符输出函数</a:t>
            </a:r>
            <a:r>
              <a:rPr lang="en-US" altLang="zh-CN" dirty="0" err="1"/>
              <a:t>putchar</a:t>
            </a:r>
            <a:r>
              <a:rPr lang="en-US" altLang="zh-CN" dirty="0"/>
              <a:t>( )</a:t>
            </a:r>
            <a:endParaRPr lang="zh-CN" altLang="en-US" dirty="0"/>
          </a:p>
        </p:txBody>
      </p:sp>
      <p:sp>
        <p:nvSpPr>
          <p:cNvPr id="4" name="矩形 3"/>
          <p:cNvSpPr>
            <a:spLocks noGrp="1" noChangeArrowheads="1"/>
          </p:cNvSpPr>
          <p:nvPr>
            <p:ph idx="1"/>
          </p:nvPr>
        </p:nvSpPr>
        <p:spPr>
          <a:xfrm>
            <a:off x="364811" y="910411"/>
            <a:ext cx="10443203" cy="3890187"/>
          </a:xfrm>
        </p:spPr>
        <p:txBody>
          <a:bodyPr>
            <a:noAutofit/>
          </a:bodyPr>
          <a:lstStyle/>
          <a:p>
            <a:pPr marL="0" indent="0">
              <a:buNone/>
            </a:pPr>
            <a:r>
              <a:rPr lang="en-US" altLang="zh-CN" sz="2800" dirty="0">
                <a:solidFill>
                  <a:schemeClr val="tx1"/>
                </a:solidFill>
              </a:rPr>
              <a:t>【</a:t>
            </a:r>
            <a:r>
              <a:rPr lang="zh-CN" altLang="en-US" sz="2800" dirty="0">
                <a:solidFill>
                  <a:schemeClr val="tx1"/>
                </a:solidFill>
              </a:rPr>
              <a:t>例</a:t>
            </a:r>
            <a:r>
              <a:rPr lang="en-US" altLang="zh-CN" sz="2800" dirty="0">
                <a:solidFill>
                  <a:schemeClr val="tx1"/>
                </a:solidFill>
              </a:rPr>
              <a:t>】</a:t>
            </a:r>
            <a:r>
              <a:rPr lang="zh-CN" altLang="zh-CN" sz="2800" dirty="0">
                <a:solidFill>
                  <a:schemeClr val="tx1"/>
                </a:solidFill>
              </a:rPr>
              <a:t>输出单个字符。</a:t>
            </a:r>
            <a:endParaRPr lang="en-US" altLang="zh-CN" sz="2800" dirty="0">
              <a:solidFill>
                <a:schemeClr val="tx1"/>
              </a:solidFill>
            </a:endParaRPr>
          </a:p>
          <a:p>
            <a:pPr marL="0" indent="0">
              <a:buNone/>
            </a:pPr>
            <a:r>
              <a:rPr lang="en-US" altLang="zh-CN" sz="2800" dirty="0">
                <a:solidFill>
                  <a:schemeClr val="tx1"/>
                </a:solidFill>
              </a:rPr>
              <a:t>#include&lt;</a:t>
            </a:r>
            <a:r>
              <a:rPr lang="en-US" altLang="zh-CN" sz="2800" dirty="0" err="1">
                <a:solidFill>
                  <a:schemeClr val="tx1"/>
                </a:solidFill>
              </a:rPr>
              <a:t>stdio.h</a:t>
            </a:r>
            <a:r>
              <a:rPr lang="en-US" altLang="zh-CN" sz="2800" dirty="0">
                <a:solidFill>
                  <a:schemeClr val="tx1"/>
                </a:solidFill>
              </a:rPr>
              <a:t>&gt;</a:t>
            </a:r>
            <a:endParaRPr lang="zh-CN" altLang="zh-CN" sz="2800" dirty="0">
              <a:solidFill>
                <a:schemeClr val="tx1"/>
              </a:solidFill>
            </a:endParaRPr>
          </a:p>
          <a:p>
            <a:pPr marL="0" indent="0">
              <a:buNone/>
            </a:pPr>
            <a:r>
              <a:rPr lang="en-US" altLang="zh-CN" sz="2800" dirty="0" err="1">
                <a:solidFill>
                  <a:schemeClr val="tx1"/>
                </a:solidFill>
              </a:rPr>
              <a:t>int</a:t>
            </a:r>
            <a:r>
              <a:rPr lang="en-US" altLang="zh-CN" sz="2800" dirty="0">
                <a:solidFill>
                  <a:schemeClr val="tx1"/>
                </a:solidFill>
              </a:rPr>
              <a:t> main( )</a:t>
            </a:r>
            <a:endParaRPr lang="zh-CN" altLang="zh-CN" sz="2800" dirty="0">
              <a:solidFill>
                <a:schemeClr val="tx1"/>
              </a:solidFill>
            </a:endParaRPr>
          </a:p>
          <a:p>
            <a:pPr marL="0" indent="0">
              <a:buNone/>
            </a:pPr>
            <a:r>
              <a:rPr lang="en-US" altLang="zh-CN" sz="2800" dirty="0">
                <a:solidFill>
                  <a:schemeClr val="tx1"/>
                </a:solidFill>
              </a:rPr>
              <a:t>{</a:t>
            </a:r>
            <a:endParaRPr lang="zh-CN" altLang="zh-CN" sz="2800" dirty="0">
              <a:solidFill>
                <a:schemeClr val="tx1"/>
              </a:solidFill>
            </a:endParaRPr>
          </a:p>
          <a:p>
            <a:pPr marL="0" indent="0">
              <a:buNone/>
            </a:pPr>
            <a:r>
              <a:rPr lang="en-US" altLang="zh-CN" sz="2800" dirty="0">
                <a:solidFill>
                  <a:schemeClr val="tx1"/>
                </a:solidFill>
              </a:rPr>
              <a:t>   char a='</a:t>
            </a:r>
            <a:r>
              <a:rPr lang="en-US" altLang="zh-CN" sz="2800" dirty="0" err="1">
                <a:solidFill>
                  <a:schemeClr val="tx1"/>
                </a:solidFill>
              </a:rPr>
              <a:t>B',b</a:t>
            </a:r>
            <a:r>
              <a:rPr lang="en-US" altLang="zh-CN" sz="2800" dirty="0">
                <a:solidFill>
                  <a:schemeClr val="tx1"/>
                </a:solidFill>
              </a:rPr>
              <a:t>='</a:t>
            </a:r>
            <a:r>
              <a:rPr lang="en-US" altLang="zh-CN" sz="2800" dirty="0" err="1">
                <a:solidFill>
                  <a:schemeClr val="tx1"/>
                </a:solidFill>
              </a:rPr>
              <a:t>o',c</a:t>
            </a:r>
            <a:r>
              <a:rPr lang="en-US" altLang="zh-CN" sz="2800" dirty="0">
                <a:solidFill>
                  <a:schemeClr val="tx1"/>
                </a:solidFill>
              </a:rPr>
              <a:t>='k';</a:t>
            </a:r>
            <a:endParaRPr lang="zh-CN" altLang="zh-CN" sz="2800" dirty="0">
              <a:solidFill>
                <a:schemeClr val="tx1"/>
              </a:solidFill>
            </a:endParaRPr>
          </a:p>
          <a:p>
            <a:pPr marL="0" indent="0">
              <a:buNone/>
            </a:pPr>
            <a:r>
              <a:rPr lang="en-US" altLang="zh-CN" sz="2800" dirty="0">
                <a:solidFill>
                  <a:schemeClr val="tx1"/>
                </a:solidFill>
              </a:rPr>
              <a:t>   </a:t>
            </a:r>
            <a:r>
              <a:rPr lang="en-US" altLang="zh-CN" sz="2800" dirty="0" err="1">
                <a:solidFill>
                  <a:schemeClr val="tx1"/>
                </a:solidFill>
              </a:rPr>
              <a:t>putchar</a:t>
            </a:r>
            <a:r>
              <a:rPr lang="en-US" altLang="zh-CN" sz="2800" dirty="0">
                <a:solidFill>
                  <a:schemeClr val="tx1"/>
                </a:solidFill>
              </a:rPr>
              <a:t>(a);</a:t>
            </a:r>
            <a:r>
              <a:rPr lang="en-US" altLang="zh-CN" sz="2800" dirty="0" err="1">
                <a:solidFill>
                  <a:schemeClr val="tx1"/>
                </a:solidFill>
              </a:rPr>
              <a:t>putchar</a:t>
            </a:r>
            <a:r>
              <a:rPr lang="en-US" altLang="zh-CN" sz="2800" dirty="0">
                <a:solidFill>
                  <a:schemeClr val="tx1"/>
                </a:solidFill>
              </a:rPr>
              <a:t>(b);</a:t>
            </a:r>
            <a:r>
              <a:rPr lang="en-US" altLang="zh-CN" sz="2800" dirty="0" err="1">
                <a:solidFill>
                  <a:schemeClr val="tx1"/>
                </a:solidFill>
              </a:rPr>
              <a:t>putchar</a:t>
            </a:r>
            <a:r>
              <a:rPr lang="en-US" altLang="zh-CN" sz="2800" dirty="0">
                <a:solidFill>
                  <a:schemeClr val="tx1"/>
                </a:solidFill>
              </a:rPr>
              <a:t>(b);</a:t>
            </a:r>
            <a:r>
              <a:rPr lang="en-US" altLang="zh-CN" sz="2800" dirty="0" err="1">
                <a:solidFill>
                  <a:schemeClr val="tx1"/>
                </a:solidFill>
              </a:rPr>
              <a:t>putchar</a:t>
            </a:r>
            <a:r>
              <a:rPr lang="en-US" altLang="zh-CN" sz="2800" dirty="0">
                <a:solidFill>
                  <a:schemeClr val="tx1"/>
                </a:solidFill>
              </a:rPr>
              <a:t>(c);</a:t>
            </a:r>
            <a:r>
              <a:rPr lang="en-US" altLang="zh-CN" sz="2800" dirty="0" err="1">
                <a:solidFill>
                  <a:schemeClr val="tx1"/>
                </a:solidFill>
              </a:rPr>
              <a:t>putchar</a:t>
            </a:r>
            <a:r>
              <a:rPr lang="en-US" altLang="zh-CN" sz="2800" dirty="0">
                <a:solidFill>
                  <a:schemeClr val="tx1"/>
                </a:solidFill>
              </a:rPr>
              <a:t>('\t');</a:t>
            </a:r>
            <a:endParaRPr lang="zh-CN" altLang="zh-CN" sz="2800" dirty="0">
              <a:solidFill>
                <a:schemeClr val="tx1"/>
              </a:solidFill>
            </a:endParaRPr>
          </a:p>
          <a:p>
            <a:pPr marL="0" indent="0">
              <a:buNone/>
            </a:pPr>
            <a:r>
              <a:rPr lang="en-US" altLang="zh-CN" sz="2800" dirty="0">
                <a:solidFill>
                  <a:schemeClr val="tx1"/>
                </a:solidFill>
              </a:rPr>
              <a:t>   </a:t>
            </a:r>
            <a:r>
              <a:rPr lang="en-US" altLang="zh-CN" sz="2800" dirty="0" err="1">
                <a:solidFill>
                  <a:schemeClr val="tx1"/>
                </a:solidFill>
              </a:rPr>
              <a:t>putchar</a:t>
            </a:r>
            <a:r>
              <a:rPr lang="en-US" altLang="zh-CN" sz="2800" dirty="0">
                <a:solidFill>
                  <a:schemeClr val="tx1"/>
                </a:solidFill>
              </a:rPr>
              <a:t>(a);</a:t>
            </a:r>
            <a:r>
              <a:rPr lang="en-US" altLang="zh-CN" sz="2800" dirty="0" err="1">
                <a:solidFill>
                  <a:schemeClr val="tx1"/>
                </a:solidFill>
              </a:rPr>
              <a:t>putchar</a:t>
            </a:r>
            <a:r>
              <a:rPr lang="en-US" altLang="zh-CN" sz="2800" dirty="0">
                <a:solidFill>
                  <a:schemeClr val="tx1"/>
                </a:solidFill>
              </a:rPr>
              <a:t>(b);</a:t>
            </a:r>
            <a:endParaRPr lang="zh-CN" altLang="zh-CN" sz="2800" dirty="0">
              <a:solidFill>
                <a:schemeClr val="tx1"/>
              </a:solidFill>
            </a:endParaRPr>
          </a:p>
          <a:p>
            <a:pPr marL="0" indent="0">
              <a:buNone/>
            </a:pPr>
            <a:r>
              <a:rPr lang="en-US" altLang="zh-CN" sz="2800" dirty="0">
                <a:solidFill>
                  <a:schemeClr val="tx1"/>
                </a:solidFill>
              </a:rPr>
              <a:t>   </a:t>
            </a:r>
            <a:r>
              <a:rPr lang="en-US" altLang="zh-CN" sz="2800" dirty="0" err="1">
                <a:solidFill>
                  <a:schemeClr val="tx1"/>
                </a:solidFill>
              </a:rPr>
              <a:t>putchar</a:t>
            </a:r>
            <a:r>
              <a:rPr lang="en-US" altLang="zh-CN" sz="2800" dirty="0">
                <a:solidFill>
                  <a:schemeClr val="tx1"/>
                </a:solidFill>
              </a:rPr>
              <a:t>('\n');</a:t>
            </a:r>
            <a:endParaRPr lang="zh-CN" altLang="zh-CN" sz="2800" dirty="0">
              <a:solidFill>
                <a:schemeClr val="tx1"/>
              </a:solidFill>
            </a:endParaRPr>
          </a:p>
          <a:p>
            <a:pPr marL="0" indent="0">
              <a:buNone/>
            </a:pPr>
            <a:r>
              <a:rPr lang="en-US" altLang="zh-CN" sz="2800" dirty="0">
                <a:solidFill>
                  <a:schemeClr val="tx1"/>
                </a:solidFill>
              </a:rPr>
              <a:t>   </a:t>
            </a:r>
            <a:r>
              <a:rPr lang="en-US" altLang="zh-CN" sz="2800" dirty="0" err="1">
                <a:solidFill>
                  <a:schemeClr val="tx1"/>
                </a:solidFill>
              </a:rPr>
              <a:t>putchar</a:t>
            </a:r>
            <a:r>
              <a:rPr lang="en-US" altLang="zh-CN" sz="2800" dirty="0">
                <a:solidFill>
                  <a:schemeClr val="tx1"/>
                </a:solidFill>
              </a:rPr>
              <a:t>(b);</a:t>
            </a:r>
            <a:r>
              <a:rPr lang="en-US" altLang="zh-CN" sz="2800" dirty="0" err="1">
                <a:solidFill>
                  <a:schemeClr val="tx1"/>
                </a:solidFill>
              </a:rPr>
              <a:t>putchar</a:t>
            </a:r>
            <a:r>
              <a:rPr lang="en-US" altLang="zh-CN" sz="2800" dirty="0">
                <a:solidFill>
                  <a:schemeClr val="tx1"/>
                </a:solidFill>
              </a:rPr>
              <a:t>(c);</a:t>
            </a:r>
            <a:endParaRPr lang="zh-CN" altLang="zh-CN" sz="2800" dirty="0">
              <a:solidFill>
                <a:schemeClr val="tx1"/>
              </a:solidFill>
            </a:endParaRPr>
          </a:p>
          <a:p>
            <a:pPr marL="0" indent="0">
              <a:buNone/>
            </a:pPr>
            <a:r>
              <a:rPr lang="en-US" altLang="zh-CN" sz="2800" dirty="0">
                <a:solidFill>
                  <a:schemeClr val="tx1"/>
                </a:solidFill>
              </a:rPr>
              <a:t>   return 0;</a:t>
            </a:r>
            <a:endParaRPr lang="zh-CN" altLang="zh-CN" sz="2800" dirty="0">
              <a:solidFill>
                <a:schemeClr val="tx1"/>
              </a:solidFill>
            </a:endParaRPr>
          </a:p>
          <a:p>
            <a:pPr marL="0" indent="0">
              <a:buNone/>
            </a:pPr>
            <a:r>
              <a:rPr lang="en-US" altLang="zh-CN" sz="2800" dirty="0">
                <a:solidFill>
                  <a:schemeClr val="tx1"/>
                </a:solidFill>
              </a:rPr>
              <a:t> }</a:t>
            </a:r>
            <a:endParaRPr lang="zh-CN" altLang="zh-CN" sz="2800" dirty="0">
              <a:solidFill>
                <a:schemeClr val="tx1"/>
              </a:solidFill>
            </a:endParaRPr>
          </a:p>
          <a:p>
            <a:pPr marL="0" indent="0">
              <a:lnSpc>
                <a:spcPct val="140000"/>
              </a:lnSpc>
              <a:buNone/>
            </a:pPr>
            <a:endParaRPr lang="zh-CN" altLang="en-US" sz="2800" dirty="0">
              <a:solidFill>
                <a:schemeClr val="tx1"/>
              </a:solidFill>
            </a:endParaRPr>
          </a:p>
        </p:txBody>
      </p:sp>
    </p:spTree>
    <p:extLst>
      <p:ext uri="{BB962C8B-B14F-4D97-AF65-F5344CB8AC3E}">
        <p14:creationId xmlns:p14="http://schemas.microsoft.com/office/powerpoint/2010/main" val="41578855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矩形 2"/>
          <p:cNvSpPr>
            <a:spLocks noGrp="1" noChangeArrowheads="1"/>
          </p:cNvSpPr>
          <p:nvPr>
            <p:ph type="title"/>
          </p:nvPr>
        </p:nvSpPr>
        <p:spPr>
          <a:xfrm>
            <a:off x="368022" y="187570"/>
            <a:ext cx="8598907" cy="1320800"/>
          </a:xfrm>
        </p:spPr>
        <p:txBody>
          <a:bodyPr vert="horz" lIns="91440" tIns="45720" rIns="91440" bIns="45720" rtlCol="0" anchor="t">
            <a:normAutofit/>
          </a:bodyPr>
          <a:lstStyle/>
          <a:p>
            <a:r>
              <a:rPr lang="zh-CN" altLang="en-US" dirty="0">
                <a:solidFill>
                  <a:schemeClr val="accent1"/>
                </a:solidFill>
              </a:rPr>
              <a:t>字符输出函数</a:t>
            </a:r>
            <a:r>
              <a:rPr lang="en-US" altLang="zh-CN" dirty="0" err="1">
                <a:solidFill>
                  <a:schemeClr val="accent1"/>
                </a:solidFill>
              </a:rPr>
              <a:t>putchar</a:t>
            </a:r>
            <a:r>
              <a:rPr lang="en-US" altLang="zh-CN" dirty="0">
                <a:solidFill>
                  <a:schemeClr val="accent1"/>
                </a:solidFill>
              </a:rPr>
              <a:t>( )</a:t>
            </a:r>
            <a:endParaRPr lang="zh-CN" dirty="0">
              <a:solidFill>
                <a:schemeClr val="accent1"/>
              </a:solidFill>
            </a:endParaRPr>
          </a:p>
        </p:txBody>
      </p:sp>
      <p:sp>
        <p:nvSpPr>
          <p:cNvPr id="92164" name="矩形 4"/>
          <p:cNvSpPr>
            <a:spLocks noGrp="1" noChangeArrowheads="1"/>
          </p:cNvSpPr>
          <p:nvPr>
            <p:ph sz="half" idx="1"/>
          </p:nvPr>
        </p:nvSpPr>
        <p:spPr>
          <a:xfrm>
            <a:off x="564968" y="1009021"/>
            <a:ext cx="10084275" cy="4577836"/>
          </a:xfrm>
        </p:spPr>
        <p:txBody>
          <a:bodyPr>
            <a:noAutofit/>
          </a:bodyPr>
          <a:lstStyle/>
          <a:p>
            <a:pPr>
              <a:lnSpc>
                <a:spcPct val="140000"/>
              </a:lnSpc>
              <a:buFont typeface="Wingdings" panose="05000000000000000000" pitchFamily="2" charset="2"/>
              <a:buChar char="Ø"/>
            </a:pPr>
            <a:r>
              <a:rPr altLang="en-US" sz="3200" dirty="0">
                <a:solidFill>
                  <a:schemeClr val="tx1"/>
                </a:solidFill>
              </a:rPr>
              <a:t>用</a:t>
            </a:r>
            <a:r>
              <a:rPr lang="en-US" altLang="en-US" sz="3200" dirty="0" err="1">
                <a:solidFill>
                  <a:schemeClr val="tx1"/>
                </a:solidFill>
              </a:rPr>
              <a:t>putchar</a:t>
            </a:r>
            <a:r>
              <a:rPr altLang="en-US" sz="3200" dirty="0">
                <a:solidFill>
                  <a:schemeClr val="tx1"/>
                </a:solidFill>
              </a:rPr>
              <a:t>（）函数可以输出控制字符</a:t>
            </a:r>
            <a:r>
              <a:rPr lang="zh-CN" altLang="en-US" sz="3200" dirty="0">
                <a:solidFill>
                  <a:schemeClr val="tx1"/>
                </a:solidFill>
              </a:rPr>
              <a:t>。</a:t>
            </a:r>
            <a:endParaRPr lang="en-US" altLang="en-US" sz="3200" dirty="0">
              <a:solidFill>
                <a:schemeClr val="tx1"/>
              </a:solidFill>
            </a:endParaRPr>
          </a:p>
          <a:p>
            <a:pPr>
              <a:lnSpc>
                <a:spcPct val="140000"/>
              </a:lnSpc>
              <a:buNone/>
            </a:pPr>
            <a:r>
              <a:rPr altLang="en-US" sz="3200" dirty="0">
                <a:solidFill>
                  <a:schemeClr val="tx1"/>
                </a:solidFill>
              </a:rPr>
              <a:t>   例如：</a:t>
            </a:r>
            <a:endParaRPr lang="en-US" altLang="en-US" sz="3200" dirty="0">
              <a:solidFill>
                <a:schemeClr val="tx1"/>
              </a:solidFill>
            </a:endParaRPr>
          </a:p>
          <a:p>
            <a:pPr>
              <a:lnSpc>
                <a:spcPct val="140000"/>
              </a:lnSpc>
              <a:buNone/>
            </a:pPr>
            <a:r>
              <a:rPr lang="en-US" altLang="en-US" sz="3200" dirty="0">
                <a:solidFill>
                  <a:schemeClr val="tx1"/>
                </a:solidFill>
              </a:rPr>
              <a:t>         </a:t>
            </a:r>
            <a:r>
              <a:rPr lang="en-US" altLang="en-US" sz="3200" dirty="0" err="1">
                <a:solidFill>
                  <a:schemeClr val="tx1"/>
                </a:solidFill>
              </a:rPr>
              <a:t>putchar</a:t>
            </a:r>
            <a:r>
              <a:rPr lang="en-US" altLang="en-US" sz="3200" dirty="0">
                <a:solidFill>
                  <a:schemeClr val="tx1"/>
                </a:solidFill>
              </a:rPr>
              <a:t>(‘\n’)              </a:t>
            </a:r>
            <a:r>
              <a:rPr lang="en-US" altLang="zh-CN" sz="3200" dirty="0">
                <a:solidFill>
                  <a:schemeClr val="tx1"/>
                </a:solidFill>
              </a:rPr>
              <a:t>/*</a:t>
            </a:r>
            <a:r>
              <a:rPr lang="zh-CN" altLang="en-US" sz="3200" dirty="0">
                <a:solidFill>
                  <a:schemeClr val="tx1"/>
                </a:solidFill>
              </a:rPr>
              <a:t>换行</a:t>
            </a:r>
            <a:r>
              <a:rPr lang="en-US" altLang="zh-CN" sz="3200" dirty="0">
                <a:solidFill>
                  <a:schemeClr val="tx1"/>
                </a:solidFill>
              </a:rPr>
              <a:t>'*/</a:t>
            </a:r>
            <a:endParaRPr altLang="en-US" sz="3200" dirty="0">
              <a:solidFill>
                <a:schemeClr val="tx1"/>
              </a:solidFill>
            </a:endParaRPr>
          </a:p>
          <a:p>
            <a:pPr>
              <a:lnSpc>
                <a:spcPct val="140000"/>
              </a:lnSpc>
              <a:buNone/>
            </a:pPr>
            <a:r>
              <a:rPr lang="en-US" altLang="en-US" sz="3200" dirty="0">
                <a:solidFill>
                  <a:schemeClr val="tx1"/>
                </a:solidFill>
              </a:rPr>
              <a:t>         </a:t>
            </a:r>
            <a:r>
              <a:rPr lang="en-US" altLang="en-US" sz="3200" dirty="0" err="1">
                <a:solidFill>
                  <a:schemeClr val="tx1"/>
                </a:solidFill>
              </a:rPr>
              <a:t>putchar</a:t>
            </a:r>
            <a:r>
              <a:rPr lang="en-US" altLang="en-US" sz="3200" dirty="0">
                <a:solidFill>
                  <a:schemeClr val="tx1"/>
                </a:solidFill>
              </a:rPr>
              <a:t>('\</a:t>
            </a:r>
            <a:r>
              <a:rPr lang="en-US" sz="3200" dirty="0">
                <a:solidFill>
                  <a:schemeClr val="tx1"/>
                </a:solidFill>
              </a:rPr>
              <a:t>101')         /*</a:t>
            </a:r>
            <a:r>
              <a:rPr altLang="en-US" sz="3200" dirty="0">
                <a:solidFill>
                  <a:schemeClr val="tx1"/>
                </a:solidFill>
              </a:rPr>
              <a:t>输出字符</a:t>
            </a:r>
            <a:r>
              <a:rPr lang="en-US" sz="3200" dirty="0">
                <a:solidFill>
                  <a:schemeClr val="tx1"/>
                </a:solidFill>
              </a:rPr>
              <a:t>'A'*/</a:t>
            </a:r>
            <a:endParaRPr altLang="en-US" sz="3200" dirty="0">
              <a:solidFill>
                <a:schemeClr val="tx1"/>
              </a:solidFill>
            </a:endParaRPr>
          </a:p>
          <a:p>
            <a:pPr>
              <a:lnSpc>
                <a:spcPct val="140000"/>
              </a:lnSpc>
              <a:buNone/>
            </a:pPr>
            <a:r>
              <a:rPr lang="en-US" sz="3200" dirty="0">
                <a:solidFill>
                  <a:schemeClr val="tx1"/>
                </a:solidFill>
              </a:rPr>
              <a:t>         </a:t>
            </a:r>
            <a:r>
              <a:rPr lang="en-US" sz="3200" dirty="0" err="1">
                <a:solidFill>
                  <a:schemeClr val="tx1"/>
                </a:solidFill>
              </a:rPr>
              <a:t>putchar</a:t>
            </a:r>
            <a:r>
              <a:rPr lang="en-US" sz="3200" dirty="0">
                <a:solidFill>
                  <a:schemeClr val="tx1"/>
                </a:solidFill>
              </a:rPr>
              <a:t>('\'')             /*</a:t>
            </a:r>
            <a:r>
              <a:rPr altLang="en-US" sz="3200" dirty="0">
                <a:solidFill>
                  <a:schemeClr val="tx1"/>
                </a:solidFill>
              </a:rPr>
              <a:t>输出字符</a:t>
            </a:r>
            <a:r>
              <a:rPr lang="en-US" sz="3200" dirty="0">
                <a:solidFill>
                  <a:schemeClr val="tx1"/>
                </a:solidFill>
              </a:rPr>
              <a:t>' */</a:t>
            </a:r>
          </a:p>
          <a:p>
            <a:pPr>
              <a:lnSpc>
                <a:spcPct val="140000"/>
              </a:lnSpc>
              <a:buNone/>
            </a:pPr>
            <a:r>
              <a:rPr lang="en-US" altLang="en-US" sz="3200" dirty="0">
                <a:solidFill>
                  <a:schemeClr val="tx1"/>
                </a:solidFill>
              </a:rPr>
              <a:t>         </a:t>
            </a:r>
            <a:r>
              <a:rPr lang="en-US" altLang="en-US" sz="3200" dirty="0" err="1">
                <a:solidFill>
                  <a:schemeClr val="tx1"/>
                </a:solidFill>
              </a:rPr>
              <a:t>putchar</a:t>
            </a:r>
            <a:r>
              <a:rPr lang="en-US" altLang="en-US" sz="3200" dirty="0">
                <a:solidFill>
                  <a:schemeClr val="tx1"/>
                </a:solidFill>
              </a:rPr>
              <a:t>(‘\t’)            /*</a:t>
            </a:r>
            <a:r>
              <a:rPr lang="zh-CN" altLang="en-US" sz="3200" dirty="0">
                <a:solidFill>
                  <a:schemeClr val="tx1"/>
                </a:solidFill>
              </a:rPr>
              <a:t>跳制表域</a:t>
            </a:r>
            <a:r>
              <a:rPr lang="en-US" altLang="zh-CN" sz="3200" dirty="0">
                <a:solidFill>
                  <a:schemeClr val="tx1"/>
                </a:solidFill>
              </a:rPr>
              <a:t>*/</a:t>
            </a:r>
            <a:endParaRPr altLang="en-US" sz="3200" dirty="0">
              <a:solidFill>
                <a:schemeClr val="tx1"/>
              </a:solidFill>
            </a:endParaRPr>
          </a:p>
        </p:txBody>
      </p:sp>
    </p:spTree>
    <p:extLst>
      <p:ext uri="{BB962C8B-B14F-4D97-AF65-F5344CB8AC3E}">
        <p14:creationId xmlns:p14="http://schemas.microsoft.com/office/powerpoint/2010/main" val="136008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64">
                                            <p:txEl>
                                              <p:pRg st="1" end="1"/>
                                            </p:txEl>
                                          </p:spTgt>
                                        </p:tgtEl>
                                        <p:attrNameLst>
                                          <p:attrName>style.visibility</p:attrName>
                                        </p:attrNameLst>
                                      </p:cBhvr>
                                      <p:to>
                                        <p:strVal val="visible"/>
                                      </p:to>
                                    </p:set>
                                    <p:animEffect transition="in" filter="fade">
                                      <p:cBhvr>
                                        <p:cTn id="7" dur="500"/>
                                        <p:tgtEl>
                                          <p:spTgt spid="9216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2164">
                                            <p:txEl>
                                              <p:pRg st="2" end="2"/>
                                            </p:txEl>
                                          </p:spTgt>
                                        </p:tgtEl>
                                        <p:attrNameLst>
                                          <p:attrName>style.visibility</p:attrName>
                                        </p:attrNameLst>
                                      </p:cBhvr>
                                      <p:to>
                                        <p:strVal val="visible"/>
                                      </p:to>
                                    </p:set>
                                    <p:animEffect transition="in" filter="fade">
                                      <p:cBhvr>
                                        <p:cTn id="10" dur="500"/>
                                        <p:tgtEl>
                                          <p:spTgt spid="9216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2164">
                                            <p:txEl>
                                              <p:pRg st="3" end="3"/>
                                            </p:txEl>
                                          </p:spTgt>
                                        </p:tgtEl>
                                        <p:attrNameLst>
                                          <p:attrName>style.visibility</p:attrName>
                                        </p:attrNameLst>
                                      </p:cBhvr>
                                      <p:to>
                                        <p:strVal val="visible"/>
                                      </p:to>
                                    </p:set>
                                    <p:animEffect transition="in" filter="fade">
                                      <p:cBhvr>
                                        <p:cTn id="13" dur="500"/>
                                        <p:tgtEl>
                                          <p:spTgt spid="9216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2164">
                                            <p:txEl>
                                              <p:pRg st="4" end="4"/>
                                            </p:txEl>
                                          </p:spTgt>
                                        </p:tgtEl>
                                        <p:attrNameLst>
                                          <p:attrName>style.visibility</p:attrName>
                                        </p:attrNameLst>
                                      </p:cBhvr>
                                      <p:to>
                                        <p:strVal val="visible"/>
                                      </p:to>
                                    </p:set>
                                    <p:animEffect transition="in" filter="fade">
                                      <p:cBhvr>
                                        <p:cTn id="16" dur="500"/>
                                        <p:tgtEl>
                                          <p:spTgt spid="9216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92164">
                                            <p:txEl>
                                              <p:pRg st="5" end="5"/>
                                            </p:txEl>
                                          </p:spTgt>
                                        </p:tgtEl>
                                        <p:attrNameLst>
                                          <p:attrName>style.visibility</p:attrName>
                                        </p:attrNameLst>
                                      </p:cBhvr>
                                      <p:to>
                                        <p:strVal val="visible"/>
                                      </p:to>
                                    </p:set>
                                    <p:animEffect transition="in" filter="fade">
                                      <p:cBhvr>
                                        <p:cTn id="19" dur="500"/>
                                        <p:tgtEl>
                                          <p:spTgt spid="921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09246" y="2050143"/>
            <a:ext cx="6763304" cy="707886"/>
          </a:xfrm>
          <a:prstGeom prst="rect">
            <a:avLst/>
          </a:prstGeom>
          <a:noFill/>
        </p:spPr>
        <p:txBody>
          <a:bodyPr wrap="square" rtlCol="0">
            <a:spAutoFit/>
          </a:bodyPr>
          <a:lstStyle/>
          <a:p>
            <a:r>
              <a:rPr lang="en-US" altLang="zh-CN" sz="4000" b="1" dirty="0">
                <a:solidFill>
                  <a:schemeClr val="accent2">
                    <a:lumMod val="75000"/>
                  </a:schemeClr>
                </a:solidFill>
                <a:latin typeface="微软雅黑" panose="020B0503020204020204" charset="-122"/>
                <a:ea typeface="微软雅黑" panose="020B0503020204020204" charset="-122"/>
              </a:rPr>
              <a:t>3.4  </a:t>
            </a:r>
            <a:r>
              <a:rPr lang="zh-CN" altLang="en-US" sz="4000" b="1" dirty="0">
                <a:solidFill>
                  <a:schemeClr val="accent2">
                    <a:lumMod val="75000"/>
                  </a:schemeClr>
                </a:solidFill>
                <a:latin typeface="微软雅黑" panose="020B0503020204020204" charset="-122"/>
                <a:ea typeface="微软雅黑" panose="020B0503020204020204" charset="-122"/>
              </a:rPr>
              <a:t>格式化输入与输出</a:t>
            </a:r>
          </a:p>
        </p:txBody>
      </p:sp>
      <p:sp>
        <p:nvSpPr>
          <p:cNvPr id="3" name="矩形 2"/>
          <p:cNvSpPr/>
          <p:nvPr/>
        </p:nvSpPr>
        <p:spPr>
          <a:xfrm>
            <a:off x="2837897" y="2913495"/>
            <a:ext cx="3889206" cy="523220"/>
          </a:xfrm>
          <a:prstGeom prst="rect">
            <a:avLst/>
          </a:prstGeom>
        </p:spPr>
        <p:txBody>
          <a:bodyPr wrap="none">
            <a:spAutoFit/>
          </a:bodyPr>
          <a:lstStyle/>
          <a:p>
            <a:r>
              <a:rPr lang="en-US" altLang="zh-CN" sz="2800" b="1" dirty="0">
                <a:solidFill>
                  <a:schemeClr val="accent2">
                    <a:lumMod val="75000"/>
                  </a:schemeClr>
                </a:solidFill>
                <a:latin typeface="微软雅黑" panose="020B0503020204020204" charset="-122"/>
                <a:ea typeface="微软雅黑" panose="020B0503020204020204" charset="-122"/>
              </a:rPr>
              <a:t>3.4.1  </a:t>
            </a:r>
            <a:r>
              <a:rPr lang="zh-CN" altLang="en-US" sz="2800" b="1" dirty="0">
                <a:solidFill>
                  <a:schemeClr val="accent2">
                    <a:lumMod val="75000"/>
                  </a:schemeClr>
                </a:solidFill>
                <a:latin typeface="微软雅黑" panose="020B0503020204020204" charset="-122"/>
                <a:ea typeface="微软雅黑" panose="020B0503020204020204" charset="-122"/>
              </a:rPr>
              <a:t>格式化输入函数 </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2795553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b="1" dirty="0" err="1">
                <a:solidFill>
                  <a:schemeClr val="accent2">
                    <a:lumMod val="75000"/>
                  </a:schemeClr>
                </a:solidFill>
              </a:rPr>
              <a:t>scanf</a:t>
            </a:r>
            <a:r>
              <a:rPr lang="en-US" altLang="zh-CN" b="1" dirty="0">
                <a:solidFill>
                  <a:schemeClr val="accent2">
                    <a:lumMod val="75000"/>
                  </a:schemeClr>
                </a:solidFill>
              </a:rPr>
              <a:t>( )</a:t>
            </a:r>
            <a:r>
              <a:rPr lang="zh-CN" altLang="en-US" b="1" dirty="0">
                <a:solidFill>
                  <a:schemeClr val="accent2">
                    <a:lumMod val="75000"/>
                  </a:schemeClr>
                </a:solidFill>
              </a:rPr>
              <a:t>函数的使用</a:t>
            </a:r>
          </a:p>
        </p:txBody>
      </p:sp>
      <p:sp>
        <p:nvSpPr>
          <p:cNvPr id="10" name="矩形 4"/>
          <p:cNvSpPr>
            <a:spLocks noGrp="1" noChangeArrowheads="1"/>
          </p:cNvSpPr>
          <p:nvPr>
            <p:ph sz="half" idx="1"/>
          </p:nvPr>
        </p:nvSpPr>
        <p:spPr>
          <a:xfrm>
            <a:off x="650033" y="1327957"/>
            <a:ext cx="9534976" cy="3880772"/>
          </a:xfrm>
        </p:spPr>
        <p:txBody>
          <a:bodyPr>
            <a:noAutofit/>
          </a:bodyPr>
          <a:lstStyle/>
          <a:p>
            <a:pPr>
              <a:lnSpc>
                <a:spcPct val="150000"/>
              </a:lnSpc>
              <a:buFont typeface="Wingdings" panose="05000000000000000000" pitchFamily="2" charset="2"/>
              <a:buChar char="Ø"/>
            </a:pPr>
            <a:r>
              <a:rPr kumimoji="1" lang="en-US" altLang="zh-CN" sz="3200" dirty="0"/>
              <a:t> </a:t>
            </a:r>
            <a:r>
              <a:rPr lang="en-US" sz="3200" dirty="0" err="1">
                <a:solidFill>
                  <a:schemeClr val="tx1"/>
                </a:solidFill>
              </a:rPr>
              <a:t>scanf</a:t>
            </a:r>
            <a:r>
              <a:rPr altLang="en-US" sz="3200" dirty="0">
                <a:solidFill>
                  <a:schemeClr val="tx1"/>
                </a:solidFill>
              </a:rPr>
              <a:t>函数的调用形式： </a:t>
            </a:r>
          </a:p>
          <a:p>
            <a:pPr>
              <a:lnSpc>
                <a:spcPct val="150000"/>
              </a:lnSpc>
              <a:buNone/>
            </a:pPr>
            <a:r>
              <a:rPr lang="en-US" sz="3200" b="1" dirty="0">
                <a:solidFill>
                  <a:schemeClr val="accent4"/>
                </a:solidFill>
              </a:rPr>
              <a:t>            </a:t>
            </a:r>
            <a:r>
              <a:rPr lang="en-US" altLang="zh-CN" sz="3200" b="1" dirty="0" err="1">
                <a:solidFill>
                  <a:schemeClr val="accent4"/>
                </a:solidFill>
              </a:rPr>
              <a:t>scanf</a:t>
            </a:r>
            <a:r>
              <a:rPr lang="en-US" altLang="zh-CN" sz="3200" b="1" dirty="0">
                <a:solidFill>
                  <a:schemeClr val="accent4"/>
                </a:solidFill>
              </a:rPr>
              <a:t>(</a:t>
            </a:r>
            <a:r>
              <a:rPr lang="zh-CN" altLang="zh-CN" sz="3200" b="1" dirty="0">
                <a:solidFill>
                  <a:schemeClr val="accent4"/>
                </a:solidFill>
              </a:rPr>
              <a:t>格式控制字符串，地址表列</a:t>
            </a:r>
            <a:r>
              <a:rPr lang="en-US" altLang="zh-CN" sz="3200" b="1" dirty="0">
                <a:solidFill>
                  <a:schemeClr val="accent4"/>
                </a:solidFill>
              </a:rPr>
              <a:t>);</a:t>
            </a:r>
          </a:p>
          <a:p>
            <a:pPr>
              <a:lnSpc>
                <a:spcPct val="150000"/>
              </a:lnSpc>
              <a:buNone/>
            </a:pPr>
            <a:r>
              <a:rPr altLang="en-US" sz="3200" b="1" dirty="0">
                <a:solidFill>
                  <a:schemeClr val="tx1"/>
                </a:solidFill>
              </a:rPr>
              <a:t>     </a:t>
            </a:r>
            <a:r>
              <a:rPr altLang="en-US" sz="3200" dirty="0"/>
              <a:t>    </a:t>
            </a:r>
            <a:endParaRPr lang="en-US" altLang="zh-CN" sz="3200" dirty="0"/>
          </a:p>
        </p:txBody>
      </p:sp>
      <p:sp>
        <p:nvSpPr>
          <p:cNvPr id="5" name="云形标注 4"/>
          <p:cNvSpPr/>
          <p:nvPr/>
        </p:nvSpPr>
        <p:spPr>
          <a:xfrm>
            <a:off x="4360985" y="3235569"/>
            <a:ext cx="2883877" cy="2278967"/>
          </a:xfrm>
          <a:prstGeom prst="cloudCallout">
            <a:avLst>
              <a:gd name="adj1" fmla="val -48527"/>
              <a:gd name="adj2" fmla="val -71394"/>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000" dirty="0">
              <a:latin typeface="Microsoft YaHei UI" panose="020B0503020204020204" pitchFamily="34" charset="-122"/>
              <a:ea typeface="Microsoft YaHei UI" panose="020B0503020204020204" pitchFamily="34" charset="-122"/>
            </a:endParaRPr>
          </a:p>
          <a:p>
            <a:pPr algn="ctr"/>
            <a:r>
              <a:rPr lang="zh-CN" altLang="zh-CN" sz="2000" dirty="0">
                <a:solidFill>
                  <a:schemeClr val="tx1"/>
                </a:solidFill>
                <a:latin typeface="Microsoft YaHei UI" panose="020B0503020204020204" pitchFamily="34" charset="-122"/>
                <a:ea typeface="Microsoft YaHei UI" panose="020B0503020204020204" pitchFamily="34" charset="-122"/>
              </a:rPr>
              <a:t>格式控制字符串的作用</a:t>
            </a:r>
            <a:r>
              <a:rPr lang="zh-CN" altLang="en-US" sz="2000" dirty="0">
                <a:solidFill>
                  <a:schemeClr val="tx1"/>
                </a:solidFill>
                <a:latin typeface="Microsoft YaHei UI" panose="020B0503020204020204" pitchFamily="34" charset="-122"/>
                <a:ea typeface="Microsoft YaHei UI" panose="020B0503020204020204" pitchFamily="34" charset="-122"/>
              </a:rPr>
              <a:t>是根据特定的格式接收用户输入</a:t>
            </a:r>
          </a:p>
        </p:txBody>
      </p:sp>
      <p:sp>
        <p:nvSpPr>
          <p:cNvPr id="14" name="云形标注 13"/>
          <p:cNvSpPr/>
          <p:nvPr/>
        </p:nvSpPr>
        <p:spPr>
          <a:xfrm>
            <a:off x="7427742" y="267286"/>
            <a:ext cx="2686929" cy="1856936"/>
          </a:xfrm>
          <a:prstGeom prst="cloudCallout">
            <a:avLst>
              <a:gd name="adj1" fmla="val -42511"/>
              <a:gd name="adj2" fmla="val 6768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000" dirty="0">
              <a:latin typeface="Microsoft YaHei UI" panose="020B0503020204020204" pitchFamily="34" charset="-122"/>
              <a:ea typeface="Microsoft YaHei UI" panose="020B0503020204020204" pitchFamily="34" charset="-122"/>
            </a:endParaRPr>
          </a:p>
          <a:p>
            <a:pPr algn="ctr"/>
            <a:r>
              <a:rPr lang="zh-CN" altLang="zh-CN" sz="2000" dirty="0">
                <a:solidFill>
                  <a:schemeClr val="tx1"/>
                </a:solidFill>
                <a:latin typeface="Microsoft YaHei UI" panose="020B0503020204020204" pitchFamily="34" charset="-122"/>
                <a:ea typeface="Microsoft YaHei UI" panose="020B0503020204020204" pitchFamily="34" charset="-122"/>
              </a:rPr>
              <a:t>地址是由地址运算符“</a:t>
            </a:r>
            <a:r>
              <a:rPr lang="en-US" altLang="zh-CN" sz="2000" dirty="0">
                <a:solidFill>
                  <a:schemeClr val="tx1"/>
                </a:solidFill>
                <a:latin typeface="Microsoft YaHei UI" panose="020B0503020204020204" pitchFamily="34" charset="-122"/>
                <a:ea typeface="Microsoft YaHei UI" panose="020B0503020204020204" pitchFamily="34" charset="-122"/>
              </a:rPr>
              <a:t>&amp;</a:t>
            </a:r>
            <a:r>
              <a:rPr lang="zh-CN" altLang="zh-CN" sz="2000" dirty="0">
                <a:solidFill>
                  <a:schemeClr val="tx1"/>
                </a:solidFill>
                <a:latin typeface="Microsoft YaHei UI" panose="020B0503020204020204" pitchFamily="34" charset="-122"/>
                <a:ea typeface="Microsoft YaHei UI" panose="020B0503020204020204" pitchFamily="34" charset="-122"/>
              </a:rPr>
              <a:t>”后跟变量名组成的</a:t>
            </a:r>
          </a:p>
          <a:p>
            <a:pPr algn="ctr"/>
            <a:endParaRPr lang="zh-CN" altLang="en-US" dirty="0"/>
          </a:p>
        </p:txBody>
      </p:sp>
      <p:sp>
        <p:nvSpPr>
          <p:cNvPr id="18" name="矩形 17"/>
          <p:cNvSpPr/>
          <p:nvPr/>
        </p:nvSpPr>
        <p:spPr>
          <a:xfrm>
            <a:off x="1728161" y="5683350"/>
            <a:ext cx="6726521" cy="461665"/>
          </a:xfrm>
          <a:prstGeom prst="rect">
            <a:avLst/>
          </a:prstGeom>
          <a:ln w="28575">
            <a:solidFill>
              <a:srgbClr val="0070C0"/>
            </a:solidFill>
          </a:ln>
        </p:spPr>
        <p:txBody>
          <a:bodyPr wrap="none">
            <a:spAutoFit/>
          </a:bodyPr>
          <a:lstStyle/>
          <a:p>
            <a:r>
              <a:rPr lang="zh-CN" altLang="zh-CN" sz="2400" dirty="0">
                <a:latin typeface="Microsoft YaHei UI" panose="020B0503020204020204" pitchFamily="34" charset="-122"/>
                <a:ea typeface="Microsoft YaHei UI" panose="020B0503020204020204" pitchFamily="34" charset="-122"/>
              </a:rPr>
              <a:t>例如：</a:t>
            </a:r>
            <a:r>
              <a:rPr lang="en-US" altLang="zh-CN" sz="2400" dirty="0">
                <a:latin typeface="Microsoft YaHei UI" panose="020B0503020204020204" pitchFamily="34" charset="-122"/>
                <a:ea typeface="Microsoft YaHei UI" panose="020B0503020204020204" pitchFamily="34" charset="-122"/>
              </a:rPr>
              <a:t>&amp;a, &amp;b </a:t>
            </a:r>
            <a:r>
              <a:rPr lang="zh-CN" altLang="zh-CN" sz="2400" dirty="0">
                <a:latin typeface="Microsoft YaHei UI" panose="020B0503020204020204" pitchFamily="34" charset="-122"/>
                <a:ea typeface="Microsoft YaHei UI" panose="020B0503020204020204" pitchFamily="34" charset="-122"/>
              </a:rPr>
              <a:t>分别表示变量</a:t>
            </a:r>
            <a:r>
              <a:rPr lang="en-US" altLang="zh-CN" sz="2400" dirty="0">
                <a:latin typeface="Microsoft YaHei UI" panose="020B0503020204020204" pitchFamily="34" charset="-122"/>
                <a:ea typeface="Microsoft YaHei UI" panose="020B0503020204020204" pitchFamily="34" charset="-122"/>
              </a:rPr>
              <a:t>a</a:t>
            </a:r>
            <a:r>
              <a:rPr lang="zh-CN" altLang="zh-CN" sz="2400" dirty="0">
                <a:latin typeface="Microsoft YaHei UI" panose="020B0503020204020204" pitchFamily="34" charset="-122"/>
                <a:ea typeface="Microsoft YaHei UI" panose="020B0503020204020204" pitchFamily="34" charset="-122"/>
              </a:rPr>
              <a:t>和变量</a:t>
            </a:r>
            <a:r>
              <a:rPr lang="en-US" altLang="zh-CN" sz="2400" dirty="0">
                <a:latin typeface="Microsoft YaHei UI" panose="020B0503020204020204" pitchFamily="34" charset="-122"/>
                <a:ea typeface="Microsoft YaHei UI" panose="020B0503020204020204" pitchFamily="34" charset="-122"/>
              </a:rPr>
              <a:t>b </a:t>
            </a:r>
            <a:r>
              <a:rPr lang="zh-CN" altLang="zh-CN" sz="2400" dirty="0">
                <a:latin typeface="Microsoft YaHei UI" panose="020B0503020204020204" pitchFamily="34" charset="-122"/>
                <a:ea typeface="Microsoft YaHei UI" panose="020B0503020204020204" pitchFamily="34" charset="-122"/>
              </a:rPr>
              <a:t>的地址。</a:t>
            </a:r>
          </a:p>
        </p:txBody>
      </p:sp>
    </p:spTree>
    <p:extLst>
      <p:ext uri="{BB962C8B-B14F-4D97-AF65-F5344CB8AC3E}">
        <p14:creationId xmlns:p14="http://schemas.microsoft.com/office/powerpoint/2010/main" val="72957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b="1" dirty="0" err="1">
                <a:solidFill>
                  <a:schemeClr val="accent2">
                    <a:lumMod val="75000"/>
                  </a:schemeClr>
                </a:solidFill>
              </a:rPr>
              <a:t>scanf</a:t>
            </a:r>
            <a:r>
              <a:rPr lang="en-US" altLang="zh-CN" b="1" dirty="0">
                <a:solidFill>
                  <a:schemeClr val="accent2">
                    <a:lumMod val="75000"/>
                  </a:schemeClr>
                </a:solidFill>
              </a:rPr>
              <a:t>( )</a:t>
            </a:r>
            <a:r>
              <a:rPr lang="zh-CN" altLang="en-US" b="1" dirty="0">
                <a:solidFill>
                  <a:schemeClr val="accent2">
                    <a:lumMod val="75000"/>
                  </a:schemeClr>
                </a:solidFill>
              </a:rPr>
              <a:t>函数的使用</a:t>
            </a:r>
          </a:p>
        </p:txBody>
      </p:sp>
      <p:sp>
        <p:nvSpPr>
          <p:cNvPr id="10" name="矩形 4"/>
          <p:cNvSpPr>
            <a:spLocks noGrp="1" noChangeArrowheads="1"/>
          </p:cNvSpPr>
          <p:nvPr>
            <p:ph sz="half" idx="1"/>
          </p:nvPr>
        </p:nvSpPr>
        <p:spPr>
          <a:xfrm>
            <a:off x="621896" y="1102873"/>
            <a:ext cx="12446989" cy="5340129"/>
          </a:xfrm>
        </p:spPr>
        <p:txBody>
          <a:bodyPr>
            <a:noAutofit/>
          </a:bodyPr>
          <a:lstStyle/>
          <a:p>
            <a:pPr marL="0" indent="0">
              <a:buNone/>
            </a:pPr>
            <a:r>
              <a:rPr lang="zh-CN" altLang="zh-CN" sz="3200" dirty="0">
                <a:solidFill>
                  <a:schemeClr val="tx1"/>
                </a:solidFill>
              </a:rPr>
              <a:t>【例】用</a:t>
            </a:r>
            <a:r>
              <a:rPr lang="en-US" altLang="zh-CN" sz="3200" dirty="0" err="1">
                <a:solidFill>
                  <a:schemeClr val="tx1"/>
                </a:solidFill>
              </a:rPr>
              <a:t>scanf</a:t>
            </a:r>
            <a:r>
              <a:rPr lang="zh-CN" altLang="zh-CN" sz="3200" dirty="0">
                <a:solidFill>
                  <a:schemeClr val="tx1"/>
                </a:solidFill>
              </a:rPr>
              <a:t>函数输入数据。</a:t>
            </a:r>
          </a:p>
          <a:p>
            <a:pPr marL="0" indent="0">
              <a:buNone/>
            </a:pPr>
            <a:r>
              <a:rPr lang="en-US" altLang="zh-CN" sz="3200" dirty="0">
                <a:solidFill>
                  <a:schemeClr val="tx1"/>
                </a:solidFill>
              </a:rPr>
              <a:t>#include &lt;</a:t>
            </a:r>
            <a:r>
              <a:rPr lang="en-US" altLang="zh-CN" sz="3200" dirty="0" err="1">
                <a:solidFill>
                  <a:schemeClr val="tx1"/>
                </a:solidFill>
              </a:rPr>
              <a:t>stdio.h</a:t>
            </a:r>
            <a:r>
              <a:rPr lang="en-US" altLang="zh-CN" sz="3200" dirty="0">
                <a:solidFill>
                  <a:schemeClr val="tx1"/>
                </a:solidFill>
              </a:rPr>
              <a:t>&gt;</a:t>
            </a:r>
            <a:endParaRPr lang="zh-CN" altLang="zh-CN" sz="3200" dirty="0">
              <a:solidFill>
                <a:schemeClr val="tx1"/>
              </a:solidFill>
            </a:endParaRPr>
          </a:p>
          <a:p>
            <a:pPr marL="0" indent="0">
              <a:buNone/>
            </a:pPr>
            <a:r>
              <a:rPr lang="en-US" altLang="zh-CN" sz="3200" dirty="0" err="1">
                <a:solidFill>
                  <a:schemeClr val="tx1"/>
                </a:solidFill>
              </a:rPr>
              <a:t>int</a:t>
            </a:r>
            <a:r>
              <a:rPr lang="en-US" altLang="zh-CN" sz="3200" dirty="0">
                <a:solidFill>
                  <a:schemeClr val="tx1"/>
                </a:solidFill>
              </a:rPr>
              <a:t> main( )</a:t>
            </a:r>
            <a:endParaRPr lang="zh-CN" altLang="zh-CN" sz="3200" dirty="0">
              <a:solidFill>
                <a:schemeClr val="tx1"/>
              </a:solidFill>
            </a:endParaRPr>
          </a:p>
          <a:p>
            <a:pPr marL="0" indent="0">
              <a:buNone/>
            </a:pPr>
            <a:r>
              <a:rPr lang="en-US" altLang="zh-CN" sz="3200" dirty="0">
                <a:solidFill>
                  <a:schemeClr val="tx1"/>
                </a:solidFill>
              </a:rPr>
              <a:t>{  </a:t>
            </a:r>
            <a:r>
              <a:rPr lang="en-US" altLang="zh-CN" sz="3200" dirty="0" err="1">
                <a:solidFill>
                  <a:schemeClr val="tx1"/>
                </a:solidFill>
              </a:rPr>
              <a:t>int</a:t>
            </a:r>
            <a:r>
              <a:rPr lang="en-US" altLang="zh-CN" sz="3200" dirty="0">
                <a:solidFill>
                  <a:schemeClr val="tx1"/>
                </a:solidFill>
              </a:rPr>
              <a:t> </a:t>
            </a:r>
            <a:r>
              <a:rPr lang="en-US" altLang="zh-CN" sz="3200" dirty="0" err="1">
                <a:solidFill>
                  <a:schemeClr val="tx1"/>
                </a:solidFill>
              </a:rPr>
              <a:t>a,b,c</a:t>
            </a:r>
            <a:r>
              <a:rPr lang="en-US" altLang="zh-CN" sz="3200" dirty="0">
                <a:solidFill>
                  <a:schemeClr val="tx1"/>
                </a:solidFill>
              </a:rPr>
              <a:t>;	</a:t>
            </a:r>
            <a:endParaRPr lang="zh-CN" altLang="zh-CN" sz="3200" dirty="0">
              <a:solidFill>
                <a:schemeClr val="tx1"/>
              </a:solidFill>
            </a:endParaRPr>
          </a:p>
          <a:p>
            <a:pPr marL="0" indent="0">
              <a:buNone/>
            </a:pPr>
            <a:r>
              <a:rPr lang="en-US" altLang="zh-CN" sz="3200" dirty="0">
                <a:solidFill>
                  <a:schemeClr val="tx1"/>
                </a:solidFill>
              </a:rPr>
              <a:t>   </a:t>
            </a:r>
            <a:r>
              <a:rPr lang="en-US" altLang="zh-CN" sz="3200" dirty="0" err="1">
                <a:solidFill>
                  <a:schemeClr val="tx1"/>
                </a:solidFill>
              </a:rPr>
              <a:t>printf</a:t>
            </a:r>
            <a:r>
              <a:rPr lang="en-US" altLang="zh-CN" sz="3200" dirty="0">
                <a:solidFill>
                  <a:schemeClr val="tx1"/>
                </a:solidFill>
              </a:rPr>
              <a:t>("input </a:t>
            </a:r>
            <a:r>
              <a:rPr lang="en-US" altLang="zh-CN" sz="3200" dirty="0" err="1">
                <a:solidFill>
                  <a:schemeClr val="tx1"/>
                </a:solidFill>
              </a:rPr>
              <a:t>a,b,c</a:t>
            </a:r>
            <a:r>
              <a:rPr lang="en-US" altLang="zh-CN" sz="3200" dirty="0">
                <a:solidFill>
                  <a:schemeClr val="tx1"/>
                </a:solidFill>
              </a:rPr>
              <a:t>\n"); </a:t>
            </a:r>
          </a:p>
          <a:p>
            <a:pPr marL="0" indent="0">
              <a:buNone/>
            </a:pPr>
            <a:r>
              <a:rPr lang="en-US" altLang="zh-CN" sz="3200" dirty="0">
                <a:solidFill>
                  <a:schemeClr val="tx1"/>
                </a:solidFill>
              </a:rPr>
              <a:t>   </a:t>
            </a:r>
            <a:r>
              <a:rPr lang="en-US" altLang="zh-CN" sz="3200" dirty="0" err="1">
                <a:solidFill>
                  <a:schemeClr val="tx1"/>
                </a:solidFill>
              </a:rPr>
              <a:t>scanf</a:t>
            </a:r>
            <a:r>
              <a:rPr lang="en-US" altLang="zh-CN" sz="3200" dirty="0">
                <a:solidFill>
                  <a:schemeClr val="tx1"/>
                </a:solidFill>
              </a:rPr>
              <a:t>("%</a:t>
            </a:r>
            <a:r>
              <a:rPr lang="en-US" altLang="zh-CN" sz="3200" dirty="0" err="1">
                <a:solidFill>
                  <a:schemeClr val="tx1"/>
                </a:solidFill>
              </a:rPr>
              <a:t>d%d%d</a:t>
            </a:r>
            <a:r>
              <a:rPr lang="en-US" altLang="zh-CN" sz="3200" dirty="0">
                <a:solidFill>
                  <a:schemeClr val="tx1"/>
                </a:solidFill>
              </a:rPr>
              <a:t>",&amp;</a:t>
            </a:r>
            <a:r>
              <a:rPr lang="en-US" altLang="zh-CN" sz="3200" dirty="0" err="1">
                <a:solidFill>
                  <a:schemeClr val="tx1"/>
                </a:solidFill>
              </a:rPr>
              <a:t>a,&amp;b,&amp;c</a:t>
            </a:r>
            <a:r>
              <a:rPr lang="en-US" altLang="zh-CN" sz="3200" dirty="0">
                <a:solidFill>
                  <a:schemeClr val="tx1"/>
                </a:solidFill>
              </a:rPr>
              <a:t>);      </a:t>
            </a:r>
          </a:p>
          <a:p>
            <a:pPr marL="0" indent="0">
              <a:buNone/>
            </a:pPr>
            <a:r>
              <a:rPr lang="en-US" altLang="zh-CN" sz="3200" dirty="0">
                <a:solidFill>
                  <a:schemeClr val="tx1"/>
                </a:solidFill>
              </a:rPr>
              <a:t>   </a:t>
            </a:r>
            <a:r>
              <a:rPr lang="en-US" altLang="zh-CN" sz="3200" dirty="0" err="1">
                <a:solidFill>
                  <a:schemeClr val="tx1"/>
                </a:solidFill>
              </a:rPr>
              <a:t>printf</a:t>
            </a:r>
            <a:r>
              <a:rPr lang="en-US" altLang="zh-CN" sz="3200" dirty="0">
                <a:solidFill>
                  <a:schemeClr val="tx1"/>
                </a:solidFill>
              </a:rPr>
              <a:t>("a=%</a:t>
            </a:r>
            <a:r>
              <a:rPr lang="en-US" altLang="zh-CN" sz="3200" dirty="0" err="1">
                <a:solidFill>
                  <a:schemeClr val="tx1"/>
                </a:solidFill>
              </a:rPr>
              <a:t>d,b</a:t>
            </a:r>
            <a:r>
              <a:rPr lang="en-US" altLang="zh-CN" sz="3200" dirty="0">
                <a:solidFill>
                  <a:schemeClr val="tx1"/>
                </a:solidFill>
              </a:rPr>
              <a:t>=%</a:t>
            </a:r>
            <a:r>
              <a:rPr lang="en-US" altLang="zh-CN" sz="3200" dirty="0" err="1">
                <a:solidFill>
                  <a:schemeClr val="tx1"/>
                </a:solidFill>
              </a:rPr>
              <a:t>d,c</a:t>
            </a:r>
            <a:r>
              <a:rPr lang="en-US" altLang="zh-CN" sz="3200" dirty="0">
                <a:solidFill>
                  <a:schemeClr val="tx1"/>
                </a:solidFill>
              </a:rPr>
              <a:t>=%d",</a:t>
            </a:r>
            <a:r>
              <a:rPr lang="en-US" altLang="zh-CN" sz="3200" dirty="0" err="1">
                <a:solidFill>
                  <a:schemeClr val="tx1"/>
                </a:solidFill>
              </a:rPr>
              <a:t>a,b,c</a:t>
            </a:r>
            <a:r>
              <a:rPr lang="en-US" altLang="zh-CN" sz="3200" dirty="0">
                <a:solidFill>
                  <a:schemeClr val="tx1"/>
                </a:solidFill>
              </a:rPr>
              <a:t>);   </a:t>
            </a:r>
            <a:endParaRPr lang="zh-CN" altLang="zh-CN" sz="3200" dirty="0">
              <a:solidFill>
                <a:schemeClr val="tx1"/>
              </a:solidFill>
            </a:endParaRPr>
          </a:p>
          <a:p>
            <a:pPr marL="0" indent="0">
              <a:buNone/>
            </a:pPr>
            <a:r>
              <a:rPr lang="en-US" altLang="zh-CN" sz="3200" dirty="0">
                <a:solidFill>
                  <a:schemeClr val="tx1"/>
                </a:solidFill>
              </a:rPr>
              <a:t>   return 0;</a:t>
            </a:r>
            <a:endParaRPr lang="zh-CN" altLang="zh-CN" sz="3200" dirty="0">
              <a:solidFill>
                <a:schemeClr val="tx1"/>
              </a:solidFill>
            </a:endParaRPr>
          </a:p>
          <a:p>
            <a:pPr marL="0" indent="0">
              <a:buNone/>
            </a:pPr>
            <a:r>
              <a:rPr lang="en-US" altLang="zh-CN" sz="3200" dirty="0">
                <a:solidFill>
                  <a:schemeClr val="tx1"/>
                </a:solidFill>
              </a:rPr>
              <a:t>}</a:t>
            </a:r>
            <a:endParaRPr lang="zh-CN" altLang="zh-CN" sz="3200" dirty="0">
              <a:solidFill>
                <a:schemeClr val="tx1"/>
              </a:solidFill>
            </a:endParaRPr>
          </a:p>
          <a:p>
            <a:pPr marL="0" indent="0">
              <a:lnSpc>
                <a:spcPct val="150000"/>
              </a:lnSpc>
              <a:buNone/>
            </a:pPr>
            <a:endParaRPr lang="en-US" altLang="zh-CN" sz="3200" dirty="0">
              <a:solidFill>
                <a:schemeClr val="tx1"/>
              </a:solidFill>
            </a:endParaRPr>
          </a:p>
        </p:txBody>
      </p:sp>
    </p:spTree>
    <p:extLst>
      <p:ext uri="{BB962C8B-B14F-4D97-AF65-F5344CB8AC3E}">
        <p14:creationId xmlns:p14="http://schemas.microsoft.com/office/powerpoint/2010/main" val="4022146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168814" y="1074738"/>
            <a:ext cx="12446989" cy="5340129"/>
          </a:xfrm>
        </p:spPr>
        <p:txBody>
          <a:bodyPr>
            <a:noAutofit/>
          </a:bodyPr>
          <a:lstStyle/>
          <a:p>
            <a:pPr>
              <a:buFont typeface="Wingdings" panose="05000000000000000000" pitchFamily="2" charset="2"/>
              <a:buChar char="Ø"/>
            </a:pPr>
            <a:r>
              <a:rPr lang="zh-CN" altLang="zh-CN" sz="3200" dirty="0">
                <a:solidFill>
                  <a:schemeClr val="tx1"/>
                </a:solidFill>
              </a:rPr>
              <a:t>格式字符串的一般形式为：</a:t>
            </a:r>
          </a:p>
          <a:p>
            <a:pPr marL="0" indent="0">
              <a:buNone/>
            </a:pPr>
            <a:r>
              <a:rPr lang="en-US" altLang="zh-CN" sz="3200" b="1" dirty="0">
                <a:solidFill>
                  <a:schemeClr val="accent4"/>
                </a:solidFill>
              </a:rPr>
              <a:t>             %[*][</a:t>
            </a:r>
            <a:r>
              <a:rPr lang="zh-CN" altLang="zh-CN" sz="3200" b="1" dirty="0">
                <a:solidFill>
                  <a:schemeClr val="accent4"/>
                </a:solidFill>
              </a:rPr>
              <a:t>输入数据宽度</a:t>
            </a:r>
            <a:r>
              <a:rPr lang="en-US" altLang="zh-CN" sz="3200" b="1" dirty="0">
                <a:solidFill>
                  <a:schemeClr val="accent4"/>
                </a:solidFill>
              </a:rPr>
              <a:t>][</a:t>
            </a:r>
            <a:r>
              <a:rPr lang="zh-CN" altLang="zh-CN" sz="3200" b="1" dirty="0">
                <a:solidFill>
                  <a:schemeClr val="accent4"/>
                </a:solidFill>
              </a:rPr>
              <a:t>长度</a:t>
            </a:r>
            <a:r>
              <a:rPr lang="en-US" altLang="zh-CN" sz="3200" b="1" dirty="0">
                <a:solidFill>
                  <a:schemeClr val="accent4"/>
                </a:solidFill>
              </a:rPr>
              <a:t>]</a:t>
            </a:r>
            <a:r>
              <a:rPr lang="zh-CN" altLang="zh-CN" sz="3200" b="1" dirty="0">
                <a:solidFill>
                  <a:schemeClr val="accent4"/>
                </a:solidFill>
              </a:rPr>
              <a:t>类型</a:t>
            </a:r>
            <a:endParaRPr lang="zh-CN" altLang="zh-CN" sz="2800" dirty="0">
              <a:solidFill>
                <a:schemeClr val="accent4"/>
              </a:solidFill>
            </a:endParaRPr>
          </a:p>
          <a:p>
            <a:pPr marL="0" indent="0">
              <a:lnSpc>
                <a:spcPct val="150000"/>
              </a:lnSpc>
              <a:buNone/>
            </a:pPr>
            <a:endParaRPr lang="en-US" altLang="zh-CN" sz="2800" dirty="0"/>
          </a:p>
        </p:txBody>
      </p:sp>
      <p:graphicFrame>
        <p:nvGraphicFramePr>
          <p:cNvPr id="2" name="表格 1"/>
          <p:cNvGraphicFramePr>
            <a:graphicFrameLocks noGrp="1"/>
          </p:cNvGraphicFramePr>
          <p:nvPr>
            <p:extLst>
              <p:ext uri="{D42A27DB-BD31-4B8C-83A1-F6EECF244321}">
                <p14:modId xmlns:p14="http://schemas.microsoft.com/office/powerpoint/2010/main" val="3928074933"/>
              </p:ext>
            </p:extLst>
          </p:nvPr>
        </p:nvGraphicFramePr>
        <p:xfrm>
          <a:off x="281344" y="2602535"/>
          <a:ext cx="7160456" cy="4071017"/>
        </p:xfrm>
        <a:graphic>
          <a:graphicData uri="http://schemas.openxmlformats.org/drawingml/2006/table">
            <a:tbl>
              <a:tblPr firstRow="1" firstCol="1" bandRow="1">
                <a:tableStyleId>{5C22544A-7EE6-4342-B048-85BDC9FD1C3A}</a:tableStyleId>
              </a:tblPr>
              <a:tblGrid>
                <a:gridCol w="1252034">
                  <a:extLst>
                    <a:ext uri="{9D8B030D-6E8A-4147-A177-3AD203B41FA5}">
                      <a16:colId xmlns:a16="http://schemas.microsoft.com/office/drawing/2014/main" val="20000"/>
                    </a:ext>
                  </a:extLst>
                </a:gridCol>
                <a:gridCol w="5908422">
                  <a:extLst>
                    <a:ext uri="{9D8B030D-6E8A-4147-A177-3AD203B41FA5}">
                      <a16:colId xmlns:a16="http://schemas.microsoft.com/office/drawing/2014/main" val="20001"/>
                    </a:ext>
                  </a:extLst>
                </a:gridCol>
              </a:tblGrid>
              <a:tr h="399116">
                <a:tc>
                  <a:txBody>
                    <a:bodyPr/>
                    <a:lstStyle/>
                    <a:p>
                      <a:pPr algn="ctr">
                        <a:lnSpc>
                          <a:spcPts val="1800"/>
                        </a:lnSpc>
                        <a:spcAft>
                          <a:spcPts val="0"/>
                        </a:spcAft>
                      </a:pPr>
                      <a:r>
                        <a:rPr lang="zh-CN" sz="1800" kern="100" dirty="0">
                          <a:solidFill>
                            <a:schemeClr val="tx1"/>
                          </a:solidFill>
                          <a:effectLst/>
                          <a:latin typeface="Microsoft YaHei UI" panose="020B0503020204020204" pitchFamily="34" charset="-122"/>
                          <a:ea typeface="Microsoft YaHei UI" panose="020B0503020204020204" pitchFamily="34" charset="-122"/>
                        </a:rPr>
                        <a:t>格式字符</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ctr">
                        <a:lnSpc>
                          <a:spcPts val="1800"/>
                        </a:lnSpc>
                        <a:spcAft>
                          <a:spcPts val="0"/>
                        </a:spcAft>
                      </a:pPr>
                      <a:r>
                        <a:rPr lang="zh-CN" sz="1800" kern="100" dirty="0">
                          <a:solidFill>
                            <a:schemeClr val="tx1"/>
                          </a:solidFill>
                          <a:effectLst/>
                          <a:latin typeface="Microsoft YaHei UI" panose="020B0503020204020204" pitchFamily="34" charset="-122"/>
                          <a:ea typeface="Microsoft YaHei UI" panose="020B0503020204020204" pitchFamily="34" charset="-122"/>
                        </a:rPr>
                        <a:t>说明</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0"/>
                  </a:ext>
                </a:extLst>
              </a:tr>
              <a:tr h="370974">
                <a:tc>
                  <a:txBody>
                    <a:bodyPr/>
                    <a:lstStyle/>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 </a:t>
                      </a:r>
                      <a:r>
                        <a:rPr lang="en-US" sz="1800" kern="100" dirty="0" err="1">
                          <a:solidFill>
                            <a:schemeClr val="tx1"/>
                          </a:solidFill>
                          <a:effectLst/>
                          <a:latin typeface="Microsoft YaHei UI" panose="020B0503020204020204" pitchFamily="34" charset="-122"/>
                          <a:ea typeface="Microsoft YaHei UI" panose="020B0503020204020204" pitchFamily="34" charset="-122"/>
                        </a:rPr>
                        <a:t>d,i</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用来输入有符号的十进制整数</a:t>
                      </a: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1"/>
                  </a:ext>
                </a:extLst>
              </a:tr>
              <a:tr h="450160">
                <a:tc>
                  <a:txBody>
                    <a:bodyPr/>
                    <a:lstStyle/>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  u</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用来输入无符号的十进制整数</a:t>
                      </a: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2"/>
                  </a:ext>
                </a:extLst>
              </a:tr>
              <a:tr h="370974">
                <a:tc>
                  <a:txBody>
                    <a:bodyPr/>
                    <a:lstStyle/>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  o</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用来输入无符号的八进制整数</a:t>
                      </a: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3"/>
                  </a:ext>
                </a:extLst>
              </a:tr>
              <a:tr h="370974">
                <a:tc>
                  <a:txBody>
                    <a:bodyPr/>
                    <a:lstStyle/>
                    <a:p>
                      <a:pPr indent="179705"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  </a:t>
                      </a:r>
                      <a:r>
                        <a:rPr lang="en-US" sz="1800" kern="100" dirty="0" err="1">
                          <a:solidFill>
                            <a:schemeClr val="tx1"/>
                          </a:solidFill>
                          <a:effectLst/>
                          <a:latin typeface="Microsoft YaHei UI" panose="020B0503020204020204" pitchFamily="34" charset="-122"/>
                          <a:ea typeface="Microsoft YaHei UI" panose="020B0503020204020204" pitchFamily="34" charset="-122"/>
                        </a:rPr>
                        <a:t>x,X</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用来输入无符号的十六进制整数</a:t>
                      </a: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4"/>
                  </a:ext>
                </a:extLst>
              </a:tr>
              <a:tr h="370974">
                <a:tc>
                  <a:txBody>
                    <a:bodyPr/>
                    <a:lstStyle/>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  c</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用来输入单个字符</a:t>
                      </a: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5"/>
                  </a:ext>
                </a:extLst>
              </a:tr>
              <a:tr h="909671">
                <a:tc>
                  <a:txBody>
                    <a:bodyPr/>
                    <a:lstStyle/>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  s</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用来输入字符串，将字符串送到一个字符数组中，在输入时以非空白字符开始，以第一个空白字符结束。字符串以串结束标志</a:t>
                      </a:r>
                      <a:r>
                        <a:rPr lang="en-US" sz="1800" kern="100" dirty="0">
                          <a:effectLst/>
                          <a:latin typeface="Microsoft YaHei UI" panose="020B0503020204020204" pitchFamily="34" charset="-122"/>
                          <a:ea typeface="Microsoft YaHei UI" panose="020B0503020204020204" pitchFamily="34" charset="-122"/>
                        </a:rPr>
                        <a:t>'\0'</a:t>
                      </a:r>
                      <a:r>
                        <a:rPr lang="zh-CN" sz="1800" kern="100" dirty="0">
                          <a:effectLst/>
                          <a:latin typeface="Microsoft YaHei UI" panose="020B0503020204020204" pitchFamily="34" charset="-122"/>
                          <a:ea typeface="Microsoft YaHei UI" panose="020B0503020204020204" pitchFamily="34" charset="-122"/>
                        </a:rPr>
                        <a:t>作为其最后一个字符</a:t>
                      </a: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6"/>
                  </a:ext>
                </a:extLst>
              </a:tr>
              <a:tr h="370974">
                <a:tc>
                  <a:txBody>
                    <a:bodyPr/>
                    <a:lstStyle/>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  f</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用来输入实数，可以用小数形式或指数形式输入</a:t>
                      </a: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7"/>
                  </a:ext>
                </a:extLst>
              </a:tr>
              <a:tr h="297726">
                <a:tc>
                  <a:txBody>
                    <a:bodyPr/>
                    <a:lstStyle/>
                    <a:p>
                      <a:pPr indent="89535"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    </a:t>
                      </a:r>
                      <a:r>
                        <a:rPr lang="en-US" sz="1800" kern="100" dirty="0" err="1">
                          <a:solidFill>
                            <a:schemeClr val="tx1"/>
                          </a:solidFill>
                          <a:effectLst/>
                          <a:latin typeface="Microsoft YaHei UI" panose="020B0503020204020204" pitchFamily="34" charset="-122"/>
                          <a:ea typeface="Microsoft YaHei UI" panose="020B0503020204020204" pitchFamily="34" charset="-122"/>
                        </a:rPr>
                        <a:t>e,E,g,G</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与</a:t>
                      </a:r>
                      <a:r>
                        <a:rPr lang="en-US" sz="1800" kern="100" dirty="0">
                          <a:effectLst/>
                          <a:latin typeface="Microsoft YaHei UI" panose="020B0503020204020204" pitchFamily="34" charset="-122"/>
                          <a:ea typeface="Microsoft YaHei UI" panose="020B0503020204020204" pitchFamily="34" charset="-122"/>
                        </a:rPr>
                        <a:t>f</a:t>
                      </a:r>
                      <a:r>
                        <a:rPr lang="zh-CN" sz="1800" kern="100" dirty="0">
                          <a:effectLst/>
                          <a:latin typeface="Microsoft YaHei UI" panose="020B0503020204020204" pitchFamily="34" charset="-122"/>
                          <a:ea typeface="Microsoft YaHei UI" panose="020B0503020204020204" pitchFamily="34" charset="-122"/>
                        </a:rPr>
                        <a:t>作用相同，</a:t>
                      </a:r>
                      <a:r>
                        <a:rPr lang="en-US" sz="1800" kern="100" dirty="0">
                          <a:effectLst/>
                          <a:latin typeface="Microsoft YaHei UI" panose="020B0503020204020204" pitchFamily="34" charset="-122"/>
                          <a:ea typeface="Microsoft YaHei UI" panose="020B0503020204020204" pitchFamily="34" charset="-122"/>
                        </a:rPr>
                        <a:t>e</a:t>
                      </a:r>
                      <a:r>
                        <a:rPr lang="zh-CN" sz="1800" kern="100" dirty="0">
                          <a:effectLst/>
                          <a:latin typeface="Microsoft YaHei UI" panose="020B0503020204020204" pitchFamily="34" charset="-122"/>
                          <a:ea typeface="Microsoft YaHei UI" panose="020B0503020204020204" pitchFamily="34" charset="-122"/>
                        </a:rPr>
                        <a:t>与</a:t>
                      </a:r>
                      <a:r>
                        <a:rPr lang="en-US" sz="1800" kern="100" dirty="0">
                          <a:effectLst/>
                          <a:latin typeface="Microsoft YaHei UI" panose="020B0503020204020204" pitchFamily="34" charset="-122"/>
                          <a:ea typeface="Microsoft YaHei UI" panose="020B0503020204020204" pitchFamily="34" charset="-122"/>
                        </a:rPr>
                        <a:t>f</a:t>
                      </a:r>
                      <a:r>
                        <a:rPr lang="zh-CN" sz="1800" kern="100" dirty="0">
                          <a:effectLst/>
                          <a:latin typeface="Microsoft YaHei UI" panose="020B0503020204020204" pitchFamily="34" charset="-122"/>
                          <a:ea typeface="Microsoft YaHei UI" panose="020B0503020204020204" pitchFamily="34" charset="-122"/>
                        </a:rPr>
                        <a:t>、</a:t>
                      </a:r>
                      <a:r>
                        <a:rPr lang="en-US" sz="1800" kern="100" dirty="0">
                          <a:effectLst/>
                          <a:latin typeface="Microsoft YaHei UI" panose="020B0503020204020204" pitchFamily="34" charset="-122"/>
                          <a:ea typeface="Microsoft YaHei UI" panose="020B0503020204020204" pitchFamily="34" charset="-122"/>
                        </a:rPr>
                        <a:t>g</a:t>
                      </a:r>
                      <a:r>
                        <a:rPr lang="zh-CN" sz="1800" kern="100" dirty="0">
                          <a:effectLst/>
                          <a:latin typeface="Microsoft YaHei UI" panose="020B0503020204020204" pitchFamily="34" charset="-122"/>
                          <a:ea typeface="Microsoft YaHei UI" panose="020B0503020204020204" pitchFamily="34" charset="-122"/>
                        </a:rPr>
                        <a:t>可以互相替换</a:t>
                      </a: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8"/>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1597041727"/>
              </p:ext>
            </p:extLst>
          </p:nvPr>
        </p:nvGraphicFramePr>
        <p:xfrm>
          <a:off x="7740849" y="2644728"/>
          <a:ext cx="4160422" cy="3926098"/>
        </p:xfrm>
        <a:graphic>
          <a:graphicData uri="http://schemas.openxmlformats.org/drawingml/2006/table">
            <a:tbl>
              <a:tblPr firstRow="1" firstCol="1" bandRow="1">
                <a:tableStyleId>{5C22544A-7EE6-4342-B048-85BDC9FD1C3A}</a:tableStyleId>
              </a:tblPr>
              <a:tblGrid>
                <a:gridCol w="699135">
                  <a:extLst>
                    <a:ext uri="{9D8B030D-6E8A-4147-A177-3AD203B41FA5}">
                      <a16:colId xmlns:a16="http://schemas.microsoft.com/office/drawing/2014/main" val="20000"/>
                    </a:ext>
                  </a:extLst>
                </a:gridCol>
                <a:gridCol w="3461287">
                  <a:extLst>
                    <a:ext uri="{9D8B030D-6E8A-4147-A177-3AD203B41FA5}">
                      <a16:colId xmlns:a16="http://schemas.microsoft.com/office/drawing/2014/main" val="20001"/>
                    </a:ext>
                  </a:extLst>
                </a:gridCol>
              </a:tblGrid>
              <a:tr h="497098">
                <a:tc>
                  <a:txBody>
                    <a:bodyPr/>
                    <a:lstStyle/>
                    <a:p>
                      <a:pPr algn="ctr">
                        <a:lnSpc>
                          <a:spcPts val="1800"/>
                        </a:lnSpc>
                        <a:spcAft>
                          <a:spcPts val="0"/>
                        </a:spcAft>
                      </a:pPr>
                      <a:endParaRPr lang="en-US" altLang="zh-CN" sz="18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zh-CN" sz="1800" kern="100" dirty="0">
                          <a:solidFill>
                            <a:schemeClr val="tx1"/>
                          </a:solidFill>
                          <a:effectLst/>
                          <a:latin typeface="Microsoft YaHei UI" panose="020B0503020204020204" pitchFamily="34" charset="-122"/>
                          <a:ea typeface="Microsoft YaHei UI" panose="020B0503020204020204" pitchFamily="34" charset="-122"/>
                        </a:rPr>
                        <a:t>字符</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tc>
                <a:tc>
                  <a:txBody>
                    <a:bodyPr/>
                    <a:lstStyle/>
                    <a:p>
                      <a:pPr algn="ctr">
                        <a:lnSpc>
                          <a:spcPts val="1800"/>
                        </a:lnSpc>
                        <a:spcAft>
                          <a:spcPts val="0"/>
                        </a:spcAft>
                      </a:pPr>
                      <a:endParaRPr lang="en-US" altLang="zh-CN" sz="18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zh-CN" sz="1800" kern="100" dirty="0">
                          <a:solidFill>
                            <a:schemeClr val="tx1"/>
                          </a:solidFill>
                          <a:effectLst/>
                          <a:latin typeface="Microsoft YaHei UI" panose="020B0503020204020204" pitchFamily="34" charset="-122"/>
                          <a:ea typeface="Microsoft YaHei UI" panose="020B0503020204020204" pitchFamily="34" charset="-122"/>
                        </a:rPr>
                        <a:t>功能说明</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tc>
                <a:extLst>
                  <a:ext uri="{0D108BD9-81ED-4DB2-BD59-A6C34878D82A}">
                    <a16:rowId xmlns:a16="http://schemas.microsoft.com/office/drawing/2014/main" val="10000"/>
                  </a:ext>
                </a:extLst>
              </a:tr>
              <a:tr h="895322">
                <a:tc>
                  <a:txBody>
                    <a:bodyPr/>
                    <a:lstStyle/>
                    <a:p>
                      <a:pPr indent="266700" algn="l">
                        <a:lnSpc>
                          <a:spcPts val="1800"/>
                        </a:lnSpc>
                        <a:spcAft>
                          <a:spcPts val="0"/>
                        </a:spcAft>
                      </a:pPr>
                      <a:endParaRPr lang="en-US" sz="1800" kern="100" dirty="0">
                        <a:solidFill>
                          <a:schemeClr val="tx1"/>
                        </a:solidFill>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endParaRPr lang="en-US" sz="1800" kern="100" dirty="0">
                        <a:solidFill>
                          <a:schemeClr val="tx1"/>
                        </a:solidFill>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l</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tc>
                <a:tc>
                  <a:txBody>
                    <a:bodyPr/>
                    <a:lstStyle/>
                    <a:p>
                      <a:pPr indent="266700" algn="l">
                        <a:lnSpc>
                          <a:spcPts val="1800"/>
                        </a:lnSpc>
                        <a:spcAft>
                          <a:spcPts val="0"/>
                        </a:spcAft>
                      </a:pPr>
                      <a:endParaRPr lang="en-US" altLang="zh-CN" sz="1800" kern="100" dirty="0">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用于输入长整型数据以及双精度型数据</a:t>
                      </a:r>
                      <a:endParaRPr lang="en-US" altLang="zh-CN" sz="1800" kern="100" dirty="0">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tc>
                <a:extLst>
                  <a:ext uri="{0D108BD9-81ED-4DB2-BD59-A6C34878D82A}">
                    <a16:rowId xmlns:a16="http://schemas.microsoft.com/office/drawing/2014/main" val="10001"/>
                  </a:ext>
                </a:extLst>
              </a:tr>
              <a:tr h="671492">
                <a:tc>
                  <a:txBody>
                    <a:bodyPr/>
                    <a:lstStyle/>
                    <a:p>
                      <a:pPr indent="266700" algn="l">
                        <a:lnSpc>
                          <a:spcPts val="1800"/>
                        </a:lnSpc>
                        <a:spcAft>
                          <a:spcPts val="0"/>
                        </a:spcAft>
                      </a:pPr>
                      <a:endParaRPr lang="en-US" sz="1800" kern="100" dirty="0">
                        <a:solidFill>
                          <a:schemeClr val="tx1"/>
                        </a:solidFill>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h</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tc>
                <a:tc>
                  <a:txBody>
                    <a:bodyPr/>
                    <a:lstStyle/>
                    <a:p>
                      <a:pPr indent="266700" algn="l">
                        <a:lnSpc>
                          <a:spcPts val="1800"/>
                        </a:lnSpc>
                        <a:spcAft>
                          <a:spcPts val="0"/>
                        </a:spcAft>
                      </a:pPr>
                      <a:endParaRPr lang="en-US" altLang="zh-CN" sz="1800" kern="100" dirty="0">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用于输入短整型数据</a:t>
                      </a:r>
                      <a:endParaRPr lang="en-US" altLang="zh-CN" sz="1800" kern="100" dirty="0">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tc>
                <a:extLst>
                  <a:ext uri="{0D108BD9-81ED-4DB2-BD59-A6C34878D82A}">
                    <a16:rowId xmlns:a16="http://schemas.microsoft.com/office/drawing/2014/main" val="10002"/>
                  </a:ext>
                </a:extLst>
              </a:tr>
              <a:tr h="895322">
                <a:tc>
                  <a:txBody>
                    <a:bodyPr/>
                    <a:lstStyle/>
                    <a:p>
                      <a:pPr algn="ctr">
                        <a:lnSpc>
                          <a:spcPts val="1800"/>
                        </a:lnSpc>
                        <a:spcAft>
                          <a:spcPts val="0"/>
                        </a:spcAft>
                      </a:pPr>
                      <a:endParaRPr lang="en-US" altLang="zh-CN" sz="18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endParaRPr lang="en-US" altLang="zh-CN" sz="18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zh-CN" sz="1800" kern="100" dirty="0">
                          <a:solidFill>
                            <a:schemeClr val="tx1"/>
                          </a:solidFill>
                          <a:effectLst/>
                          <a:latin typeface="Microsoft YaHei UI" panose="020B0503020204020204" pitchFamily="34" charset="-122"/>
                          <a:ea typeface="Microsoft YaHei UI" panose="020B0503020204020204" pitchFamily="34" charset="-122"/>
                        </a:rPr>
                        <a:t>域宽</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tc>
                <a:tc>
                  <a:txBody>
                    <a:bodyPr/>
                    <a:lstStyle/>
                    <a:p>
                      <a:pPr indent="266700" algn="l">
                        <a:lnSpc>
                          <a:spcPts val="1800"/>
                        </a:lnSpc>
                        <a:spcAft>
                          <a:spcPts val="0"/>
                        </a:spcAft>
                      </a:pPr>
                      <a:endParaRPr lang="en-US" altLang="zh-CN" sz="1800" kern="100" dirty="0">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指定输入数据所占宽度，域宽应为正整数</a:t>
                      </a:r>
                      <a:endParaRPr lang="en-US" altLang="zh-CN" sz="1800" kern="100" dirty="0">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tc>
                <a:extLst>
                  <a:ext uri="{0D108BD9-81ED-4DB2-BD59-A6C34878D82A}">
                    <a16:rowId xmlns:a16="http://schemas.microsoft.com/office/drawing/2014/main" val="10003"/>
                  </a:ext>
                </a:extLst>
              </a:tr>
              <a:tr h="895322">
                <a:tc>
                  <a:txBody>
                    <a:bodyPr/>
                    <a:lstStyle/>
                    <a:p>
                      <a:pPr indent="266700" algn="l">
                        <a:lnSpc>
                          <a:spcPts val="1800"/>
                        </a:lnSpc>
                        <a:spcAft>
                          <a:spcPts val="0"/>
                        </a:spcAft>
                      </a:pPr>
                      <a:endParaRPr lang="en-US" sz="1800" kern="100" dirty="0">
                        <a:solidFill>
                          <a:schemeClr val="tx1"/>
                        </a:solidFill>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endParaRPr lang="en-US" sz="1800" kern="100" dirty="0">
                        <a:solidFill>
                          <a:schemeClr val="tx1"/>
                        </a:solidFill>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r>
                        <a:rPr lang="en-US" sz="1800" kern="100" dirty="0">
                          <a:solidFill>
                            <a:schemeClr val="tx1"/>
                          </a:solidFill>
                          <a:effectLst/>
                          <a:latin typeface="Microsoft YaHei UI" panose="020B0503020204020204" pitchFamily="34" charset="-122"/>
                          <a:ea typeface="Microsoft YaHei UI" panose="020B0503020204020204" pitchFamily="34" charset="-122"/>
                        </a:rPr>
                        <a:t>*</a:t>
                      </a:r>
                      <a:endParaRPr lang="zh-CN" sz="18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tc>
                <a:tc>
                  <a:txBody>
                    <a:bodyPr/>
                    <a:lstStyle/>
                    <a:p>
                      <a:pPr indent="266700" algn="l">
                        <a:lnSpc>
                          <a:spcPts val="1800"/>
                        </a:lnSpc>
                        <a:spcAft>
                          <a:spcPts val="0"/>
                        </a:spcAft>
                      </a:pPr>
                      <a:endParaRPr lang="en-US" altLang="zh-CN" sz="1800" kern="100" dirty="0">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r>
                        <a:rPr lang="zh-CN" sz="1800" kern="100" dirty="0">
                          <a:effectLst/>
                          <a:latin typeface="Microsoft YaHei UI" panose="020B0503020204020204" pitchFamily="34" charset="-122"/>
                          <a:ea typeface="Microsoft YaHei UI" panose="020B0503020204020204" pitchFamily="34" charset="-122"/>
                        </a:rPr>
                        <a:t>表示本输入项在读入后不赋给相应的变量</a:t>
                      </a:r>
                      <a:endParaRPr lang="en-US" altLang="zh-CN" sz="1800" kern="100" dirty="0">
                        <a:effectLst/>
                        <a:latin typeface="Microsoft YaHei UI" panose="020B0503020204020204" pitchFamily="34" charset="-122"/>
                        <a:ea typeface="Microsoft YaHei UI" panose="020B0503020204020204" pitchFamily="34" charset="-122"/>
                      </a:endParaRPr>
                    </a:p>
                    <a:p>
                      <a:pPr indent="266700" algn="l">
                        <a:lnSpc>
                          <a:spcPts val="1800"/>
                        </a:lnSpc>
                        <a:spcAft>
                          <a:spcPts val="0"/>
                        </a:spcAft>
                      </a:pPr>
                      <a:endParaRPr lang="zh-CN" sz="18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662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664101" y="891857"/>
            <a:ext cx="10379038" cy="5340129"/>
          </a:xfrm>
        </p:spPr>
        <p:txBody>
          <a:bodyPr>
            <a:noAutofit/>
          </a:bodyPr>
          <a:lstStyle/>
          <a:p>
            <a:pPr marL="0" indent="0">
              <a:lnSpc>
                <a:spcPct val="140000"/>
              </a:lnSpc>
              <a:buNone/>
            </a:pPr>
            <a:r>
              <a:rPr lang="en-US" altLang="zh-CN" sz="3200" dirty="0">
                <a:solidFill>
                  <a:schemeClr val="tx1"/>
                </a:solidFill>
              </a:rPr>
              <a:t>【</a:t>
            </a:r>
            <a:r>
              <a:rPr lang="zh-CN" altLang="en-US" sz="3200" dirty="0">
                <a:solidFill>
                  <a:schemeClr val="tx1"/>
                </a:solidFill>
              </a:rPr>
              <a:t>例</a:t>
            </a:r>
            <a:r>
              <a:rPr lang="en-US" altLang="zh-CN" sz="3200" dirty="0">
                <a:solidFill>
                  <a:schemeClr val="tx1"/>
                </a:solidFill>
              </a:rPr>
              <a:t>】</a:t>
            </a:r>
            <a:r>
              <a:rPr lang="en-US" altLang="zh-CN" sz="3200" dirty="0" err="1">
                <a:solidFill>
                  <a:schemeClr val="tx1"/>
                </a:solidFill>
              </a:rPr>
              <a:t>scanf</a:t>
            </a:r>
            <a:r>
              <a:rPr lang="en-US" altLang="zh-CN" sz="3200" dirty="0">
                <a:solidFill>
                  <a:schemeClr val="tx1"/>
                </a:solidFill>
              </a:rPr>
              <a:t>(“%3d%3d”,&amp;a,&amp;b);</a:t>
            </a:r>
          </a:p>
          <a:p>
            <a:pPr marL="0" indent="0">
              <a:lnSpc>
                <a:spcPct val="140000"/>
              </a:lnSpc>
              <a:buNone/>
            </a:pPr>
            <a:r>
              <a:rPr lang="en-US" altLang="zh-CN" sz="3200" dirty="0">
                <a:solidFill>
                  <a:schemeClr val="tx1"/>
                </a:solidFill>
              </a:rPr>
              <a:t>         </a:t>
            </a:r>
            <a:r>
              <a:rPr lang="zh-CN" altLang="en-US" sz="3200" dirty="0">
                <a:solidFill>
                  <a:schemeClr val="tx1"/>
                </a:solidFill>
              </a:rPr>
              <a:t>输入：</a:t>
            </a:r>
            <a:r>
              <a:rPr lang="en-US" altLang="zh-CN" sz="3200" dirty="0">
                <a:solidFill>
                  <a:schemeClr val="tx1"/>
                </a:solidFill>
              </a:rPr>
              <a:t>123456</a:t>
            </a:r>
          </a:p>
          <a:p>
            <a:pPr marL="0" indent="0">
              <a:lnSpc>
                <a:spcPct val="140000"/>
              </a:lnSpc>
              <a:buNone/>
            </a:pPr>
            <a:r>
              <a:rPr lang="en-US" altLang="zh-CN" sz="3200" dirty="0">
                <a:solidFill>
                  <a:schemeClr val="tx1"/>
                </a:solidFill>
              </a:rPr>
              <a:t>         </a:t>
            </a:r>
            <a:r>
              <a:rPr lang="zh-CN" altLang="en-US" sz="3200" dirty="0">
                <a:solidFill>
                  <a:schemeClr val="tx1"/>
                </a:solidFill>
              </a:rPr>
              <a:t>变量</a:t>
            </a:r>
            <a:r>
              <a:rPr lang="en-US" altLang="zh-CN" sz="3200" dirty="0" err="1">
                <a:solidFill>
                  <a:schemeClr val="tx1"/>
                </a:solidFill>
              </a:rPr>
              <a:t>a,b</a:t>
            </a:r>
            <a:r>
              <a:rPr lang="zh-CN" altLang="en-US" sz="3200" dirty="0">
                <a:solidFill>
                  <a:schemeClr val="tx1"/>
                </a:solidFill>
              </a:rPr>
              <a:t>的值分别是多少？</a:t>
            </a:r>
            <a:endParaRPr lang="en-US" altLang="zh-CN" sz="3200" dirty="0">
              <a:solidFill>
                <a:schemeClr val="tx1"/>
              </a:solidFill>
            </a:endParaRPr>
          </a:p>
          <a:p>
            <a:pPr marL="0" indent="0">
              <a:lnSpc>
                <a:spcPct val="140000"/>
              </a:lnSpc>
              <a:buNone/>
            </a:pPr>
            <a:r>
              <a:rPr lang="en-US" altLang="zh-CN" sz="3200" dirty="0">
                <a:solidFill>
                  <a:schemeClr val="tx1"/>
                </a:solidFill>
              </a:rPr>
              <a:t>【</a:t>
            </a:r>
            <a:r>
              <a:rPr lang="zh-CN" altLang="en-US" sz="3200" dirty="0">
                <a:solidFill>
                  <a:schemeClr val="tx1"/>
                </a:solidFill>
              </a:rPr>
              <a:t>例</a:t>
            </a:r>
            <a:r>
              <a:rPr lang="en-US" altLang="zh-CN" sz="3200" dirty="0">
                <a:solidFill>
                  <a:schemeClr val="tx1"/>
                </a:solidFill>
              </a:rPr>
              <a:t>】</a:t>
            </a:r>
            <a:r>
              <a:rPr lang="en-US" altLang="zh-CN" sz="3200" dirty="0" err="1">
                <a:solidFill>
                  <a:schemeClr val="tx1"/>
                </a:solidFill>
              </a:rPr>
              <a:t>scanf</a:t>
            </a:r>
            <a:r>
              <a:rPr lang="en-US" altLang="zh-CN" sz="3200" dirty="0">
                <a:solidFill>
                  <a:schemeClr val="tx1"/>
                </a:solidFill>
              </a:rPr>
              <a:t>("%2d %*3d %2d",&amp;a,&amp;b);</a:t>
            </a:r>
          </a:p>
          <a:p>
            <a:pPr marL="0" indent="0">
              <a:lnSpc>
                <a:spcPct val="140000"/>
              </a:lnSpc>
              <a:buNone/>
            </a:pPr>
            <a:r>
              <a:rPr lang="zh-CN" altLang="en-US" sz="3200" dirty="0">
                <a:solidFill>
                  <a:schemeClr val="tx1"/>
                </a:solidFill>
              </a:rPr>
              <a:t>         输入：</a:t>
            </a:r>
            <a:r>
              <a:rPr lang="en-US" altLang="zh-CN" sz="3200" dirty="0">
                <a:solidFill>
                  <a:schemeClr val="tx1"/>
                </a:solidFill>
              </a:rPr>
              <a:t> 12□345□67</a:t>
            </a:r>
            <a:endParaRPr lang="zh-CN" altLang="zh-CN" sz="3200" dirty="0">
              <a:solidFill>
                <a:schemeClr val="tx1"/>
              </a:solidFill>
            </a:endParaRPr>
          </a:p>
          <a:p>
            <a:pPr marL="0" indent="0">
              <a:lnSpc>
                <a:spcPct val="140000"/>
              </a:lnSpc>
              <a:buNone/>
            </a:pPr>
            <a:r>
              <a:rPr lang="zh-CN" altLang="en-US" sz="3200" dirty="0">
                <a:solidFill>
                  <a:schemeClr val="tx1"/>
                </a:solidFill>
              </a:rPr>
              <a:t>         变量</a:t>
            </a:r>
            <a:r>
              <a:rPr lang="en-US" altLang="zh-CN" sz="3200" dirty="0" err="1">
                <a:solidFill>
                  <a:schemeClr val="tx1"/>
                </a:solidFill>
              </a:rPr>
              <a:t>a,b</a:t>
            </a:r>
            <a:r>
              <a:rPr lang="zh-CN" altLang="en-US" sz="3200" dirty="0">
                <a:solidFill>
                  <a:schemeClr val="tx1"/>
                </a:solidFill>
              </a:rPr>
              <a:t>的值分别是多少？</a:t>
            </a:r>
            <a:endParaRPr lang="en-US" altLang="zh-CN" sz="2800" dirty="0">
              <a:solidFill>
                <a:schemeClr val="tx1"/>
              </a:solidFill>
            </a:endParaRPr>
          </a:p>
          <a:p>
            <a:pPr marL="0" indent="0">
              <a:lnSpc>
                <a:spcPct val="140000"/>
              </a:lnSpc>
              <a:buNone/>
            </a:pPr>
            <a:endParaRPr lang="en-US" altLang="zh-CN" sz="2800" dirty="0"/>
          </a:p>
        </p:txBody>
      </p:sp>
    </p:spTree>
    <p:extLst>
      <p:ext uri="{BB962C8B-B14F-4D97-AF65-F5344CB8AC3E}">
        <p14:creationId xmlns:p14="http://schemas.microsoft.com/office/powerpoint/2010/main" val="300349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500"/>
                                        <p:tgtEl>
                                          <p:spTgt spid="1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fade">
                                      <p:cBhvr>
                                        <p:cTn id="18" dur="500"/>
                                        <p:tgtEl>
                                          <p:spTgt spid="10">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Effect transition="in" filter="fade">
                                      <p:cBhvr>
                                        <p:cTn id="21" dur="500"/>
                                        <p:tgtEl>
                                          <p:spTgt spid="10">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xEl>
                                              <p:pRg st="5" end="5"/>
                                            </p:txEl>
                                          </p:spTgt>
                                        </p:tgtEl>
                                        <p:attrNameLst>
                                          <p:attrName>style.visibility</p:attrName>
                                        </p:attrNameLst>
                                      </p:cBhvr>
                                      <p:to>
                                        <p:strVal val="visible"/>
                                      </p:to>
                                    </p:set>
                                    <p:animEffect transition="in" filter="fade">
                                      <p:cBhvr>
                                        <p:cTn id="24"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664101" y="891857"/>
            <a:ext cx="10379038" cy="5340129"/>
          </a:xfrm>
        </p:spPr>
        <p:txBody>
          <a:bodyPr>
            <a:noAutofit/>
          </a:bodyPr>
          <a:lstStyle/>
          <a:p>
            <a:pPr>
              <a:lnSpc>
                <a:spcPct val="140000"/>
              </a:lnSpc>
              <a:buFont typeface="Wingdings" panose="05000000000000000000" pitchFamily="2" charset="2"/>
              <a:buChar char="Ø"/>
            </a:pPr>
            <a:r>
              <a:rPr lang="zh-CN" altLang="zh-CN" sz="3200" dirty="0">
                <a:solidFill>
                  <a:schemeClr val="tx1"/>
                </a:solidFill>
              </a:rPr>
              <a:t>在使用</a:t>
            </a:r>
            <a:r>
              <a:rPr lang="en-US" altLang="zh-CN" sz="3200" dirty="0" err="1">
                <a:solidFill>
                  <a:schemeClr val="tx1"/>
                </a:solidFill>
              </a:rPr>
              <a:t>scanf</a:t>
            </a:r>
            <a:r>
              <a:rPr lang="zh-CN" altLang="zh-CN" sz="3200" dirty="0">
                <a:solidFill>
                  <a:schemeClr val="tx1"/>
                </a:solidFill>
              </a:rPr>
              <a:t>函数时还须注意以下几点：</a:t>
            </a:r>
          </a:p>
          <a:p>
            <a:pPr marL="0" indent="0">
              <a:lnSpc>
                <a:spcPct val="140000"/>
              </a:lnSpc>
              <a:buNone/>
            </a:pPr>
            <a:r>
              <a:rPr lang="zh-CN" altLang="zh-CN" sz="3200" dirty="0"/>
              <a:t>①</a:t>
            </a:r>
            <a:r>
              <a:rPr lang="en-US" altLang="zh-CN" sz="3200" dirty="0">
                <a:solidFill>
                  <a:schemeClr val="tx1"/>
                </a:solidFill>
              </a:rPr>
              <a:t> </a:t>
            </a:r>
            <a:r>
              <a:rPr lang="en-US" altLang="zh-CN" sz="3200" dirty="0" err="1">
                <a:solidFill>
                  <a:schemeClr val="tx1"/>
                </a:solidFill>
              </a:rPr>
              <a:t>scanf</a:t>
            </a:r>
            <a:r>
              <a:rPr lang="zh-CN" altLang="zh-CN" sz="3200" dirty="0">
                <a:solidFill>
                  <a:schemeClr val="tx1"/>
                </a:solidFill>
              </a:rPr>
              <a:t>中要求给出变量地址，如给出变量名则会出错。</a:t>
            </a:r>
            <a:endParaRPr lang="en-US" altLang="zh-CN" sz="3200" dirty="0">
              <a:solidFill>
                <a:schemeClr val="tx1"/>
              </a:solidFill>
            </a:endParaRPr>
          </a:p>
          <a:p>
            <a:pPr marL="0" indent="0">
              <a:lnSpc>
                <a:spcPct val="140000"/>
              </a:lnSpc>
              <a:buNone/>
            </a:pPr>
            <a:r>
              <a:rPr lang="zh-CN" altLang="en-US" sz="3200" dirty="0">
                <a:solidFill>
                  <a:srgbClr val="FFC000"/>
                </a:solidFill>
              </a:rPr>
              <a:t>        例如：   </a:t>
            </a:r>
            <a:r>
              <a:rPr lang="en-US" altLang="zh-CN" sz="3200" dirty="0" err="1">
                <a:solidFill>
                  <a:srgbClr val="FFC000"/>
                </a:solidFill>
              </a:rPr>
              <a:t>int</a:t>
            </a:r>
            <a:r>
              <a:rPr lang="en-US" altLang="zh-CN" sz="3200" dirty="0">
                <a:solidFill>
                  <a:srgbClr val="FFC000"/>
                </a:solidFill>
              </a:rPr>
              <a:t> a;</a:t>
            </a:r>
          </a:p>
          <a:p>
            <a:pPr marL="0" indent="0">
              <a:lnSpc>
                <a:spcPct val="140000"/>
              </a:lnSpc>
              <a:buNone/>
            </a:pPr>
            <a:r>
              <a:rPr lang="en-US" altLang="zh-CN" sz="3200" dirty="0">
                <a:solidFill>
                  <a:srgbClr val="FFC000"/>
                </a:solidFill>
              </a:rPr>
              <a:t>                     </a:t>
            </a:r>
            <a:r>
              <a:rPr lang="en-US" altLang="zh-CN" sz="3200" dirty="0" err="1">
                <a:solidFill>
                  <a:srgbClr val="FFC000"/>
                </a:solidFill>
              </a:rPr>
              <a:t>scanf</a:t>
            </a:r>
            <a:r>
              <a:rPr lang="en-US" altLang="zh-CN" sz="3200" dirty="0">
                <a:solidFill>
                  <a:srgbClr val="FFC000"/>
                </a:solidFill>
              </a:rPr>
              <a:t>(“%</a:t>
            </a:r>
            <a:r>
              <a:rPr lang="en-US" altLang="zh-CN" sz="3200" dirty="0" err="1">
                <a:solidFill>
                  <a:srgbClr val="FFC000"/>
                </a:solidFill>
              </a:rPr>
              <a:t>d”,a</a:t>
            </a:r>
            <a:r>
              <a:rPr lang="en-US" altLang="zh-CN" sz="3200" dirty="0">
                <a:solidFill>
                  <a:srgbClr val="FFC000"/>
                </a:solidFill>
              </a:rPr>
              <a:t>);          // </a:t>
            </a:r>
            <a:r>
              <a:rPr lang="zh-CN" altLang="en-US" sz="3200" dirty="0">
                <a:solidFill>
                  <a:srgbClr val="FF0000"/>
                </a:solidFill>
              </a:rPr>
              <a:t>错误</a:t>
            </a:r>
            <a:r>
              <a:rPr lang="zh-CN" altLang="en-US" sz="3200" dirty="0">
                <a:solidFill>
                  <a:srgbClr val="FFC000"/>
                </a:solidFill>
              </a:rPr>
              <a:t>的</a:t>
            </a:r>
            <a:endParaRPr lang="en-US" altLang="zh-CN" sz="3200" dirty="0">
              <a:solidFill>
                <a:srgbClr val="FFC000"/>
              </a:solidFill>
            </a:endParaRPr>
          </a:p>
          <a:p>
            <a:pPr marL="0" indent="0">
              <a:lnSpc>
                <a:spcPct val="140000"/>
              </a:lnSpc>
              <a:buNone/>
            </a:pPr>
            <a:r>
              <a:rPr lang="en-US" altLang="zh-CN" sz="3200" dirty="0">
                <a:solidFill>
                  <a:srgbClr val="FFC000"/>
                </a:solidFill>
              </a:rPr>
              <a:t>                     </a:t>
            </a:r>
            <a:r>
              <a:rPr lang="en-US" altLang="zh-CN" sz="3200" dirty="0" err="1">
                <a:solidFill>
                  <a:srgbClr val="FFC000"/>
                </a:solidFill>
              </a:rPr>
              <a:t>scanf</a:t>
            </a:r>
            <a:r>
              <a:rPr lang="en-US" altLang="zh-CN" sz="3200" dirty="0">
                <a:solidFill>
                  <a:srgbClr val="FFC000"/>
                </a:solidFill>
              </a:rPr>
              <a:t>(“%</a:t>
            </a:r>
            <a:r>
              <a:rPr lang="en-US" altLang="zh-CN" sz="3200" dirty="0" err="1">
                <a:solidFill>
                  <a:srgbClr val="FFC000"/>
                </a:solidFill>
              </a:rPr>
              <a:t>d”,</a:t>
            </a:r>
            <a:r>
              <a:rPr lang="en-US" altLang="zh-CN" sz="3200" dirty="0" err="1">
                <a:solidFill>
                  <a:srgbClr val="FF0000"/>
                </a:solidFill>
              </a:rPr>
              <a:t>&amp;</a:t>
            </a:r>
            <a:r>
              <a:rPr lang="en-US" altLang="zh-CN" sz="3200" dirty="0" err="1">
                <a:solidFill>
                  <a:srgbClr val="FFC000"/>
                </a:solidFill>
              </a:rPr>
              <a:t>a</a:t>
            </a:r>
            <a:r>
              <a:rPr lang="en-US" altLang="zh-CN" sz="3200" dirty="0">
                <a:solidFill>
                  <a:srgbClr val="FFC000"/>
                </a:solidFill>
              </a:rPr>
              <a:t>);      // </a:t>
            </a:r>
            <a:r>
              <a:rPr lang="zh-CN" altLang="en-US" sz="3200" dirty="0">
                <a:solidFill>
                  <a:srgbClr val="FF0000"/>
                </a:solidFill>
              </a:rPr>
              <a:t>正确</a:t>
            </a:r>
            <a:r>
              <a:rPr lang="zh-CN" altLang="en-US" sz="3200" dirty="0">
                <a:solidFill>
                  <a:srgbClr val="FFC000"/>
                </a:solidFill>
              </a:rPr>
              <a:t>的</a:t>
            </a:r>
            <a:endParaRPr lang="en-US" altLang="zh-CN" sz="3200" dirty="0">
              <a:solidFill>
                <a:srgbClr val="FFC000"/>
              </a:solidFill>
            </a:endParaRPr>
          </a:p>
          <a:p>
            <a:pPr marL="0" indent="0">
              <a:lnSpc>
                <a:spcPct val="140000"/>
              </a:lnSpc>
              <a:buNone/>
            </a:pPr>
            <a:endParaRPr lang="en-US" altLang="zh-CN" sz="3200" dirty="0">
              <a:solidFill>
                <a:srgbClr val="FFC000"/>
              </a:solidFill>
            </a:endParaRPr>
          </a:p>
        </p:txBody>
      </p:sp>
    </p:spTree>
    <p:extLst>
      <p:ext uri="{BB962C8B-B14F-4D97-AF65-F5344CB8AC3E}">
        <p14:creationId xmlns:p14="http://schemas.microsoft.com/office/powerpoint/2010/main" val="288079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3" end="3"/>
                                            </p:txEl>
                                          </p:spTgt>
                                        </p:tgtEl>
                                        <p:attrNameLst>
                                          <p:attrName>style.visibility</p:attrName>
                                        </p:attrNameLst>
                                      </p:cBhvr>
                                      <p:to>
                                        <p:strVal val="visible"/>
                                      </p:to>
                                    </p:set>
                                    <p:animEffect transition="in" filter="fade">
                                      <p:cBhvr>
                                        <p:cTn id="10" dur="500"/>
                                        <p:tgtEl>
                                          <p:spTgt spid="10">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animEffect transition="in" filter="fade">
                                      <p:cBhvr>
                                        <p:cTn id="13"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579693" y="891857"/>
            <a:ext cx="9971074" cy="5340129"/>
          </a:xfrm>
        </p:spPr>
        <p:txBody>
          <a:bodyPr>
            <a:noAutofit/>
          </a:bodyPr>
          <a:lstStyle/>
          <a:p>
            <a:pPr>
              <a:lnSpc>
                <a:spcPct val="120000"/>
              </a:lnSpc>
              <a:buFont typeface="Wingdings" panose="05000000000000000000" pitchFamily="2" charset="2"/>
              <a:buChar char="Ø"/>
            </a:pPr>
            <a:r>
              <a:rPr lang="zh-CN" altLang="zh-CN" sz="3200" dirty="0">
                <a:solidFill>
                  <a:schemeClr val="tx1"/>
                </a:solidFill>
              </a:rPr>
              <a:t>在使用</a:t>
            </a:r>
            <a:r>
              <a:rPr lang="en-US" altLang="zh-CN" sz="3200" dirty="0" err="1">
                <a:solidFill>
                  <a:schemeClr val="tx1"/>
                </a:solidFill>
              </a:rPr>
              <a:t>scanf</a:t>
            </a:r>
            <a:r>
              <a:rPr lang="zh-CN" altLang="zh-CN" sz="3200" dirty="0">
                <a:solidFill>
                  <a:schemeClr val="tx1"/>
                </a:solidFill>
              </a:rPr>
              <a:t>函数时还须注意以下几点：</a:t>
            </a:r>
          </a:p>
          <a:p>
            <a:pPr marL="0" indent="0">
              <a:lnSpc>
                <a:spcPct val="120000"/>
              </a:lnSpc>
              <a:buNone/>
            </a:pPr>
            <a:r>
              <a:rPr lang="zh-CN" altLang="zh-CN" sz="3200" dirty="0">
                <a:solidFill>
                  <a:schemeClr val="tx1"/>
                </a:solidFill>
              </a:rPr>
              <a:t>②在输入多个数值数据时，若格式控制串中没有非格式字符作输入数据之间的间隔</a:t>
            </a:r>
            <a:r>
              <a:rPr lang="zh-CN" altLang="en-US" sz="3200" dirty="0">
                <a:solidFill>
                  <a:schemeClr val="tx1"/>
                </a:solidFill>
              </a:rPr>
              <a:t>，</a:t>
            </a:r>
            <a:r>
              <a:rPr lang="zh-CN" altLang="zh-CN" sz="3200" dirty="0">
                <a:solidFill>
                  <a:schemeClr val="tx1"/>
                </a:solidFill>
              </a:rPr>
              <a:t>则可用</a:t>
            </a:r>
            <a:r>
              <a:rPr lang="zh-CN" altLang="zh-CN" sz="3200" b="1" dirty="0">
                <a:solidFill>
                  <a:schemeClr val="tx1"/>
                </a:solidFill>
              </a:rPr>
              <a:t>空格，</a:t>
            </a:r>
            <a:r>
              <a:rPr lang="en-US" altLang="zh-CN" sz="3200" b="1" dirty="0">
                <a:solidFill>
                  <a:schemeClr val="tx1"/>
                </a:solidFill>
              </a:rPr>
              <a:t>TAB</a:t>
            </a:r>
            <a:r>
              <a:rPr lang="zh-CN" altLang="zh-CN" sz="3200" dirty="0">
                <a:solidFill>
                  <a:schemeClr val="tx1"/>
                </a:solidFill>
              </a:rPr>
              <a:t>或</a:t>
            </a:r>
            <a:r>
              <a:rPr lang="zh-CN" altLang="zh-CN" sz="3200" b="1" dirty="0">
                <a:solidFill>
                  <a:schemeClr val="tx1"/>
                </a:solidFill>
              </a:rPr>
              <a:t>回车</a:t>
            </a:r>
            <a:r>
              <a:rPr lang="zh-CN" altLang="zh-CN" sz="3200" dirty="0">
                <a:solidFill>
                  <a:schemeClr val="tx1"/>
                </a:solidFill>
              </a:rPr>
              <a:t>作间隔。</a:t>
            </a:r>
          </a:p>
          <a:p>
            <a:pPr marL="0" indent="0">
              <a:lnSpc>
                <a:spcPct val="120000"/>
              </a:lnSpc>
              <a:buNone/>
            </a:pPr>
            <a:r>
              <a:rPr lang="zh-CN" altLang="en-US" sz="2800" dirty="0">
                <a:solidFill>
                  <a:srgbClr val="FFC000"/>
                </a:solidFill>
              </a:rPr>
              <a:t>        例如： </a:t>
            </a:r>
            <a:r>
              <a:rPr lang="en-US" altLang="zh-CN" sz="2800" dirty="0" err="1">
                <a:solidFill>
                  <a:srgbClr val="FFC000"/>
                </a:solidFill>
              </a:rPr>
              <a:t>int</a:t>
            </a:r>
            <a:r>
              <a:rPr lang="en-US" altLang="zh-CN" sz="2800" dirty="0">
                <a:solidFill>
                  <a:srgbClr val="FFC000"/>
                </a:solidFill>
              </a:rPr>
              <a:t> </a:t>
            </a:r>
            <a:r>
              <a:rPr lang="en-US" altLang="zh-CN" sz="2800" dirty="0" err="1">
                <a:solidFill>
                  <a:srgbClr val="FFC000"/>
                </a:solidFill>
              </a:rPr>
              <a:t>a,b,c</a:t>
            </a:r>
            <a:r>
              <a:rPr lang="en-US" altLang="zh-CN" sz="2800" dirty="0">
                <a:solidFill>
                  <a:srgbClr val="FFC000"/>
                </a:solidFill>
              </a:rPr>
              <a:t>;      //</a:t>
            </a:r>
            <a:r>
              <a:rPr lang="zh-CN" altLang="en-US" sz="2800" dirty="0">
                <a:solidFill>
                  <a:srgbClr val="FFC000"/>
                </a:solidFill>
              </a:rPr>
              <a:t>令</a:t>
            </a:r>
            <a:r>
              <a:rPr lang="en-US" altLang="zh-CN" sz="2800" dirty="0">
                <a:solidFill>
                  <a:srgbClr val="FFC000"/>
                </a:solidFill>
              </a:rPr>
              <a:t>a=5,b=6,c=7</a:t>
            </a:r>
          </a:p>
          <a:p>
            <a:pPr marL="0" indent="0">
              <a:lnSpc>
                <a:spcPct val="120000"/>
              </a:lnSpc>
              <a:buNone/>
            </a:pPr>
            <a:r>
              <a:rPr lang="en-US" altLang="zh-CN" sz="2800" dirty="0">
                <a:solidFill>
                  <a:srgbClr val="FFC000"/>
                </a:solidFill>
              </a:rPr>
              <a:t>                   </a:t>
            </a:r>
            <a:r>
              <a:rPr lang="en-US" altLang="zh-CN" sz="2800" dirty="0" err="1">
                <a:solidFill>
                  <a:srgbClr val="FFC000"/>
                </a:solidFill>
              </a:rPr>
              <a:t>scanf</a:t>
            </a:r>
            <a:r>
              <a:rPr lang="en-US" altLang="zh-CN" sz="2800" dirty="0">
                <a:solidFill>
                  <a:srgbClr val="FFC000"/>
                </a:solidFill>
              </a:rPr>
              <a:t>(“%</a:t>
            </a:r>
            <a:r>
              <a:rPr lang="en-US" altLang="zh-CN" sz="2800" dirty="0" err="1">
                <a:solidFill>
                  <a:srgbClr val="FFC000"/>
                </a:solidFill>
              </a:rPr>
              <a:t>d%d%d</a:t>
            </a:r>
            <a:r>
              <a:rPr lang="en-US" altLang="zh-CN" sz="2800" dirty="0">
                <a:solidFill>
                  <a:srgbClr val="FFC000"/>
                </a:solidFill>
              </a:rPr>
              <a:t>”,&amp;</a:t>
            </a:r>
            <a:r>
              <a:rPr lang="en-US" altLang="zh-CN" sz="2800" dirty="0" err="1">
                <a:solidFill>
                  <a:srgbClr val="FFC000"/>
                </a:solidFill>
              </a:rPr>
              <a:t>a,&amp;b,&amp;c</a:t>
            </a:r>
            <a:r>
              <a:rPr lang="en-US" altLang="zh-CN" sz="2800" dirty="0">
                <a:solidFill>
                  <a:srgbClr val="FFC000"/>
                </a:solidFill>
              </a:rPr>
              <a:t>); </a:t>
            </a:r>
          </a:p>
          <a:p>
            <a:pPr marL="0" indent="0">
              <a:lnSpc>
                <a:spcPct val="120000"/>
              </a:lnSpc>
              <a:buNone/>
            </a:pPr>
            <a:endParaRPr lang="en-US" altLang="zh-CN" sz="2800" dirty="0"/>
          </a:p>
        </p:txBody>
      </p:sp>
      <p:sp>
        <p:nvSpPr>
          <p:cNvPr id="4" name="矩形 3"/>
          <p:cNvSpPr/>
          <p:nvPr/>
        </p:nvSpPr>
        <p:spPr>
          <a:xfrm>
            <a:off x="3247486" y="4736128"/>
            <a:ext cx="3764190" cy="1938992"/>
          </a:xfrm>
          <a:prstGeom prst="rect">
            <a:avLst/>
          </a:prstGeom>
          <a:ln w="28575">
            <a:solidFill>
              <a:srgbClr val="0070C0"/>
            </a:solidFill>
          </a:ln>
        </p:spPr>
        <p:txBody>
          <a:bodyPr wrap="square">
            <a:spAutoFit/>
          </a:bodyPr>
          <a:lstStyle/>
          <a:p>
            <a:r>
              <a:rPr lang="zh-CN" altLang="en-US" sz="2400" dirty="0">
                <a:latin typeface="Microsoft YaHei UI" panose="020B0503020204020204" pitchFamily="34" charset="-122"/>
                <a:ea typeface="Microsoft YaHei UI" panose="020B0503020204020204" pitchFamily="34" charset="-122"/>
              </a:rPr>
              <a:t>输入：</a:t>
            </a:r>
            <a:r>
              <a:rPr lang="en-US" altLang="zh-CN" sz="2400" dirty="0">
                <a:latin typeface="Microsoft YaHei UI" panose="020B0503020204020204" pitchFamily="34" charset="-122"/>
                <a:ea typeface="Microsoft YaHei UI" panose="020B0503020204020204" pitchFamily="34" charset="-122"/>
              </a:rPr>
              <a:t>5  6  7             </a:t>
            </a:r>
            <a:r>
              <a:rPr lang="zh-CN" altLang="en-US" sz="2400" dirty="0">
                <a:latin typeface="Microsoft YaHei UI" panose="020B0503020204020204" pitchFamily="34" charset="-122"/>
                <a:ea typeface="Microsoft YaHei UI" panose="020B0503020204020204" pitchFamily="34" charset="-122"/>
              </a:rPr>
              <a:t>或 </a:t>
            </a:r>
            <a:endParaRPr lang="en-US" altLang="zh-CN" sz="2400" dirty="0">
              <a:latin typeface="Microsoft YaHei UI" panose="020B0503020204020204" pitchFamily="34" charset="-122"/>
              <a:ea typeface="Microsoft YaHei UI" panose="020B0503020204020204" pitchFamily="34" charset="-122"/>
            </a:endParaRPr>
          </a:p>
          <a:p>
            <a:r>
              <a:rPr lang="en-US" altLang="zh-CN" sz="2400" dirty="0">
                <a:latin typeface="Microsoft YaHei UI" panose="020B0503020204020204" pitchFamily="34" charset="-122"/>
                <a:ea typeface="Microsoft YaHei UI" panose="020B0503020204020204" pitchFamily="34" charset="-122"/>
              </a:rPr>
              <a:t>          5       6       7   </a:t>
            </a:r>
            <a:r>
              <a:rPr lang="zh-CN" altLang="en-US" sz="2400" dirty="0">
                <a:latin typeface="Microsoft YaHei UI" panose="020B0503020204020204" pitchFamily="34" charset="-122"/>
                <a:ea typeface="Microsoft YaHei UI" panose="020B0503020204020204" pitchFamily="34" charset="-122"/>
              </a:rPr>
              <a:t>或 </a:t>
            </a:r>
            <a:endParaRPr lang="en-US" altLang="zh-CN" sz="2400" dirty="0">
              <a:latin typeface="Microsoft YaHei UI" panose="020B0503020204020204" pitchFamily="34" charset="-122"/>
              <a:ea typeface="Microsoft YaHei UI" panose="020B0503020204020204" pitchFamily="34" charset="-122"/>
            </a:endParaRPr>
          </a:p>
          <a:p>
            <a:r>
              <a:rPr lang="en-US" altLang="zh-CN" sz="2400" dirty="0">
                <a:latin typeface="Microsoft YaHei UI" panose="020B0503020204020204" pitchFamily="34" charset="-122"/>
                <a:ea typeface="Microsoft YaHei UI" panose="020B0503020204020204" pitchFamily="34" charset="-122"/>
              </a:rPr>
              <a:t>          5</a:t>
            </a:r>
          </a:p>
          <a:p>
            <a:r>
              <a:rPr lang="en-US" altLang="zh-CN" sz="2400" dirty="0">
                <a:latin typeface="Microsoft YaHei UI" panose="020B0503020204020204" pitchFamily="34" charset="-122"/>
                <a:ea typeface="Microsoft YaHei UI" panose="020B0503020204020204" pitchFamily="34" charset="-122"/>
              </a:rPr>
              <a:t>          6</a:t>
            </a:r>
          </a:p>
          <a:p>
            <a:r>
              <a:rPr lang="en-US" altLang="zh-CN" sz="2400" dirty="0">
                <a:latin typeface="Microsoft YaHei UI" panose="020B0503020204020204" pitchFamily="34" charset="-122"/>
                <a:ea typeface="Microsoft YaHei UI" panose="020B0503020204020204" pitchFamily="34" charset="-122"/>
              </a:rPr>
              <a:t>          7</a:t>
            </a:r>
            <a:endParaRPr lang="zh-CN" altLang="zh-CN" sz="24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88129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3" end="3"/>
                                            </p:txEl>
                                          </p:spTgt>
                                        </p:tgtEl>
                                        <p:attrNameLst>
                                          <p:attrName>style.visibility</p:attrName>
                                        </p:attrNameLst>
                                      </p:cBhvr>
                                      <p:to>
                                        <p:strVal val="visible"/>
                                      </p:to>
                                    </p:set>
                                    <p:animEffect transition="in" filter="fade">
                                      <p:cBhvr>
                                        <p:cTn id="10" dur="500"/>
                                        <p:tgtEl>
                                          <p:spTgt spid="10">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664101" y="891857"/>
            <a:ext cx="9802262" cy="5340129"/>
          </a:xfrm>
        </p:spPr>
        <p:txBody>
          <a:bodyPr>
            <a:noAutofit/>
          </a:bodyPr>
          <a:lstStyle/>
          <a:p>
            <a:pPr>
              <a:lnSpc>
                <a:spcPct val="140000"/>
              </a:lnSpc>
              <a:buFont typeface="Wingdings" panose="05000000000000000000" pitchFamily="2" charset="2"/>
              <a:buChar char="Ø"/>
            </a:pPr>
            <a:r>
              <a:rPr lang="zh-CN" altLang="zh-CN" sz="3200" dirty="0">
                <a:solidFill>
                  <a:schemeClr val="tx1"/>
                </a:solidFill>
              </a:rPr>
              <a:t>在使用</a:t>
            </a:r>
            <a:r>
              <a:rPr lang="en-US" altLang="zh-CN" sz="3200" dirty="0" err="1">
                <a:solidFill>
                  <a:schemeClr val="tx1"/>
                </a:solidFill>
              </a:rPr>
              <a:t>scanf</a:t>
            </a:r>
            <a:r>
              <a:rPr lang="zh-CN" altLang="zh-CN" sz="3200" dirty="0">
                <a:solidFill>
                  <a:schemeClr val="tx1"/>
                </a:solidFill>
              </a:rPr>
              <a:t>函数时还须注意以下几点：</a:t>
            </a:r>
          </a:p>
          <a:p>
            <a:pPr marL="0" indent="0">
              <a:lnSpc>
                <a:spcPct val="140000"/>
              </a:lnSpc>
              <a:buNone/>
            </a:pPr>
            <a:r>
              <a:rPr lang="zh-CN" altLang="zh-CN" sz="3200" dirty="0">
                <a:solidFill>
                  <a:schemeClr val="tx1"/>
                </a:solidFill>
              </a:rPr>
              <a:t>③在输入字符数据时，若格式控制串中无非格式字符，则认为所有输入的字符均为有效字符。</a:t>
            </a:r>
            <a:endParaRPr lang="en-US" altLang="zh-CN" sz="3200" dirty="0">
              <a:solidFill>
                <a:schemeClr val="tx1"/>
              </a:solidFill>
            </a:endParaRPr>
          </a:p>
          <a:p>
            <a:pPr marL="0" indent="0">
              <a:lnSpc>
                <a:spcPct val="140000"/>
              </a:lnSpc>
              <a:buNone/>
            </a:pPr>
            <a:r>
              <a:rPr lang="en-US" altLang="zh-CN" sz="2800" dirty="0">
                <a:solidFill>
                  <a:srgbClr val="FFC000"/>
                </a:solidFill>
              </a:rPr>
              <a:t>          </a:t>
            </a:r>
            <a:r>
              <a:rPr lang="zh-CN" altLang="zh-CN" sz="2800" dirty="0">
                <a:solidFill>
                  <a:srgbClr val="FFC000"/>
                </a:solidFill>
              </a:rPr>
              <a:t>例如：</a:t>
            </a:r>
            <a:r>
              <a:rPr lang="en-US" altLang="zh-CN" sz="2800" dirty="0" err="1">
                <a:solidFill>
                  <a:srgbClr val="FFC000"/>
                </a:solidFill>
              </a:rPr>
              <a:t>scanf</a:t>
            </a:r>
            <a:r>
              <a:rPr lang="en-US" altLang="zh-CN" sz="2800" dirty="0">
                <a:solidFill>
                  <a:srgbClr val="FFC000"/>
                </a:solidFill>
              </a:rPr>
              <a:t>("%</a:t>
            </a:r>
            <a:r>
              <a:rPr lang="en-US" altLang="zh-CN" sz="2800" dirty="0" err="1">
                <a:solidFill>
                  <a:srgbClr val="FFC000"/>
                </a:solidFill>
              </a:rPr>
              <a:t>c%c%c</a:t>
            </a:r>
            <a:r>
              <a:rPr lang="en-US" altLang="zh-CN" sz="2800" dirty="0">
                <a:solidFill>
                  <a:srgbClr val="FFC000"/>
                </a:solidFill>
              </a:rPr>
              <a:t>",&amp;</a:t>
            </a:r>
            <a:r>
              <a:rPr lang="en-US" altLang="zh-CN" sz="2800" dirty="0" err="1">
                <a:solidFill>
                  <a:srgbClr val="FFC000"/>
                </a:solidFill>
              </a:rPr>
              <a:t>a,&amp;b,&amp;c</a:t>
            </a:r>
            <a:r>
              <a:rPr lang="en-US" altLang="zh-CN" sz="2800" dirty="0">
                <a:solidFill>
                  <a:srgbClr val="FFC000"/>
                </a:solidFill>
              </a:rPr>
              <a:t>);</a:t>
            </a:r>
          </a:p>
          <a:p>
            <a:pPr marL="0" indent="0">
              <a:lnSpc>
                <a:spcPct val="140000"/>
              </a:lnSpc>
              <a:buNone/>
            </a:pPr>
            <a:r>
              <a:rPr lang="en-US" altLang="zh-CN" sz="2800" dirty="0">
                <a:solidFill>
                  <a:schemeClr val="accent4"/>
                </a:solidFill>
              </a:rPr>
              <a:t>          </a:t>
            </a:r>
            <a:r>
              <a:rPr lang="zh-CN" altLang="en-US" sz="2800" dirty="0">
                <a:solidFill>
                  <a:schemeClr val="accent4"/>
                </a:solidFill>
              </a:rPr>
              <a:t>输入</a:t>
            </a:r>
            <a:r>
              <a:rPr lang="en-US" altLang="zh-CN" sz="2800" dirty="0">
                <a:solidFill>
                  <a:schemeClr val="accent4"/>
                </a:solidFill>
              </a:rPr>
              <a:t>1</a:t>
            </a:r>
            <a:r>
              <a:rPr lang="zh-CN" altLang="en-US" sz="2800" dirty="0">
                <a:solidFill>
                  <a:schemeClr val="accent4"/>
                </a:solidFill>
              </a:rPr>
              <a:t>：</a:t>
            </a:r>
            <a:r>
              <a:rPr lang="en-US" altLang="zh-CN" sz="2800" dirty="0">
                <a:solidFill>
                  <a:schemeClr val="accent4"/>
                </a:solidFill>
              </a:rPr>
              <a:t>o p q</a:t>
            </a:r>
          </a:p>
          <a:p>
            <a:pPr marL="0" indent="0">
              <a:lnSpc>
                <a:spcPct val="140000"/>
              </a:lnSpc>
              <a:buNone/>
            </a:pPr>
            <a:r>
              <a:rPr lang="zh-CN" altLang="en-US" sz="2800" dirty="0">
                <a:solidFill>
                  <a:schemeClr val="accent4"/>
                </a:solidFill>
              </a:rPr>
              <a:t>          输入</a:t>
            </a:r>
            <a:r>
              <a:rPr lang="en-US" altLang="zh-CN" sz="2800" dirty="0">
                <a:solidFill>
                  <a:schemeClr val="accent4"/>
                </a:solidFill>
              </a:rPr>
              <a:t>2</a:t>
            </a:r>
            <a:r>
              <a:rPr lang="zh-CN" altLang="en-US" sz="2800" dirty="0">
                <a:solidFill>
                  <a:schemeClr val="accent4"/>
                </a:solidFill>
              </a:rPr>
              <a:t>：</a:t>
            </a:r>
            <a:r>
              <a:rPr lang="en-US" altLang="zh-CN" sz="2800" dirty="0" err="1">
                <a:solidFill>
                  <a:schemeClr val="accent4"/>
                </a:solidFill>
              </a:rPr>
              <a:t>opq</a:t>
            </a:r>
            <a:endParaRPr lang="en-US" altLang="zh-CN" sz="2800" dirty="0">
              <a:solidFill>
                <a:schemeClr val="accent4"/>
              </a:solidFill>
            </a:endParaRPr>
          </a:p>
          <a:p>
            <a:pPr marL="0" indent="0">
              <a:lnSpc>
                <a:spcPct val="140000"/>
              </a:lnSpc>
              <a:buNone/>
            </a:pPr>
            <a:endParaRPr lang="en-US" altLang="zh-CN" sz="2800" dirty="0">
              <a:solidFill>
                <a:srgbClr val="FFC000"/>
              </a:solidFill>
            </a:endParaRPr>
          </a:p>
          <a:p>
            <a:pPr marL="0" indent="0">
              <a:lnSpc>
                <a:spcPct val="140000"/>
              </a:lnSpc>
              <a:buNone/>
            </a:pPr>
            <a:endParaRPr lang="zh-CN" altLang="zh-CN" sz="3200" dirty="0"/>
          </a:p>
        </p:txBody>
      </p:sp>
      <p:sp>
        <p:nvSpPr>
          <p:cNvPr id="3" name="云形标注 2"/>
          <p:cNvSpPr/>
          <p:nvPr/>
        </p:nvSpPr>
        <p:spPr>
          <a:xfrm>
            <a:off x="6513343" y="2602522"/>
            <a:ext cx="2729132" cy="2053884"/>
          </a:xfrm>
          <a:prstGeom prst="cloudCallout">
            <a:avLst>
              <a:gd name="adj1" fmla="val -90936"/>
              <a:gd name="adj2" fmla="val 4674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tx1"/>
                </a:solidFill>
              </a:rPr>
              <a:t>结果是多少？？</a:t>
            </a:r>
          </a:p>
        </p:txBody>
      </p:sp>
    </p:spTree>
    <p:extLst>
      <p:ext uri="{BB962C8B-B14F-4D97-AF65-F5344CB8AC3E}">
        <p14:creationId xmlns:p14="http://schemas.microsoft.com/office/powerpoint/2010/main" val="175681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3" end="3"/>
                                            </p:txEl>
                                          </p:spTgt>
                                        </p:tgtEl>
                                        <p:attrNameLst>
                                          <p:attrName>style.visibility</p:attrName>
                                        </p:attrNameLst>
                                      </p:cBhvr>
                                      <p:to>
                                        <p:strVal val="visible"/>
                                      </p:to>
                                    </p:set>
                                    <p:animEffect transition="in" filter="fade">
                                      <p:cBhvr>
                                        <p:cTn id="10" dur="500"/>
                                        <p:tgtEl>
                                          <p:spTgt spid="10">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animEffect transition="in" filter="fade">
                                      <p:cBhvr>
                                        <p:cTn id="13" dur="500"/>
                                        <p:tgtEl>
                                          <p:spTgt spid="10">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664101" y="891857"/>
            <a:ext cx="9971074" cy="5340129"/>
          </a:xfrm>
        </p:spPr>
        <p:txBody>
          <a:bodyPr>
            <a:noAutofit/>
          </a:bodyPr>
          <a:lstStyle/>
          <a:p>
            <a:pPr>
              <a:lnSpc>
                <a:spcPct val="140000"/>
              </a:lnSpc>
              <a:buFont typeface="Wingdings" panose="05000000000000000000" pitchFamily="2" charset="2"/>
              <a:buChar char="Ø"/>
            </a:pPr>
            <a:r>
              <a:rPr lang="zh-CN" altLang="zh-CN" sz="3200" dirty="0">
                <a:solidFill>
                  <a:schemeClr val="tx1"/>
                </a:solidFill>
              </a:rPr>
              <a:t>在使用</a:t>
            </a:r>
            <a:r>
              <a:rPr lang="en-US" altLang="zh-CN" sz="3200" dirty="0" err="1">
                <a:solidFill>
                  <a:schemeClr val="tx1"/>
                </a:solidFill>
              </a:rPr>
              <a:t>scanf</a:t>
            </a:r>
            <a:r>
              <a:rPr lang="zh-CN" altLang="zh-CN" sz="3200" dirty="0">
                <a:solidFill>
                  <a:schemeClr val="tx1"/>
                </a:solidFill>
              </a:rPr>
              <a:t>函数时还须注意以下几点：</a:t>
            </a:r>
          </a:p>
          <a:p>
            <a:pPr marL="0" indent="0">
              <a:lnSpc>
                <a:spcPct val="140000"/>
              </a:lnSpc>
              <a:buNone/>
            </a:pPr>
            <a:r>
              <a:rPr lang="zh-CN" altLang="zh-CN" sz="3200" dirty="0">
                <a:solidFill>
                  <a:schemeClr val="tx1"/>
                </a:solidFill>
              </a:rPr>
              <a:t>④如果在格式控制字符串中加入空格作为间隔，则输入时各数据之间可加空格。</a:t>
            </a:r>
            <a:endParaRPr lang="en-US" altLang="zh-CN" sz="3200" dirty="0">
              <a:solidFill>
                <a:schemeClr val="tx1"/>
              </a:solidFill>
            </a:endParaRPr>
          </a:p>
          <a:p>
            <a:pPr marL="0" indent="0">
              <a:lnSpc>
                <a:spcPct val="140000"/>
              </a:lnSpc>
              <a:buNone/>
            </a:pPr>
            <a:r>
              <a:rPr lang="en-US" altLang="zh-CN" sz="2800" dirty="0">
                <a:solidFill>
                  <a:srgbClr val="FFC000"/>
                </a:solidFill>
              </a:rPr>
              <a:t>          </a:t>
            </a:r>
            <a:r>
              <a:rPr lang="zh-CN" altLang="zh-CN" sz="2800" dirty="0">
                <a:solidFill>
                  <a:srgbClr val="FFC000"/>
                </a:solidFill>
              </a:rPr>
              <a:t>例如：</a:t>
            </a:r>
            <a:r>
              <a:rPr lang="en-US" altLang="zh-CN" sz="2800" dirty="0" err="1">
                <a:solidFill>
                  <a:srgbClr val="FFC000"/>
                </a:solidFill>
              </a:rPr>
              <a:t>scanf</a:t>
            </a:r>
            <a:r>
              <a:rPr lang="en-US" altLang="zh-CN" sz="2800" dirty="0">
                <a:solidFill>
                  <a:srgbClr val="FFC000"/>
                </a:solidFill>
              </a:rPr>
              <a:t>("%c %c %</a:t>
            </a:r>
            <a:r>
              <a:rPr lang="en-US" altLang="zh-CN" sz="2800" dirty="0" err="1">
                <a:solidFill>
                  <a:srgbClr val="FFC000"/>
                </a:solidFill>
              </a:rPr>
              <a:t>c",&amp;a,&amp;b,&amp;c</a:t>
            </a:r>
            <a:r>
              <a:rPr lang="en-US" altLang="zh-CN" sz="2800" dirty="0">
                <a:solidFill>
                  <a:srgbClr val="FFC000"/>
                </a:solidFill>
              </a:rPr>
              <a:t>);</a:t>
            </a:r>
          </a:p>
          <a:p>
            <a:pPr marL="0" indent="0">
              <a:lnSpc>
                <a:spcPct val="140000"/>
              </a:lnSpc>
              <a:buNone/>
            </a:pPr>
            <a:r>
              <a:rPr lang="en-US" altLang="zh-CN" sz="2800" dirty="0">
                <a:solidFill>
                  <a:schemeClr val="accent4"/>
                </a:solidFill>
              </a:rPr>
              <a:t>          </a:t>
            </a:r>
            <a:r>
              <a:rPr lang="zh-CN" altLang="en-US" sz="2800" dirty="0">
                <a:solidFill>
                  <a:schemeClr val="accent4"/>
                </a:solidFill>
              </a:rPr>
              <a:t>输入：</a:t>
            </a:r>
            <a:r>
              <a:rPr lang="en-US" altLang="zh-CN" sz="2800" dirty="0">
                <a:solidFill>
                  <a:schemeClr val="accent4"/>
                </a:solidFill>
              </a:rPr>
              <a:t>m n k </a:t>
            </a:r>
            <a:r>
              <a:rPr lang="zh-CN" altLang="en-US" sz="2800" dirty="0">
                <a:solidFill>
                  <a:schemeClr val="accent4"/>
                </a:solidFill>
              </a:rPr>
              <a:t>时，</a:t>
            </a:r>
            <a:r>
              <a:rPr lang="en-US" altLang="zh-CN" sz="2800" dirty="0">
                <a:solidFill>
                  <a:schemeClr val="accent4"/>
                </a:solidFill>
              </a:rPr>
              <a:t>a=</a:t>
            </a:r>
            <a:r>
              <a:rPr lang="en-US" altLang="zh-CN" sz="2800" dirty="0" err="1">
                <a:solidFill>
                  <a:schemeClr val="accent4"/>
                </a:solidFill>
              </a:rPr>
              <a:t>m,b</a:t>
            </a:r>
            <a:r>
              <a:rPr lang="en-US" altLang="zh-CN" sz="2800" dirty="0">
                <a:solidFill>
                  <a:schemeClr val="accent4"/>
                </a:solidFill>
              </a:rPr>
              <a:t>=</a:t>
            </a:r>
            <a:r>
              <a:rPr lang="en-US" altLang="zh-CN" sz="2800" dirty="0" err="1">
                <a:solidFill>
                  <a:schemeClr val="accent4"/>
                </a:solidFill>
              </a:rPr>
              <a:t>n,c</a:t>
            </a:r>
            <a:r>
              <a:rPr lang="en-US" altLang="zh-CN" sz="2800" dirty="0">
                <a:solidFill>
                  <a:schemeClr val="accent4"/>
                </a:solidFill>
              </a:rPr>
              <a:t>=k</a:t>
            </a:r>
          </a:p>
          <a:p>
            <a:pPr marL="0" indent="0">
              <a:lnSpc>
                <a:spcPct val="140000"/>
              </a:lnSpc>
              <a:buNone/>
            </a:pPr>
            <a:r>
              <a:rPr lang="en-US" altLang="zh-CN" sz="2800" dirty="0">
                <a:solidFill>
                  <a:srgbClr val="FFC000"/>
                </a:solidFill>
              </a:rPr>
              <a:t> </a:t>
            </a:r>
          </a:p>
          <a:p>
            <a:pPr marL="0" indent="0">
              <a:lnSpc>
                <a:spcPct val="140000"/>
              </a:lnSpc>
              <a:buNone/>
            </a:pPr>
            <a:endParaRPr lang="zh-CN" altLang="zh-CN" sz="2800" dirty="0">
              <a:solidFill>
                <a:schemeClr val="accent4"/>
              </a:solidFill>
            </a:endParaRPr>
          </a:p>
          <a:p>
            <a:pPr marL="0" indent="0">
              <a:lnSpc>
                <a:spcPct val="140000"/>
              </a:lnSpc>
              <a:buNone/>
            </a:pPr>
            <a:endParaRPr lang="en-US" altLang="zh-CN" sz="3200" dirty="0"/>
          </a:p>
        </p:txBody>
      </p:sp>
    </p:spTree>
    <p:extLst>
      <p:ext uri="{BB962C8B-B14F-4D97-AF65-F5344CB8AC3E}">
        <p14:creationId xmlns:p14="http://schemas.microsoft.com/office/powerpoint/2010/main" val="423464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3" end="3"/>
                                            </p:txEl>
                                          </p:spTgt>
                                        </p:tgtEl>
                                        <p:attrNameLst>
                                          <p:attrName>style.visibility</p:attrName>
                                        </p:attrNameLst>
                                      </p:cBhvr>
                                      <p:to>
                                        <p:strVal val="visible"/>
                                      </p:to>
                                    </p:set>
                                    <p:animEffect transition="in" filter="fade">
                                      <p:cBhvr>
                                        <p:cTn id="10"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664101" y="891857"/>
            <a:ext cx="9942939" cy="5340129"/>
          </a:xfrm>
        </p:spPr>
        <p:txBody>
          <a:bodyPr>
            <a:noAutofit/>
          </a:bodyPr>
          <a:lstStyle/>
          <a:p>
            <a:pPr>
              <a:lnSpc>
                <a:spcPct val="140000"/>
              </a:lnSpc>
              <a:buFont typeface="Wingdings" panose="05000000000000000000" pitchFamily="2" charset="2"/>
              <a:buChar char="Ø"/>
            </a:pPr>
            <a:r>
              <a:rPr lang="zh-CN" altLang="zh-CN" sz="3200" dirty="0">
                <a:solidFill>
                  <a:schemeClr val="tx1"/>
                </a:solidFill>
              </a:rPr>
              <a:t>在使用</a:t>
            </a:r>
            <a:r>
              <a:rPr lang="en-US" altLang="zh-CN" sz="3200" dirty="0" err="1">
                <a:solidFill>
                  <a:schemeClr val="tx1"/>
                </a:solidFill>
              </a:rPr>
              <a:t>scanf</a:t>
            </a:r>
            <a:r>
              <a:rPr lang="zh-CN" altLang="zh-CN" sz="3200" dirty="0">
                <a:solidFill>
                  <a:schemeClr val="tx1"/>
                </a:solidFill>
              </a:rPr>
              <a:t>函数时还须注意以下几点：</a:t>
            </a:r>
          </a:p>
          <a:p>
            <a:pPr marL="0" indent="0">
              <a:lnSpc>
                <a:spcPct val="140000"/>
              </a:lnSpc>
              <a:buNone/>
            </a:pPr>
            <a:r>
              <a:rPr lang="zh-CN" altLang="zh-CN" sz="3200" dirty="0">
                <a:solidFill>
                  <a:schemeClr val="tx1"/>
                </a:solidFill>
              </a:rPr>
              <a:t>⑤如果格式控制字符串中有非格式字符则输入时也要输入该非格式字符。</a:t>
            </a:r>
          </a:p>
          <a:p>
            <a:pPr marL="0" indent="0">
              <a:lnSpc>
                <a:spcPct val="140000"/>
              </a:lnSpc>
              <a:buNone/>
            </a:pPr>
            <a:r>
              <a:rPr lang="en-US" altLang="zh-CN" sz="3200" dirty="0">
                <a:solidFill>
                  <a:srgbClr val="FFC000"/>
                </a:solidFill>
              </a:rPr>
              <a:t>        </a:t>
            </a:r>
            <a:r>
              <a:rPr lang="zh-CN" altLang="zh-CN" sz="3200" dirty="0">
                <a:solidFill>
                  <a:srgbClr val="FFC000"/>
                </a:solidFill>
              </a:rPr>
              <a:t>例如：</a:t>
            </a:r>
            <a:r>
              <a:rPr lang="en-US" altLang="zh-CN" sz="3200" dirty="0" err="1">
                <a:solidFill>
                  <a:srgbClr val="FFC000"/>
                </a:solidFill>
              </a:rPr>
              <a:t>scanf</a:t>
            </a:r>
            <a:r>
              <a:rPr lang="en-US" altLang="zh-CN" sz="3200" dirty="0">
                <a:solidFill>
                  <a:srgbClr val="FFC000"/>
                </a:solidFill>
              </a:rPr>
              <a:t>("%</a:t>
            </a:r>
            <a:r>
              <a:rPr lang="en-US" altLang="zh-CN" sz="3200" dirty="0" err="1">
                <a:solidFill>
                  <a:srgbClr val="FFC000"/>
                </a:solidFill>
              </a:rPr>
              <a:t>d,%d,%d",&amp;a,&amp;b,&amp;c</a:t>
            </a:r>
            <a:r>
              <a:rPr lang="en-US" altLang="zh-CN" sz="3200" dirty="0">
                <a:solidFill>
                  <a:srgbClr val="FFC000"/>
                </a:solidFill>
              </a:rPr>
              <a:t>);</a:t>
            </a:r>
            <a:r>
              <a:rPr lang="en-US" altLang="zh-CN" sz="3200" dirty="0"/>
              <a:t> </a:t>
            </a:r>
          </a:p>
          <a:p>
            <a:pPr marL="0" indent="0">
              <a:lnSpc>
                <a:spcPct val="140000"/>
              </a:lnSpc>
              <a:buNone/>
            </a:pPr>
            <a:r>
              <a:rPr lang="zh-CN" altLang="en-US" sz="3200" dirty="0">
                <a:solidFill>
                  <a:srgbClr val="FFC000"/>
                </a:solidFill>
              </a:rPr>
              <a:t>        </a:t>
            </a:r>
            <a:r>
              <a:rPr lang="zh-CN" altLang="en-US" sz="3200" dirty="0">
                <a:solidFill>
                  <a:schemeClr val="accent4"/>
                </a:solidFill>
              </a:rPr>
              <a:t>输入：</a:t>
            </a:r>
            <a:r>
              <a:rPr lang="en-US" altLang="zh-CN" sz="3200" dirty="0">
                <a:solidFill>
                  <a:schemeClr val="accent4"/>
                </a:solidFill>
              </a:rPr>
              <a:t>8,9,10</a:t>
            </a:r>
          </a:p>
          <a:p>
            <a:pPr marL="0" indent="0">
              <a:lnSpc>
                <a:spcPct val="140000"/>
              </a:lnSpc>
              <a:buNone/>
            </a:pPr>
            <a:r>
              <a:rPr lang="en-US" altLang="zh-CN" sz="3200" dirty="0">
                <a:solidFill>
                  <a:srgbClr val="FFC000"/>
                </a:solidFill>
              </a:rPr>
              <a:t>        </a:t>
            </a:r>
            <a:r>
              <a:rPr lang="zh-CN" altLang="zh-CN" sz="3200" dirty="0">
                <a:solidFill>
                  <a:srgbClr val="FFC000"/>
                </a:solidFill>
              </a:rPr>
              <a:t>例如：</a:t>
            </a:r>
            <a:r>
              <a:rPr lang="en-US" altLang="zh-CN" sz="3200" dirty="0" err="1">
                <a:solidFill>
                  <a:srgbClr val="FFC000"/>
                </a:solidFill>
              </a:rPr>
              <a:t>scanf</a:t>
            </a:r>
            <a:r>
              <a:rPr lang="en-US" altLang="zh-CN" sz="3200" dirty="0">
                <a:solidFill>
                  <a:srgbClr val="FFC000"/>
                </a:solidFill>
              </a:rPr>
              <a:t>(“a=%</a:t>
            </a:r>
            <a:r>
              <a:rPr lang="en-US" altLang="zh-CN" sz="3200" dirty="0" err="1">
                <a:solidFill>
                  <a:srgbClr val="FFC000"/>
                </a:solidFill>
              </a:rPr>
              <a:t>d,b</a:t>
            </a:r>
            <a:r>
              <a:rPr lang="en-US" altLang="zh-CN" sz="3200" dirty="0">
                <a:solidFill>
                  <a:srgbClr val="FFC000"/>
                </a:solidFill>
              </a:rPr>
              <a:t>=%</a:t>
            </a:r>
            <a:r>
              <a:rPr lang="en-US" altLang="zh-CN" sz="3200" dirty="0" err="1">
                <a:solidFill>
                  <a:srgbClr val="FFC000"/>
                </a:solidFill>
              </a:rPr>
              <a:t>d,c</a:t>
            </a:r>
            <a:r>
              <a:rPr lang="en-US" altLang="zh-CN" sz="3200" dirty="0">
                <a:solidFill>
                  <a:srgbClr val="FFC000"/>
                </a:solidFill>
              </a:rPr>
              <a:t>=%</a:t>
            </a:r>
            <a:r>
              <a:rPr lang="en-US" altLang="zh-CN" sz="3200" dirty="0" err="1">
                <a:solidFill>
                  <a:srgbClr val="FFC000"/>
                </a:solidFill>
              </a:rPr>
              <a:t>d",&amp;a,&amp;b,&amp;c</a:t>
            </a:r>
            <a:r>
              <a:rPr lang="en-US" altLang="zh-CN" sz="3200" dirty="0">
                <a:solidFill>
                  <a:srgbClr val="FFC000"/>
                </a:solidFill>
              </a:rPr>
              <a:t>);</a:t>
            </a:r>
            <a:r>
              <a:rPr lang="en-US" altLang="zh-CN" sz="3200" dirty="0"/>
              <a:t> </a:t>
            </a:r>
          </a:p>
          <a:p>
            <a:pPr marL="0" indent="0">
              <a:lnSpc>
                <a:spcPct val="140000"/>
              </a:lnSpc>
              <a:buNone/>
            </a:pPr>
            <a:r>
              <a:rPr lang="zh-CN" altLang="en-US" sz="3200" dirty="0">
                <a:solidFill>
                  <a:schemeClr val="accent4"/>
                </a:solidFill>
              </a:rPr>
              <a:t>        输入：</a:t>
            </a:r>
            <a:r>
              <a:rPr lang="en-US" altLang="zh-CN" sz="3200" dirty="0">
                <a:solidFill>
                  <a:schemeClr val="accent4"/>
                </a:solidFill>
              </a:rPr>
              <a:t>a=8,b=9,c=10</a:t>
            </a:r>
          </a:p>
          <a:p>
            <a:pPr marL="0" indent="0">
              <a:lnSpc>
                <a:spcPct val="140000"/>
              </a:lnSpc>
              <a:buNone/>
            </a:pPr>
            <a:endParaRPr lang="en-US" altLang="zh-CN" sz="3200" dirty="0">
              <a:solidFill>
                <a:srgbClr val="FFC000"/>
              </a:solidFill>
            </a:endParaRPr>
          </a:p>
        </p:txBody>
      </p:sp>
    </p:spTree>
    <p:extLst>
      <p:ext uri="{BB962C8B-B14F-4D97-AF65-F5344CB8AC3E}">
        <p14:creationId xmlns:p14="http://schemas.microsoft.com/office/powerpoint/2010/main" val="131544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3" end="3"/>
                                            </p:txEl>
                                          </p:spTgt>
                                        </p:tgtEl>
                                        <p:attrNameLst>
                                          <p:attrName>style.visibility</p:attrName>
                                        </p:attrNameLst>
                                      </p:cBhvr>
                                      <p:to>
                                        <p:strVal val="visible"/>
                                      </p:to>
                                    </p:set>
                                    <p:animEffect transition="in" filter="fade">
                                      <p:cBhvr>
                                        <p:cTn id="10" dur="500"/>
                                        <p:tgtEl>
                                          <p:spTgt spid="10">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animEffect transition="in" filter="fade">
                                      <p:cBhvr>
                                        <p:cTn id="13" dur="500"/>
                                        <p:tgtEl>
                                          <p:spTgt spid="10">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xEl>
                                              <p:pRg st="5" end="5"/>
                                            </p:txEl>
                                          </p:spTgt>
                                        </p:tgtEl>
                                        <p:attrNameLst>
                                          <p:attrName>style.visibility</p:attrName>
                                        </p:attrNameLst>
                                      </p:cBhvr>
                                      <p:to>
                                        <p:strVal val="visible"/>
                                      </p:to>
                                    </p:set>
                                    <p:animEffect transition="in" filter="fade">
                                      <p:cBhvr>
                                        <p:cTn id="16"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664101" y="891857"/>
            <a:ext cx="9942939" cy="5340129"/>
          </a:xfrm>
        </p:spPr>
        <p:txBody>
          <a:bodyPr>
            <a:noAutofit/>
          </a:bodyPr>
          <a:lstStyle/>
          <a:p>
            <a:pPr>
              <a:lnSpc>
                <a:spcPct val="140000"/>
              </a:lnSpc>
              <a:buFont typeface="Wingdings" panose="05000000000000000000" pitchFamily="2" charset="2"/>
              <a:buChar char="Ø"/>
            </a:pPr>
            <a:r>
              <a:rPr lang="zh-CN" altLang="zh-CN" sz="3200" dirty="0">
                <a:solidFill>
                  <a:schemeClr val="tx1"/>
                </a:solidFill>
              </a:rPr>
              <a:t>在使用</a:t>
            </a:r>
            <a:r>
              <a:rPr lang="en-US" altLang="zh-CN" sz="3200" dirty="0" err="1">
                <a:solidFill>
                  <a:schemeClr val="tx1"/>
                </a:solidFill>
              </a:rPr>
              <a:t>scanf</a:t>
            </a:r>
            <a:r>
              <a:rPr lang="zh-CN" altLang="zh-CN" sz="3200" dirty="0">
                <a:solidFill>
                  <a:schemeClr val="tx1"/>
                </a:solidFill>
              </a:rPr>
              <a:t>函数时还须注意以下几点：</a:t>
            </a:r>
          </a:p>
          <a:p>
            <a:pPr marL="0" indent="0">
              <a:lnSpc>
                <a:spcPct val="140000"/>
              </a:lnSpc>
              <a:buNone/>
            </a:pPr>
            <a:r>
              <a:rPr lang="zh-CN" altLang="zh-CN" sz="3200" dirty="0">
                <a:solidFill>
                  <a:schemeClr val="tx1"/>
                </a:solidFill>
              </a:rPr>
              <a:t>⑥如输入的数据与输出的类型不一致时，虽然编译能够通过，但结果将不正确。</a:t>
            </a:r>
          </a:p>
          <a:p>
            <a:pPr marL="0" indent="0">
              <a:lnSpc>
                <a:spcPct val="140000"/>
              </a:lnSpc>
              <a:buNone/>
            </a:pPr>
            <a:endParaRPr lang="en-US" altLang="zh-CN" sz="3200" dirty="0">
              <a:solidFill>
                <a:srgbClr val="FFC000"/>
              </a:solidFill>
            </a:endParaRPr>
          </a:p>
        </p:txBody>
      </p:sp>
    </p:spTree>
    <p:extLst>
      <p:ext uri="{BB962C8B-B14F-4D97-AF65-F5344CB8AC3E}">
        <p14:creationId xmlns:p14="http://schemas.microsoft.com/office/powerpoint/2010/main" val="3038355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40134" y="196195"/>
            <a:ext cx="8598907" cy="1320800"/>
          </a:xfrm>
        </p:spPr>
        <p:txBody>
          <a:bodyPr>
            <a:normAutofit/>
          </a:bodyPr>
          <a:lstStyle/>
          <a:p>
            <a:r>
              <a:rPr lang="en-US" altLang="zh-CN" dirty="0" err="1"/>
              <a:t>scanf</a:t>
            </a:r>
            <a:r>
              <a:rPr lang="en-US" altLang="zh-CN" dirty="0"/>
              <a:t>( )</a:t>
            </a:r>
            <a:r>
              <a:rPr lang="zh-CN" altLang="en-US" dirty="0"/>
              <a:t>函数常用格式控制符</a:t>
            </a:r>
          </a:p>
        </p:txBody>
      </p:sp>
      <p:sp>
        <p:nvSpPr>
          <p:cNvPr id="10" name="矩形 4"/>
          <p:cNvSpPr>
            <a:spLocks noGrp="1" noChangeArrowheads="1"/>
          </p:cNvSpPr>
          <p:nvPr>
            <p:ph sz="half" idx="1"/>
          </p:nvPr>
        </p:nvSpPr>
        <p:spPr>
          <a:xfrm>
            <a:off x="114712" y="1122566"/>
            <a:ext cx="10202368" cy="5340129"/>
          </a:xfrm>
        </p:spPr>
        <p:txBody>
          <a:bodyPr>
            <a:noAutofit/>
          </a:bodyPr>
          <a:lstStyle/>
          <a:p>
            <a:r>
              <a:rPr lang="en-US" altLang="zh-CN" sz="3200" dirty="0">
                <a:solidFill>
                  <a:schemeClr val="tx1"/>
                </a:solidFill>
              </a:rPr>
              <a:t>【</a:t>
            </a:r>
            <a:r>
              <a:rPr lang="zh-CN" altLang="en-US" sz="3200" dirty="0">
                <a:solidFill>
                  <a:schemeClr val="tx1"/>
                </a:solidFill>
              </a:rPr>
              <a:t>例</a:t>
            </a:r>
            <a:r>
              <a:rPr lang="en-US" altLang="zh-CN" sz="3200" dirty="0">
                <a:solidFill>
                  <a:schemeClr val="tx1"/>
                </a:solidFill>
              </a:rPr>
              <a:t>】</a:t>
            </a:r>
            <a:r>
              <a:rPr lang="zh-CN" altLang="zh-CN" sz="2800" dirty="0">
                <a:solidFill>
                  <a:schemeClr val="tx1"/>
                </a:solidFill>
              </a:rPr>
              <a:t>为提高学生们对中华文化的学习热情，某班级特举办“学习强国”答题竞赛。请编程模拟答题过程。</a:t>
            </a:r>
          </a:p>
          <a:p>
            <a:pPr marL="0" indent="0">
              <a:buNone/>
            </a:pPr>
            <a:r>
              <a:rPr lang="en-US" altLang="zh-CN" sz="2800" dirty="0">
                <a:solidFill>
                  <a:schemeClr val="tx1"/>
                </a:solidFill>
              </a:rPr>
              <a:t> </a:t>
            </a:r>
            <a:r>
              <a:rPr lang="zh-CN" altLang="zh-CN" sz="2800" dirty="0">
                <a:solidFill>
                  <a:schemeClr val="tx1"/>
                </a:solidFill>
              </a:rPr>
              <a:t>例如：“魏晋时期的（</a:t>
            </a:r>
            <a:r>
              <a:rPr lang="en-US" altLang="zh-CN" sz="2800" dirty="0">
                <a:solidFill>
                  <a:schemeClr val="tx1"/>
                </a:solidFill>
              </a:rPr>
              <a:t>    </a:t>
            </a:r>
            <a:r>
              <a:rPr lang="zh-CN" altLang="zh-CN" sz="2800" dirty="0">
                <a:solidFill>
                  <a:schemeClr val="tx1"/>
                </a:solidFill>
              </a:rPr>
              <a:t>）因主持编绘《禹贡地域图》和提出“制图六体”而被称为地图学家。</a:t>
            </a:r>
          </a:p>
          <a:p>
            <a:pPr marL="0" indent="0">
              <a:buNone/>
            </a:pPr>
            <a:r>
              <a:rPr lang="en-US" altLang="zh-CN" sz="2800" dirty="0">
                <a:solidFill>
                  <a:schemeClr val="tx1"/>
                </a:solidFill>
              </a:rPr>
              <a:t>  A</a:t>
            </a:r>
            <a:r>
              <a:rPr lang="zh-CN" altLang="zh-CN" sz="2800" dirty="0">
                <a:solidFill>
                  <a:schemeClr val="tx1"/>
                </a:solidFill>
              </a:rPr>
              <a:t>．阮籍</a:t>
            </a:r>
            <a:r>
              <a:rPr lang="en-US" altLang="zh-CN" sz="2800" dirty="0">
                <a:solidFill>
                  <a:schemeClr val="tx1"/>
                </a:solidFill>
              </a:rPr>
              <a:t>	B</a:t>
            </a:r>
            <a:r>
              <a:rPr lang="zh-CN" altLang="zh-CN" sz="2800" dirty="0">
                <a:solidFill>
                  <a:schemeClr val="tx1"/>
                </a:solidFill>
              </a:rPr>
              <a:t>．嵇康</a:t>
            </a:r>
            <a:r>
              <a:rPr lang="en-US" altLang="zh-CN" sz="2800" dirty="0">
                <a:solidFill>
                  <a:schemeClr val="tx1"/>
                </a:solidFill>
              </a:rPr>
              <a:t>	C</a:t>
            </a:r>
            <a:r>
              <a:rPr lang="zh-CN" altLang="zh-CN" sz="2800" dirty="0">
                <a:solidFill>
                  <a:schemeClr val="tx1"/>
                </a:solidFill>
              </a:rPr>
              <a:t>．裴秀</a:t>
            </a:r>
            <a:r>
              <a:rPr lang="en-US" altLang="zh-CN" sz="2800" dirty="0">
                <a:solidFill>
                  <a:schemeClr val="tx1"/>
                </a:solidFill>
              </a:rPr>
              <a:t>	D</a:t>
            </a:r>
            <a:r>
              <a:rPr lang="zh-CN" altLang="zh-CN" sz="2800" dirty="0">
                <a:solidFill>
                  <a:schemeClr val="tx1"/>
                </a:solidFill>
              </a:rPr>
              <a:t>．向秀</a:t>
            </a:r>
          </a:p>
          <a:p>
            <a:pPr marL="0" indent="0">
              <a:buNone/>
            </a:pPr>
            <a:r>
              <a:rPr lang="en-US" altLang="zh-CN" sz="2800" dirty="0">
                <a:solidFill>
                  <a:schemeClr val="tx1"/>
                </a:solidFill>
              </a:rPr>
              <a:t> </a:t>
            </a:r>
            <a:r>
              <a:rPr lang="zh-CN" altLang="zh-CN" sz="2800" dirty="0">
                <a:solidFill>
                  <a:schemeClr val="tx1"/>
                </a:solidFill>
              </a:rPr>
              <a:t>“您的答案是： ”</a:t>
            </a:r>
          </a:p>
          <a:p>
            <a:r>
              <a:rPr lang="zh-CN" altLang="zh-CN" sz="2800" dirty="0">
                <a:solidFill>
                  <a:schemeClr val="accent4"/>
                </a:solidFill>
              </a:rPr>
              <a:t>分析：</a:t>
            </a:r>
            <a:r>
              <a:rPr lang="zh-CN" altLang="zh-CN" sz="2800" dirty="0">
                <a:solidFill>
                  <a:schemeClr val="tx1"/>
                </a:solidFill>
              </a:rPr>
              <a:t>分析：通过对</a:t>
            </a:r>
            <a:r>
              <a:rPr lang="en-US" altLang="zh-CN" sz="2800" dirty="0">
                <a:solidFill>
                  <a:schemeClr val="tx1"/>
                </a:solidFill>
              </a:rPr>
              <a:t>C</a:t>
            </a:r>
            <a:r>
              <a:rPr lang="zh-CN" altLang="zh-CN" sz="2800" dirty="0">
                <a:solidFill>
                  <a:schemeClr val="tx1"/>
                </a:solidFill>
              </a:rPr>
              <a:t>语言输入和输出函数的学习可知，竞赛题目的显示应使用格式化输出函数实现；题目答案的输入应使用格式化输入函数实现。</a:t>
            </a:r>
          </a:p>
          <a:p>
            <a:pPr marL="0" indent="0">
              <a:lnSpc>
                <a:spcPct val="150000"/>
              </a:lnSpc>
              <a:buNone/>
            </a:pPr>
            <a:r>
              <a:rPr lang="en-US" altLang="zh-CN" sz="3200" dirty="0"/>
              <a:t>    </a:t>
            </a:r>
            <a:endParaRPr lang="en-US" altLang="zh-CN" sz="3200" dirty="0">
              <a:solidFill>
                <a:schemeClr val="tx1"/>
              </a:solidFill>
            </a:endParaRPr>
          </a:p>
        </p:txBody>
      </p:sp>
      <p:pic>
        <p:nvPicPr>
          <p:cNvPr id="4098" name="Picture 2">
            <a:extLst>
              <a:ext uri="{FF2B5EF4-FFF2-40B4-BE49-F238E27FC236}">
                <a16:creationId xmlns:a16="http://schemas.microsoft.com/office/drawing/2014/main" id="{6A93872E-7354-1AA6-96BD-73BF1F40AC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209" y="5745935"/>
            <a:ext cx="6597879" cy="91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5448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09246" y="2050143"/>
            <a:ext cx="6763304" cy="707886"/>
          </a:xfrm>
          <a:prstGeom prst="rect">
            <a:avLst/>
          </a:prstGeom>
          <a:noFill/>
        </p:spPr>
        <p:txBody>
          <a:bodyPr wrap="square" rtlCol="0">
            <a:spAutoFit/>
          </a:bodyPr>
          <a:lstStyle/>
          <a:p>
            <a:r>
              <a:rPr lang="en-US" altLang="zh-CN" sz="4000" b="1" dirty="0">
                <a:solidFill>
                  <a:schemeClr val="accent2">
                    <a:lumMod val="75000"/>
                  </a:schemeClr>
                </a:solidFill>
                <a:latin typeface="微软雅黑" panose="020B0503020204020204" charset="-122"/>
                <a:ea typeface="微软雅黑" panose="020B0503020204020204" charset="-122"/>
              </a:rPr>
              <a:t>3.4  </a:t>
            </a:r>
            <a:r>
              <a:rPr lang="zh-CN" altLang="en-US" sz="4000" b="1" dirty="0">
                <a:solidFill>
                  <a:schemeClr val="accent2">
                    <a:lumMod val="75000"/>
                  </a:schemeClr>
                </a:solidFill>
                <a:latin typeface="微软雅黑" panose="020B0503020204020204" charset="-122"/>
                <a:ea typeface="微软雅黑" panose="020B0503020204020204" charset="-122"/>
              </a:rPr>
              <a:t>格式化输入与输出</a:t>
            </a:r>
          </a:p>
        </p:txBody>
      </p:sp>
      <p:sp>
        <p:nvSpPr>
          <p:cNvPr id="3" name="矩形 2"/>
          <p:cNvSpPr/>
          <p:nvPr/>
        </p:nvSpPr>
        <p:spPr>
          <a:xfrm>
            <a:off x="2837897" y="2913495"/>
            <a:ext cx="3889206" cy="523220"/>
          </a:xfrm>
          <a:prstGeom prst="rect">
            <a:avLst/>
          </a:prstGeom>
        </p:spPr>
        <p:txBody>
          <a:bodyPr wrap="none">
            <a:spAutoFit/>
          </a:bodyPr>
          <a:lstStyle/>
          <a:p>
            <a:r>
              <a:rPr lang="en-US" altLang="zh-CN" sz="2800" b="1" dirty="0">
                <a:solidFill>
                  <a:schemeClr val="accent2">
                    <a:lumMod val="75000"/>
                  </a:schemeClr>
                </a:solidFill>
                <a:latin typeface="微软雅黑" panose="020B0503020204020204" charset="-122"/>
                <a:ea typeface="微软雅黑" panose="020B0503020204020204" charset="-122"/>
              </a:rPr>
              <a:t>3.4.2  </a:t>
            </a:r>
            <a:r>
              <a:rPr lang="zh-CN" altLang="en-US" sz="2800" b="1" dirty="0">
                <a:solidFill>
                  <a:schemeClr val="accent2">
                    <a:lumMod val="75000"/>
                  </a:schemeClr>
                </a:solidFill>
                <a:latin typeface="微软雅黑" panose="020B0503020204020204" charset="-122"/>
                <a:ea typeface="微软雅黑" panose="020B0503020204020204" charset="-122"/>
              </a:rPr>
              <a:t>格式化输出函数 </a:t>
            </a:r>
            <a:endParaRPr lang="zh-CN" altLang="zh-CN" sz="2800" b="1" dirty="0">
              <a:solidFill>
                <a:schemeClr val="accent2">
                  <a:lumMod val="75000"/>
                </a:schemeClr>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773166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err="1"/>
              <a:t>printf</a:t>
            </a:r>
            <a:r>
              <a:rPr lang="en-US" altLang="zh-CN" dirty="0"/>
              <a:t>( )</a:t>
            </a:r>
            <a:r>
              <a:rPr lang="zh-CN" altLang="en-US" dirty="0"/>
              <a:t>函数的使用</a:t>
            </a:r>
          </a:p>
        </p:txBody>
      </p:sp>
      <p:sp>
        <p:nvSpPr>
          <p:cNvPr id="10" name="矩形 4"/>
          <p:cNvSpPr>
            <a:spLocks noGrp="1" noChangeArrowheads="1"/>
          </p:cNvSpPr>
          <p:nvPr>
            <p:ph sz="half" idx="1"/>
          </p:nvPr>
        </p:nvSpPr>
        <p:spPr>
          <a:xfrm>
            <a:off x="678168" y="1271687"/>
            <a:ext cx="9534976" cy="3880772"/>
          </a:xfrm>
        </p:spPr>
        <p:txBody>
          <a:bodyPr>
            <a:noAutofit/>
          </a:bodyPr>
          <a:lstStyle/>
          <a:p>
            <a:pPr>
              <a:lnSpc>
                <a:spcPct val="150000"/>
              </a:lnSpc>
              <a:buFont typeface="Wingdings" panose="05000000000000000000" pitchFamily="2" charset="2"/>
              <a:buChar char="Ø"/>
            </a:pPr>
            <a:r>
              <a:rPr kumimoji="1" lang="en-US" altLang="zh-CN" sz="3200" dirty="0"/>
              <a:t> </a:t>
            </a:r>
            <a:r>
              <a:rPr lang="en-US" sz="3200" dirty="0" err="1">
                <a:solidFill>
                  <a:schemeClr val="tx1"/>
                </a:solidFill>
              </a:rPr>
              <a:t>printf</a:t>
            </a:r>
            <a:r>
              <a:rPr lang="en-US" sz="3200" dirty="0">
                <a:solidFill>
                  <a:schemeClr val="tx1"/>
                </a:solidFill>
              </a:rPr>
              <a:t>( ) </a:t>
            </a:r>
            <a:r>
              <a:rPr altLang="en-US" sz="3200" dirty="0">
                <a:solidFill>
                  <a:schemeClr val="tx1"/>
                </a:solidFill>
              </a:rPr>
              <a:t>函数的调用形式： </a:t>
            </a:r>
          </a:p>
          <a:p>
            <a:pPr>
              <a:lnSpc>
                <a:spcPct val="150000"/>
              </a:lnSpc>
              <a:buNone/>
            </a:pPr>
            <a:r>
              <a:rPr lang="en-US" sz="3200" b="1" dirty="0">
                <a:solidFill>
                  <a:schemeClr val="accent4"/>
                </a:solidFill>
              </a:rPr>
              <a:t>            </a:t>
            </a:r>
            <a:r>
              <a:rPr lang="en-US" sz="3200" b="1" dirty="0" err="1">
                <a:solidFill>
                  <a:schemeClr val="accent4"/>
                </a:solidFill>
              </a:rPr>
              <a:t>printf</a:t>
            </a:r>
            <a:r>
              <a:rPr lang="en-US" sz="3200" b="1" dirty="0">
                <a:solidFill>
                  <a:schemeClr val="accent4"/>
                </a:solidFill>
              </a:rPr>
              <a:t>( </a:t>
            </a:r>
            <a:r>
              <a:rPr altLang="en-US" sz="3200" b="1" dirty="0">
                <a:solidFill>
                  <a:schemeClr val="accent4"/>
                </a:solidFill>
              </a:rPr>
              <a:t>格式控制字符串</a:t>
            </a:r>
            <a:r>
              <a:rPr lang="en-US" sz="3200" b="1" dirty="0">
                <a:solidFill>
                  <a:schemeClr val="accent4"/>
                </a:solidFill>
              </a:rPr>
              <a:t>, </a:t>
            </a:r>
            <a:r>
              <a:rPr altLang="en-US" sz="3200" b="1" dirty="0">
                <a:solidFill>
                  <a:schemeClr val="accent4"/>
                </a:solidFill>
              </a:rPr>
              <a:t>输出项表</a:t>
            </a:r>
            <a:r>
              <a:rPr lang="en-US" sz="3200" b="1" dirty="0">
                <a:solidFill>
                  <a:schemeClr val="accent4"/>
                </a:solidFill>
              </a:rPr>
              <a:t>) ;</a:t>
            </a:r>
            <a:endParaRPr altLang="en-US" sz="3200" dirty="0">
              <a:solidFill>
                <a:schemeClr val="accent4"/>
              </a:solidFill>
            </a:endParaRPr>
          </a:p>
          <a:p>
            <a:pPr>
              <a:lnSpc>
                <a:spcPct val="150000"/>
              </a:lnSpc>
              <a:buNone/>
            </a:pPr>
            <a:r>
              <a:rPr altLang="en-US" sz="3200" b="1" dirty="0">
                <a:solidFill>
                  <a:srgbClr val="FF0000"/>
                </a:solidFill>
              </a:rPr>
              <a:t>      </a:t>
            </a:r>
            <a:r>
              <a:rPr lang="zh-CN" altLang="en-US" sz="3200" dirty="0">
                <a:solidFill>
                  <a:srgbClr val="FF0000"/>
                </a:solidFill>
              </a:rPr>
              <a:t>功能：</a:t>
            </a:r>
            <a:r>
              <a:rPr lang="zh-CN" altLang="en-US" sz="3200" dirty="0">
                <a:solidFill>
                  <a:schemeClr val="tx1"/>
                </a:solidFill>
              </a:rPr>
              <a:t>按</a:t>
            </a:r>
            <a:r>
              <a:rPr altLang="en-US" sz="3200" dirty="0">
                <a:solidFill>
                  <a:schemeClr val="tx1"/>
                </a:solidFill>
              </a:rPr>
              <a:t>格式控制字符串中的格式依次输出输出项表中的各输出项。</a:t>
            </a:r>
            <a:endParaRPr lang="en-US" altLang="en-US" sz="3200" dirty="0">
              <a:solidFill>
                <a:schemeClr val="tx1"/>
              </a:solidFill>
            </a:endParaRPr>
          </a:p>
          <a:p>
            <a:pPr>
              <a:lnSpc>
                <a:spcPct val="150000"/>
              </a:lnSpc>
              <a:buNone/>
            </a:pPr>
            <a:r>
              <a:rPr altLang="en-US" sz="3200" dirty="0"/>
              <a:t>      </a:t>
            </a:r>
            <a:endParaRPr lang="en-US" altLang="zh-CN" sz="3200" dirty="0"/>
          </a:p>
        </p:txBody>
      </p:sp>
    </p:spTree>
    <p:extLst>
      <p:ext uri="{BB962C8B-B14F-4D97-AF65-F5344CB8AC3E}">
        <p14:creationId xmlns:p14="http://schemas.microsoft.com/office/powerpoint/2010/main" val="401294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err="1"/>
              <a:t>printf</a:t>
            </a:r>
            <a:r>
              <a:rPr lang="en-US" altLang="zh-CN" dirty="0"/>
              <a:t>( )</a:t>
            </a:r>
            <a:r>
              <a:rPr lang="zh-CN" altLang="en-US" dirty="0"/>
              <a:t>函数的使用</a:t>
            </a:r>
          </a:p>
        </p:txBody>
      </p:sp>
      <p:sp>
        <p:nvSpPr>
          <p:cNvPr id="10" name="矩形 4"/>
          <p:cNvSpPr>
            <a:spLocks noGrp="1" noChangeArrowheads="1"/>
          </p:cNvSpPr>
          <p:nvPr>
            <p:ph sz="half" idx="1"/>
          </p:nvPr>
        </p:nvSpPr>
        <p:spPr>
          <a:xfrm>
            <a:off x="537490" y="1159144"/>
            <a:ext cx="10590054" cy="5340129"/>
          </a:xfrm>
        </p:spPr>
        <p:txBody>
          <a:bodyPr>
            <a:noAutofit/>
          </a:bodyPr>
          <a:lstStyle/>
          <a:p>
            <a:pPr>
              <a:lnSpc>
                <a:spcPct val="140000"/>
              </a:lnSpc>
              <a:buFont typeface="Wingdings" panose="05000000000000000000" pitchFamily="2" charset="2"/>
              <a:buChar char="Ø"/>
            </a:pPr>
            <a:r>
              <a:rPr altLang="en-US" sz="3200" dirty="0">
                <a:solidFill>
                  <a:schemeClr val="tx1"/>
                </a:solidFill>
              </a:rPr>
              <a:t>格式控制字符串是用来说明各输出项的输出格式。</a:t>
            </a:r>
            <a:endParaRPr lang="en-US" altLang="en-US" sz="3200" dirty="0">
              <a:solidFill>
                <a:schemeClr val="tx1"/>
              </a:solidFill>
            </a:endParaRPr>
          </a:p>
          <a:p>
            <a:pPr>
              <a:lnSpc>
                <a:spcPct val="140000"/>
              </a:lnSpc>
              <a:buFont typeface="Wingdings" panose="05000000000000000000" pitchFamily="2" charset="2"/>
              <a:buChar char="Ø"/>
            </a:pPr>
            <a:r>
              <a:rPr altLang="en-US" sz="3200" dirty="0">
                <a:solidFill>
                  <a:schemeClr val="tx1"/>
                </a:solidFill>
              </a:rPr>
              <a:t>输出项表列出要输出的项（常量、变量或表达式），各输出项之间用逗号分开。</a:t>
            </a:r>
            <a:endParaRPr lang="en-US" altLang="en-US" sz="3200" dirty="0">
              <a:solidFill>
                <a:schemeClr val="tx1"/>
              </a:solidFill>
            </a:endParaRPr>
          </a:p>
          <a:p>
            <a:pPr>
              <a:lnSpc>
                <a:spcPct val="140000"/>
              </a:lnSpc>
              <a:buFont typeface="Wingdings" panose="05000000000000000000" pitchFamily="2" charset="2"/>
              <a:buChar char="Ø"/>
            </a:pPr>
            <a:r>
              <a:rPr altLang="en-US" sz="3200" dirty="0">
                <a:solidFill>
                  <a:schemeClr val="tx1"/>
                </a:solidFill>
              </a:rPr>
              <a:t>若输出项表不出现，且格式字符串中不含格式信息，则输出的是格式字符串本身。</a:t>
            </a:r>
            <a:endParaRPr lang="en-US" altLang="zh-CN" sz="3200" dirty="0">
              <a:solidFill>
                <a:schemeClr val="tx1"/>
              </a:solidFill>
            </a:endParaRPr>
          </a:p>
        </p:txBody>
      </p:sp>
    </p:spTree>
    <p:extLst>
      <p:ext uri="{BB962C8B-B14F-4D97-AF65-F5344CB8AC3E}">
        <p14:creationId xmlns:p14="http://schemas.microsoft.com/office/powerpoint/2010/main" val="845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err="1"/>
              <a:t>printf</a:t>
            </a:r>
            <a:r>
              <a:rPr lang="en-US" altLang="zh-CN" dirty="0"/>
              <a:t>( )</a:t>
            </a:r>
            <a:r>
              <a:rPr lang="zh-CN" altLang="en-US" dirty="0"/>
              <a:t>函数的使用</a:t>
            </a:r>
          </a:p>
        </p:txBody>
      </p:sp>
      <p:sp>
        <p:nvSpPr>
          <p:cNvPr id="10" name="矩形 4"/>
          <p:cNvSpPr>
            <a:spLocks noGrp="1" noChangeArrowheads="1"/>
          </p:cNvSpPr>
          <p:nvPr>
            <p:ph sz="half" idx="1"/>
          </p:nvPr>
        </p:nvSpPr>
        <p:spPr>
          <a:xfrm>
            <a:off x="579694" y="1004399"/>
            <a:ext cx="10590054" cy="5340129"/>
          </a:xfrm>
        </p:spPr>
        <p:txBody>
          <a:bodyPr>
            <a:noAutofit/>
          </a:bodyPr>
          <a:lstStyle/>
          <a:p>
            <a:pPr>
              <a:lnSpc>
                <a:spcPct val="140000"/>
              </a:lnSpc>
              <a:buNone/>
            </a:pPr>
            <a:r>
              <a:rPr lang="zh-CN" altLang="en-US" sz="3200" dirty="0">
                <a:solidFill>
                  <a:schemeClr val="tx1"/>
                </a:solidFill>
              </a:rPr>
              <a:t>实际调用</a:t>
            </a:r>
            <a:r>
              <a:rPr lang="en-US" altLang="zh-CN" sz="3200" dirty="0" err="1">
                <a:solidFill>
                  <a:schemeClr val="tx1"/>
                </a:solidFill>
              </a:rPr>
              <a:t>printf</a:t>
            </a:r>
            <a:r>
              <a:rPr lang="en-US" altLang="zh-CN" sz="3200" dirty="0">
                <a:solidFill>
                  <a:schemeClr val="tx1"/>
                </a:solidFill>
              </a:rPr>
              <a:t>( )</a:t>
            </a:r>
            <a:r>
              <a:rPr lang="zh-CN" altLang="en-US" sz="3200" dirty="0">
                <a:solidFill>
                  <a:schemeClr val="tx1"/>
                </a:solidFill>
              </a:rPr>
              <a:t>函数时有两种形式：</a:t>
            </a:r>
          </a:p>
          <a:p>
            <a:pPr>
              <a:lnSpc>
                <a:spcPct val="140000"/>
              </a:lnSpc>
              <a:buFont typeface="Wingdings" panose="05000000000000000000" pitchFamily="2" charset="2"/>
              <a:buChar char="Ø"/>
            </a:pPr>
            <a:r>
              <a:rPr lang="zh-CN" altLang="en-US" sz="3200" dirty="0">
                <a:solidFill>
                  <a:schemeClr val="accent4"/>
                </a:solidFill>
              </a:rPr>
              <a:t>形式</a:t>
            </a:r>
            <a:r>
              <a:rPr lang="en-US" altLang="zh-CN" sz="3200" dirty="0">
                <a:solidFill>
                  <a:schemeClr val="accent4"/>
                </a:solidFill>
              </a:rPr>
              <a:t>1</a:t>
            </a:r>
            <a:r>
              <a:rPr lang="zh-CN" altLang="en-US" sz="3200" dirty="0">
                <a:solidFill>
                  <a:schemeClr val="accent4"/>
                </a:solidFill>
              </a:rPr>
              <a:t>： </a:t>
            </a:r>
            <a:r>
              <a:rPr lang="en-US" altLang="zh-CN" sz="3200" dirty="0" err="1">
                <a:solidFill>
                  <a:schemeClr val="accent4"/>
                </a:solidFill>
              </a:rPr>
              <a:t>printf</a:t>
            </a:r>
            <a:r>
              <a:rPr lang="en-US" altLang="zh-CN" sz="3200" dirty="0">
                <a:solidFill>
                  <a:schemeClr val="accent4"/>
                </a:solidFill>
              </a:rPr>
              <a:t>(</a:t>
            </a:r>
            <a:r>
              <a:rPr lang="zh-CN" altLang="en-US" sz="3200" dirty="0">
                <a:solidFill>
                  <a:schemeClr val="accent4"/>
                </a:solidFill>
              </a:rPr>
              <a:t>字符串</a:t>
            </a:r>
            <a:r>
              <a:rPr lang="en-US" altLang="zh-CN" sz="3200" dirty="0">
                <a:solidFill>
                  <a:schemeClr val="accent4"/>
                </a:solidFill>
              </a:rPr>
              <a:t>) ;</a:t>
            </a:r>
          </a:p>
          <a:p>
            <a:pPr marL="0" indent="0">
              <a:lnSpc>
                <a:spcPct val="140000"/>
              </a:lnSpc>
              <a:buNone/>
            </a:pPr>
            <a:r>
              <a:rPr lang="en-US" altLang="zh-CN" sz="3200" dirty="0">
                <a:solidFill>
                  <a:schemeClr val="accent4"/>
                </a:solidFill>
              </a:rPr>
              <a:t>   </a:t>
            </a:r>
            <a:r>
              <a:rPr lang="en-US" altLang="zh-CN" sz="3200" dirty="0">
                <a:solidFill>
                  <a:schemeClr val="tx1">
                    <a:lumMod val="95000"/>
                    <a:lumOff val="5000"/>
                  </a:schemeClr>
                </a:solidFill>
              </a:rPr>
              <a:t>  </a:t>
            </a:r>
            <a:r>
              <a:rPr lang="zh-CN" altLang="en-US" sz="3200" dirty="0">
                <a:solidFill>
                  <a:schemeClr val="tx1">
                    <a:lumMod val="95000"/>
                    <a:lumOff val="5000"/>
                  </a:schemeClr>
                </a:solidFill>
              </a:rPr>
              <a:t>功能：按原样输出字符串。</a:t>
            </a:r>
            <a:endParaRPr lang="en-US" altLang="zh-CN" sz="3200" dirty="0">
              <a:solidFill>
                <a:schemeClr val="tx1">
                  <a:lumMod val="95000"/>
                  <a:lumOff val="5000"/>
                </a:schemeClr>
              </a:solidFill>
            </a:endParaRPr>
          </a:p>
          <a:p>
            <a:pPr marL="0" indent="0">
              <a:lnSpc>
                <a:spcPct val="140000"/>
              </a:lnSpc>
              <a:buNone/>
            </a:pPr>
            <a:r>
              <a:rPr lang="en-US" altLang="zh-CN" sz="3200" dirty="0">
                <a:solidFill>
                  <a:schemeClr val="tx1">
                    <a:lumMod val="95000"/>
                    <a:lumOff val="5000"/>
                  </a:schemeClr>
                </a:solidFill>
              </a:rPr>
              <a:t>     </a:t>
            </a:r>
            <a:r>
              <a:rPr lang="zh-CN" altLang="en-US" sz="3200" dirty="0">
                <a:solidFill>
                  <a:schemeClr val="tx1">
                    <a:lumMod val="95000"/>
                    <a:lumOff val="5000"/>
                  </a:schemeClr>
                </a:solidFill>
              </a:rPr>
              <a:t>例如：</a:t>
            </a:r>
            <a:r>
              <a:rPr lang="en-US" altLang="zh-CN" sz="3200" dirty="0" err="1">
                <a:solidFill>
                  <a:schemeClr val="tx1">
                    <a:lumMod val="95000"/>
                    <a:lumOff val="5000"/>
                  </a:schemeClr>
                </a:solidFill>
              </a:rPr>
              <a:t>printf</a:t>
            </a:r>
            <a:r>
              <a:rPr lang="en-US" altLang="zh-CN" sz="3200" dirty="0">
                <a:solidFill>
                  <a:schemeClr val="tx1">
                    <a:lumMod val="95000"/>
                    <a:lumOff val="5000"/>
                  </a:schemeClr>
                </a:solidFill>
              </a:rPr>
              <a:t>("How are you\n");</a:t>
            </a:r>
            <a:endParaRPr lang="zh-CN" altLang="zh-CN" sz="3200" dirty="0">
              <a:solidFill>
                <a:schemeClr val="tx1">
                  <a:lumMod val="95000"/>
                  <a:lumOff val="5000"/>
                </a:schemeClr>
              </a:solidFill>
            </a:endParaRPr>
          </a:p>
          <a:p>
            <a:pPr marL="0" indent="0">
              <a:lnSpc>
                <a:spcPct val="140000"/>
              </a:lnSpc>
              <a:buNone/>
            </a:pPr>
            <a:r>
              <a:rPr lang="en-US" altLang="zh-CN" sz="3200" dirty="0">
                <a:solidFill>
                  <a:schemeClr val="tx1">
                    <a:lumMod val="95000"/>
                    <a:lumOff val="5000"/>
                  </a:schemeClr>
                </a:solidFill>
              </a:rPr>
              <a:t>     </a:t>
            </a:r>
            <a:r>
              <a:rPr lang="zh-CN" altLang="zh-CN" sz="3200" dirty="0">
                <a:solidFill>
                  <a:schemeClr val="tx1">
                    <a:lumMod val="95000"/>
                    <a:lumOff val="5000"/>
                  </a:schemeClr>
                </a:solidFill>
              </a:rPr>
              <a:t>输出：</a:t>
            </a:r>
            <a:r>
              <a:rPr lang="en-US" altLang="zh-CN" sz="3200" dirty="0">
                <a:solidFill>
                  <a:schemeClr val="tx1">
                    <a:lumMod val="95000"/>
                    <a:lumOff val="5000"/>
                  </a:schemeClr>
                </a:solidFill>
              </a:rPr>
              <a:t>How are you</a:t>
            </a:r>
            <a:r>
              <a:rPr lang="zh-CN" altLang="zh-CN" sz="3200" dirty="0">
                <a:solidFill>
                  <a:schemeClr val="tx1">
                    <a:lumMod val="95000"/>
                    <a:lumOff val="5000"/>
                  </a:schemeClr>
                </a:solidFill>
              </a:rPr>
              <a:t>并换行。</a:t>
            </a:r>
          </a:p>
          <a:p>
            <a:pPr>
              <a:lnSpc>
                <a:spcPct val="140000"/>
              </a:lnSpc>
              <a:buNone/>
            </a:pPr>
            <a:endParaRPr lang="zh-CN" altLang="en-US" sz="3200" dirty="0"/>
          </a:p>
        </p:txBody>
      </p:sp>
    </p:spTree>
    <p:extLst>
      <p:ext uri="{BB962C8B-B14F-4D97-AF65-F5344CB8AC3E}">
        <p14:creationId xmlns:p14="http://schemas.microsoft.com/office/powerpoint/2010/main" val="325322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down)">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fade">
                                      <p:cBhvr>
                                        <p:cTn id="20"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err="1"/>
              <a:t>printf</a:t>
            </a:r>
            <a:r>
              <a:rPr lang="en-US" altLang="zh-CN" dirty="0"/>
              <a:t>( )</a:t>
            </a:r>
            <a:r>
              <a:rPr lang="zh-CN" altLang="en-US" dirty="0"/>
              <a:t>函数的使用</a:t>
            </a:r>
          </a:p>
        </p:txBody>
      </p:sp>
      <p:sp>
        <p:nvSpPr>
          <p:cNvPr id="10" name="矩形 4"/>
          <p:cNvSpPr>
            <a:spLocks noGrp="1" noChangeArrowheads="1"/>
          </p:cNvSpPr>
          <p:nvPr>
            <p:ph sz="half" idx="1"/>
          </p:nvPr>
        </p:nvSpPr>
        <p:spPr>
          <a:xfrm>
            <a:off x="478301" y="1116940"/>
            <a:ext cx="10719582" cy="5340129"/>
          </a:xfrm>
        </p:spPr>
        <p:txBody>
          <a:bodyPr>
            <a:noAutofit/>
          </a:bodyPr>
          <a:lstStyle/>
          <a:p>
            <a:pPr>
              <a:lnSpc>
                <a:spcPct val="140000"/>
              </a:lnSpc>
              <a:buFont typeface="Wingdings" panose="05000000000000000000" pitchFamily="2" charset="2"/>
              <a:buChar char="Ø"/>
            </a:pPr>
            <a:r>
              <a:rPr lang="zh-CN" altLang="en-US" sz="3200" dirty="0">
                <a:solidFill>
                  <a:schemeClr val="accent4"/>
                </a:solidFill>
              </a:rPr>
              <a:t>形式</a:t>
            </a:r>
            <a:r>
              <a:rPr lang="en-US" altLang="zh-CN" sz="3200" dirty="0">
                <a:solidFill>
                  <a:schemeClr val="accent4"/>
                </a:solidFill>
              </a:rPr>
              <a:t>2</a:t>
            </a:r>
            <a:r>
              <a:rPr lang="zh-CN" altLang="en-US" sz="3200" dirty="0">
                <a:solidFill>
                  <a:schemeClr val="accent4"/>
                </a:solidFill>
              </a:rPr>
              <a:t>：</a:t>
            </a:r>
            <a:r>
              <a:rPr lang="en-US" altLang="zh-CN" sz="3200" dirty="0" err="1">
                <a:solidFill>
                  <a:schemeClr val="accent4"/>
                </a:solidFill>
              </a:rPr>
              <a:t>printf</a:t>
            </a:r>
            <a:r>
              <a:rPr lang="en-US" altLang="zh-CN" sz="3200" dirty="0">
                <a:solidFill>
                  <a:schemeClr val="accent4"/>
                </a:solidFill>
              </a:rPr>
              <a:t>(</a:t>
            </a:r>
            <a:r>
              <a:rPr lang="zh-CN" altLang="en-US" sz="3200" dirty="0">
                <a:solidFill>
                  <a:schemeClr val="accent4"/>
                </a:solidFill>
              </a:rPr>
              <a:t>格式控制字符串，输出项表 </a:t>
            </a:r>
            <a:r>
              <a:rPr lang="en-US" altLang="zh-CN" sz="3200" dirty="0">
                <a:solidFill>
                  <a:schemeClr val="accent4"/>
                </a:solidFill>
              </a:rPr>
              <a:t>) ;</a:t>
            </a:r>
            <a:endParaRPr lang="zh-CN" altLang="en-US" sz="3200" dirty="0">
              <a:solidFill>
                <a:schemeClr val="accent4"/>
              </a:solidFill>
            </a:endParaRPr>
          </a:p>
          <a:p>
            <a:pPr>
              <a:lnSpc>
                <a:spcPct val="140000"/>
              </a:lnSpc>
              <a:buNone/>
            </a:pPr>
            <a:r>
              <a:rPr lang="zh-CN" altLang="en-US" sz="3200" dirty="0"/>
              <a:t>  </a:t>
            </a:r>
            <a:r>
              <a:rPr lang="zh-CN" altLang="en-US" sz="3200" dirty="0">
                <a:solidFill>
                  <a:schemeClr val="tx1"/>
                </a:solidFill>
              </a:rPr>
              <a:t>   功能：按格式控制字符串中的格式依次输出输出项表中的各输出项。</a:t>
            </a:r>
            <a:endParaRPr lang="en-US" altLang="zh-CN" sz="3200" dirty="0">
              <a:solidFill>
                <a:schemeClr val="tx1"/>
              </a:solidFill>
            </a:endParaRPr>
          </a:p>
          <a:p>
            <a:pPr marL="0" indent="0">
              <a:lnSpc>
                <a:spcPct val="140000"/>
              </a:lnSpc>
              <a:buNone/>
            </a:pPr>
            <a:r>
              <a:rPr lang="en-US" altLang="zh-CN" sz="3200" dirty="0">
                <a:solidFill>
                  <a:schemeClr val="tx1"/>
                </a:solidFill>
              </a:rPr>
              <a:t>     </a:t>
            </a:r>
            <a:r>
              <a:rPr lang="zh-CN" altLang="zh-CN" sz="3200" dirty="0">
                <a:solidFill>
                  <a:schemeClr val="tx1"/>
                </a:solidFill>
              </a:rPr>
              <a:t>例如：</a:t>
            </a:r>
            <a:r>
              <a:rPr lang="en-US" altLang="zh-CN" sz="3200" dirty="0" err="1">
                <a:solidFill>
                  <a:schemeClr val="tx1"/>
                </a:solidFill>
              </a:rPr>
              <a:t>printf</a:t>
            </a:r>
            <a:r>
              <a:rPr lang="en-US" altLang="zh-CN" sz="3200" dirty="0">
                <a:solidFill>
                  <a:schemeClr val="tx1"/>
                </a:solidFill>
              </a:rPr>
              <a:t>("r=%</a:t>
            </a:r>
            <a:r>
              <a:rPr lang="en-US" altLang="zh-CN" sz="3200" dirty="0" err="1">
                <a:solidFill>
                  <a:schemeClr val="tx1"/>
                </a:solidFill>
              </a:rPr>
              <a:t>d,s</a:t>
            </a:r>
            <a:r>
              <a:rPr lang="en-US" altLang="zh-CN" sz="3200" dirty="0">
                <a:solidFill>
                  <a:schemeClr val="tx1"/>
                </a:solidFill>
              </a:rPr>
              <a:t>=%f\n",2,3.14*2*2);</a:t>
            </a:r>
            <a:endParaRPr lang="zh-CN" altLang="zh-CN" sz="3200" dirty="0">
              <a:solidFill>
                <a:schemeClr val="tx1"/>
              </a:solidFill>
            </a:endParaRPr>
          </a:p>
          <a:p>
            <a:pPr marL="0" indent="0">
              <a:lnSpc>
                <a:spcPct val="140000"/>
              </a:lnSpc>
              <a:buNone/>
            </a:pPr>
            <a:r>
              <a:rPr lang="en-US" altLang="zh-CN" sz="3200" dirty="0">
                <a:solidFill>
                  <a:schemeClr val="tx1"/>
                </a:solidFill>
              </a:rPr>
              <a:t>     </a:t>
            </a:r>
            <a:r>
              <a:rPr lang="zh-CN" altLang="zh-CN" sz="3200" dirty="0">
                <a:solidFill>
                  <a:schemeClr val="tx1"/>
                </a:solidFill>
              </a:rPr>
              <a:t>输出：</a:t>
            </a:r>
            <a:r>
              <a:rPr lang="en-US" altLang="zh-CN" sz="3200" dirty="0">
                <a:solidFill>
                  <a:schemeClr val="tx1"/>
                </a:solidFill>
              </a:rPr>
              <a:t>r=2,s=12.560000</a:t>
            </a:r>
            <a:r>
              <a:rPr lang="zh-CN" altLang="zh-CN" sz="3200" dirty="0">
                <a:solidFill>
                  <a:schemeClr val="tx1"/>
                </a:solidFill>
              </a:rPr>
              <a:t>。</a:t>
            </a:r>
            <a:endParaRPr lang="zh-CN" altLang="en-US" sz="3200" dirty="0">
              <a:solidFill>
                <a:schemeClr val="tx1"/>
              </a:solidFill>
            </a:endParaRPr>
          </a:p>
        </p:txBody>
      </p:sp>
    </p:spTree>
    <p:extLst>
      <p:ext uri="{BB962C8B-B14F-4D97-AF65-F5344CB8AC3E}">
        <p14:creationId xmlns:p14="http://schemas.microsoft.com/office/powerpoint/2010/main" val="32363951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animEffect transition="in" filter="fade">
                                      <p:cBhvr>
                                        <p:cTn id="15"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en-US" altLang="zh-CN" dirty="0" err="1"/>
              <a:t>printf</a:t>
            </a:r>
            <a:r>
              <a:rPr lang="en-US" altLang="zh-CN" dirty="0"/>
              <a:t>( )</a:t>
            </a:r>
            <a:r>
              <a:rPr lang="zh-CN" altLang="en-US" dirty="0"/>
              <a:t>函数的使用</a:t>
            </a:r>
          </a:p>
        </p:txBody>
      </p:sp>
      <p:sp>
        <p:nvSpPr>
          <p:cNvPr id="10" name="矩形 4"/>
          <p:cNvSpPr>
            <a:spLocks noGrp="1" noChangeArrowheads="1"/>
          </p:cNvSpPr>
          <p:nvPr>
            <p:ph sz="half" idx="1"/>
          </p:nvPr>
        </p:nvSpPr>
        <p:spPr>
          <a:xfrm>
            <a:off x="422030" y="1074738"/>
            <a:ext cx="10719582" cy="5340129"/>
          </a:xfrm>
        </p:spPr>
        <p:txBody>
          <a:bodyPr>
            <a:noAutofit/>
          </a:bodyPr>
          <a:lstStyle/>
          <a:p>
            <a:pPr>
              <a:lnSpc>
                <a:spcPct val="130000"/>
              </a:lnSpc>
              <a:buNone/>
            </a:pPr>
            <a:r>
              <a:rPr lang="zh-CN" altLang="en-US" sz="2800" dirty="0"/>
              <a:t>  </a:t>
            </a:r>
            <a:r>
              <a:rPr lang="zh-CN" altLang="en-US" sz="2800" dirty="0">
                <a:solidFill>
                  <a:schemeClr val="tx1"/>
                </a:solidFill>
              </a:rPr>
              <a:t>格式字符串中有两类字符：</a:t>
            </a:r>
          </a:p>
          <a:p>
            <a:pPr>
              <a:lnSpc>
                <a:spcPct val="130000"/>
              </a:lnSpc>
              <a:buFont typeface="Wingdings" panose="05000000000000000000" pitchFamily="2" charset="2"/>
              <a:buChar char="Ø"/>
            </a:pPr>
            <a:r>
              <a:rPr lang="zh-CN" altLang="en-US" sz="2800" dirty="0">
                <a:solidFill>
                  <a:schemeClr val="accent4"/>
                </a:solidFill>
              </a:rPr>
              <a:t>①非格式字符</a:t>
            </a:r>
          </a:p>
          <a:p>
            <a:pPr>
              <a:lnSpc>
                <a:spcPct val="130000"/>
              </a:lnSpc>
              <a:buNone/>
            </a:pPr>
            <a:r>
              <a:rPr lang="zh-CN" altLang="en-US" sz="2800" dirty="0"/>
              <a:t>      </a:t>
            </a:r>
            <a:r>
              <a:rPr lang="zh-CN" altLang="en-US" sz="2800" dirty="0">
                <a:solidFill>
                  <a:schemeClr val="tx1"/>
                </a:solidFill>
              </a:rPr>
              <a:t>非格式字符（或称普通字符）一律按原样输出。</a:t>
            </a:r>
          </a:p>
          <a:p>
            <a:pPr>
              <a:lnSpc>
                <a:spcPct val="130000"/>
              </a:lnSpc>
              <a:buNone/>
            </a:pPr>
            <a:r>
              <a:rPr lang="zh-CN" altLang="en-US" sz="2800" dirty="0">
                <a:solidFill>
                  <a:schemeClr val="tx1"/>
                </a:solidFill>
              </a:rPr>
              <a:t>           如：上例中的</a:t>
            </a:r>
            <a:r>
              <a:rPr lang="en-US" altLang="zh-CN" sz="2800" dirty="0">
                <a:solidFill>
                  <a:schemeClr val="tx1"/>
                </a:solidFill>
              </a:rPr>
              <a:t>"</a:t>
            </a:r>
            <a:r>
              <a:rPr lang="en-US" altLang="en-US" sz="2800" dirty="0">
                <a:solidFill>
                  <a:schemeClr val="tx1"/>
                </a:solidFill>
              </a:rPr>
              <a:t>r="</a:t>
            </a:r>
            <a:r>
              <a:rPr lang="zh-CN" altLang="en-US" sz="2800" dirty="0">
                <a:solidFill>
                  <a:schemeClr val="tx1"/>
                </a:solidFill>
              </a:rPr>
              <a:t>和</a:t>
            </a:r>
            <a:r>
              <a:rPr lang="en-US" altLang="zh-CN" sz="2800" dirty="0">
                <a:solidFill>
                  <a:schemeClr val="tx1"/>
                </a:solidFill>
              </a:rPr>
              <a:t>"</a:t>
            </a:r>
            <a:r>
              <a:rPr lang="en-US" altLang="en-US" sz="2800" dirty="0">
                <a:solidFill>
                  <a:schemeClr val="tx1"/>
                </a:solidFill>
              </a:rPr>
              <a:t>s="</a:t>
            </a:r>
            <a:r>
              <a:rPr lang="zh-CN" altLang="en-US" sz="2800" dirty="0">
                <a:solidFill>
                  <a:schemeClr val="tx1"/>
                </a:solidFill>
              </a:rPr>
              <a:t>等。</a:t>
            </a:r>
          </a:p>
          <a:p>
            <a:pPr>
              <a:lnSpc>
                <a:spcPct val="130000"/>
              </a:lnSpc>
              <a:buFont typeface="Wingdings" panose="05000000000000000000" pitchFamily="2" charset="2"/>
              <a:buChar char="Ø"/>
            </a:pPr>
            <a:r>
              <a:rPr lang="zh-CN" altLang="en-US" sz="2800" dirty="0">
                <a:solidFill>
                  <a:schemeClr val="accent4"/>
                </a:solidFill>
              </a:rPr>
              <a:t>②格式字符</a:t>
            </a:r>
          </a:p>
          <a:p>
            <a:pPr>
              <a:lnSpc>
                <a:spcPct val="130000"/>
              </a:lnSpc>
              <a:buNone/>
            </a:pPr>
            <a:r>
              <a:rPr lang="zh-CN" altLang="en-US" sz="2800" dirty="0"/>
              <a:t>      </a:t>
            </a:r>
            <a:r>
              <a:rPr lang="zh-CN" altLang="en-US" sz="2800" dirty="0">
                <a:solidFill>
                  <a:schemeClr val="tx1"/>
                </a:solidFill>
              </a:rPr>
              <a:t>格式字符的形式：</a:t>
            </a:r>
            <a:r>
              <a:rPr lang="en-US" altLang="zh-CN" sz="2800" dirty="0">
                <a:solidFill>
                  <a:schemeClr val="tx1"/>
                </a:solidFill>
              </a:rPr>
              <a:t>%[</a:t>
            </a:r>
            <a:r>
              <a:rPr lang="zh-CN" altLang="en-US" sz="2800" dirty="0">
                <a:solidFill>
                  <a:schemeClr val="tx1"/>
                </a:solidFill>
              </a:rPr>
              <a:t>附加格式说明符</a:t>
            </a:r>
            <a:r>
              <a:rPr lang="en-US" altLang="zh-CN" sz="2800" dirty="0">
                <a:solidFill>
                  <a:schemeClr val="tx1"/>
                </a:solidFill>
              </a:rPr>
              <a:t>] </a:t>
            </a:r>
            <a:r>
              <a:rPr lang="zh-CN" altLang="en-US" sz="2800" dirty="0">
                <a:solidFill>
                  <a:schemeClr val="tx1"/>
                </a:solidFill>
              </a:rPr>
              <a:t>格式字符</a:t>
            </a:r>
          </a:p>
          <a:p>
            <a:pPr>
              <a:lnSpc>
                <a:spcPct val="130000"/>
              </a:lnSpc>
              <a:buNone/>
            </a:pPr>
            <a:r>
              <a:rPr lang="zh-CN" altLang="en-US" sz="2800" dirty="0">
                <a:solidFill>
                  <a:schemeClr val="tx1"/>
                </a:solidFill>
              </a:rPr>
              <a:t>           如：</a:t>
            </a:r>
            <a:r>
              <a:rPr lang="en-US" altLang="zh-CN" sz="2800" dirty="0">
                <a:solidFill>
                  <a:schemeClr val="tx1"/>
                </a:solidFill>
              </a:rPr>
              <a:t>%</a:t>
            </a:r>
            <a:r>
              <a:rPr lang="en-US" altLang="en-US" sz="2800" dirty="0">
                <a:solidFill>
                  <a:schemeClr val="tx1"/>
                </a:solidFill>
              </a:rPr>
              <a:t>d，%10.2f </a:t>
            </a:r>
            <a:r>
              <a:rPr lang="zh-CN" altLang="en-US" sz="2800" dirty="0">
                <a:solidFill>
                  <a:schemeClr val="tx1"/>
                </a:solidFill>
              </a:rPr>
              <a:t>等。</a:t>
            </a:r>
          </a:p>
        </p:txBody>
      </p:sp>
    </p:spTree>
    <p:extLst>
      <p:ext uri="{BB962C8B-B14F-4D97-AF65-F5344CB8AC3E}">
        <p14:creationId xmlns:p14="http://schemas.microsoft.com/office/powerpoint/2010/main" val="345326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0">
                                            <p:txEl>
                                              <p:pRg st="2" end="2"/>
                                            </p:txEl>
                                          </p:spTgt>
                                        </p:tgtEl>
                                        <p:attrNameLst>
                                          <p:attrName>style.visibility</p:attrName>
                                        </p:attrNameLst>
                                      </p:cBhvr>
                                      <p:to>
                                        <p:strVal val="visible"/>
                                      </p:to>
                                    </p:set>
                                    <p:animEffect transition="in" filter="wipe(left)">
                                      <p:cBhvr>
                                        <p:cTn id="10" dur="500"/>
                                        <p:tgtEl>
                                          <p:spTgt spid="10">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animEffect transition="in" filter="fade">
                                      <p:cBhvr>
                                        <p:cTn id="15" dur="500"/>
                                        <p:tgtEl>
                                          <p:spTgt spid="10">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wipe(left)">
                                      <p:cBhvr>
                                        <p:cTn id="20" dur="500"/>
                                        <p:tgtEl>
                                          <p:spTgt spid="10">
                                            <p:txEl>
                                              <p:pRg st="4" end="4"/>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animEffect transition="in" filter="wipe(left)">
                                      <p:cBhvr>
                                        <p:cTn id="23" dur="500"/>
                                        <p:tgtEl>
                                          <p:spTgt spid="10">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xEl>
                                              <p:pRg st="6" end="6"/>
                                            </p:txEl>
                                          </p:spTgt>
                                        </p:tgtEl>
                                        <p:attrNameLst>
                                          <p:attrName>style.visibility</p:attrName>
                                        </p:attrNameLst>
                                      </p:cBhvr>
                                      <p:to>
                                        <p:strVal val="visible"/>
                                      </p:to>
                                    </p:set>
                                    <p:animEffect transition="in" filter="fade">
                                      <p:cBhvr>
                                        <p:cTn id="28"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53</a:t>
            </a:fld>
            <a:endParaRPr lang="en-US" altLang="zh-CN"/>
          </a:p>
        </p:txBody>
      </p:sp>
      <p:sp>
        <p:nvSpPr>
          <p:cNvPr id="17412" name="Rectangle 2"/>
          <p:cNvSpPr>
            <a:spLocks noGrp="1" noChangeArrowheads="1"/>
          </p:cNvSpPr>
          <p:nvPr>
            <p:ph type="title"/>
          </p:nvPr>
        </p:nvSpPr>
        <p:spPr>
          <a:xfrm>
            <a:off x="424292" y="428643"/>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316914" y="997651"/>
            <a:ext cx="8832867" cy="1309718"/>
          </a:xfrm>
          <a:prstGeom prst="rect">
            <a:avLst/>
          </a:prstGeom>
          <a:noFill/>
        </p:spPr>
        <p:txBody>
          <a:bodyPr wrap="none" rtlCol="0">
            <a:spAutoFit/>
          </a:bodyPr>
          <a:lstStyle/>
          <a:p>
            <a:pPr>
              <a:lnSpc>
                <a:spcPct val="150000"/>
              </a:lnSpc>
              <a:buNone/>
            </a:pPr>
            <a:r>
              <a:rPr lang="zh-CN" altLang="en-US" sz="2800" dirty="0">
                <a:latin typeface="Microsoft YaHei UI" panose="020B0503020204020204" pitchFamily="34" charset="-122"/>
                <a:ea typeface="Microsoft YaHei UI" panose="020B0503020204020204" pitchFamily="34" charset="-122"/>
              </a:rPr>
              <a:t>常用的格式字符：</a:t>
            </a:r>
            <a:endParaRPr lang="en-US" altLang="zh-CN" sz="2800" dirty="0">
              <a:latin typeface="Microsoft YaHei UI" panose="020B0503020204020204" pitchFamily="34" charset="-122"/>
              <a:ea typeface="Microsoft YaHei UI" panose="020B0503020204020204" pitchFamily="34" charset="-122"/>
            </a:endParaRPr>
          </a:p>
          <a:p>
            <a:pPr marL="514350" indent="-514350">
              <a:lnSpc>
                <a:spcPct val="150000"/>
              </a:lnSpc>
              <a:buFont typeface="+mj-ea"/>
              <a:buAutoNum type="circleNumDbPlain"/>
            </a:pPr>
            <a:r>
              <a:rPr lang="en-US" altLang="zh-CN" sz="2800" dirty="0">
                <a:solidFill>
                  <a:schemeClr val="accent4"/>
                </a:solidFill>
                <a:latin typeface="Microsoft YaHei UI" panose="020B0503020204020204" pitchFamily="34" charset="-122"/>
                <a:ea typeface="Microsoft YaHei UI" panose="020B0503020204020204" pitchFamily="34" charset="-122"/>
              </a:rPr>
              <a:t>d</a:t>
            </a:r>
            <a:r>
              <a:rPr lang="zh-CN" altLang="en-US" sz="2800" dirty="0">
                <a:solidFill>
                  <a:schemeClr val="accent4"/>
                </a:solidFill>
                <a:latin typeface="Microsoft YaHei UI" panose="020B0503020204020204" pitchFamily="34" charset="-122"/>
                <a:ea typeface="Microsoft YaHei UI" panose="020B0503020204020204" pitchFamily="34" charset="-122"/>
              </a:rPr>
              <a:t>格式符</a:t>
            </a:r>
            <a:r>
              <a:rPr lang="zh-CN" altLang="en-US" sz="2800" dirty="0">
                <a:latin typeface="Microsoft YaHei UI" panose="020B0503020204020204" pitchFamily="34" charset="-122"/>
                <a:ea typeface="Microsoft YaHei UI" panose="020B0503020204020204" pitchFamily="34" charset="-122"/>
              </a:rPr>
              <a:t>：用来输出十进制整数。有以下几种用法：</a:t>
            </a:r>
          </a:p>
        </p:txBody>
      </p:sp>
      <p:graphicFrame>
        <p:nvGraphicFramePr>
          <p:cNvPr id="6" name="表格 5"/>
          <p:cNvGraphicFramePr>
            <a:graphicFrameLocks noGrp="1"/>
          </p:cNvGraphicFramePr>
          <p:nvPr>
            <p:extLst>
              <p:ext uri="{D42A27DB-BD31-4B8C-83A1-F6EECF244321}">
                <p14:modId xmlns:p14="http://schemas.microsoft.com/office/powerpoint/2010/main" val="4286401310"/>
              </p:ext>
            </p:extLst>
          </p:nvPr>
        </p:nvGraphicFramePr>
        <p:xfrm>
          <a:off x="618979" y="2567311"/>
          <a:ext cx="9369083" cy="4085151"/>
        </p:xfrm>
        <a:graphic>
          <a:graphicData uri="http://schemas.openxmlformats.org/drawingml/2006/table">
            <a:tbl>
              <a:tblPr firstRow="1" firstCol="1" bandRow="1">
                <a:tableStyleId>{5C22544A-7EE6-4342-B048-85BDC9FD1C3A}</a:tableStyleId>
              </a:tblPr>
              <a:tblGrid>
                <a:gridCol w="1716258">
                  <a:extLst>
                    <a:ext uri="{9D8B030D-6E8A-4147-A177-3AD203B41FA5}">
                      <a16:colId xmlns:a16="http://schemas.microsoft.com/office/drawing/2014/main" val="20000"/>
                    </a:ext>
                  </a:extLst>
                </a:gridCol>
                <a:gridCol w="3965439">
                  <a:extLst>
                    <a:ext uri="{9D8B030D-6E8A-4147-A177-3AD203B41FA5}">
                      <a16:colId xmlns:a16="http://schemas.microsoft.com/office/drawing/2014/main" val="20001"/>
                    </a:ext>
                  </a:extLst>
                </a:gridCol>
                <a:gridCol w="3687386">
                  <a:extLst>
                    <a:ext uri="{9D8B030D-6E8A-4147-A177-3AD203B41FA5}">
                      <a16:colId xmlns:a16="http://schemas.microsoft.com/office/drawing/2014/main" val="20002"/>
                    </a:ext>
                  </a:extLst>
                </a:gridCol>
              </a:tblGrid>
              <a:tr h="611987">
                <a:tc>
                  <a:txBody>
                    <a:bodyPr/>
                    <a:lstStyle/>
                    <a:p>
                      <a:pPr algn="ctr">
                        <a:lnSpc>
                          <a:spcPts val="1800"/>
                        </a:lnSpc>
                        <a:spcAft>
                          <a:spcPts val="0"/>
                        </a:spcAft>
                      </a:pPr>
                      <a:endParaRPr lang="en-US" altLang="zh-CN" sz="2400" b="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zh-CN" sz="2400" b="0" kern="100" dirty="0">
                          <a:solidFill>
                            <a:schemeClr val="tx1"/>
                          </a:solidFill>
                          <a:effectLst/>
                          <a:latin typeface="Microsoft YaHei UI" panose="020B0503020204020204" pitchFamily="34" charset="-122"/>
                          <a:ea typeface="Microsoft YaHei UI" panose="020B0503020204020204" pitchFamily="34" charset="-122"/>
                        </a:rPr>
                        <a:t>格式控制符</a:t>
                      </a:r>
                      <a:endParaRPr lang="zh-CN" sz="2400" b="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solidFill>
                      <a:schemeClr val="accent1">
                        <a:lumMod val="60000"/>
                        <a:lumOff val="40000"/>
                      </a:schemeClr>
                    </a:solidFill>
                  </a:tcPr>
                </a:tc>
                <a:tc>
                  <a:txBody>
                    <a:bodyPr/>
                    <a:lstStyle/>
                    <a:p>
                      <a:pPr algn="ctr">
                        <a:lnSpc>
                          <a:spcPts val="1800"/>
                        </a:lnSpc>
                        <a:spcAft>
                          <a:spcPts val="0"/>
                        </a:spcAft>
                      </a:pPr>
                      <a:endParaRPr lang="en-US" altLang="zh-CN" sz="2400" b="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zh-CN" sz="2400" b="0" kern="100" dirty="0">
                          <a:solidFill>
                            <a:schemeClr val="tx1"/>
                          </a:solidFill>
                          <a:effectLst/>
                          <a:latin typeface="Microsoft YaHei UI" panose="020B0503020204020204" pitchFamily="34" charset="-122"/>
                          <a:ea typeface="Microsoft YaHei UI" panose="020B0503020204020204" pitchFamily="34" charset="-122"/>
                        </a:rPr>
                        <a:t>功能</a:t>
                      </a:r>
                      <a:endParaRPr lang="zh-CN" sz="2400" b="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solidFill>
                      <a:schemeClr val="accent1">
                        <a:lumMod val="60000"/>
                        <a:lumOff val="40000"/>
                      </a:schemeClr>
                    </a:solidFill>
                  </a:tcPr>
                </a:tc>
                <a:tc>
                  <a:txBody>
                    <a:bodyPr/>
                    <a:lstStyle/>
                    <a:p>
                      <a:pPr algn="ctr">
                        <a:lnSpc>
                          <a:spcPts val="1800"/>
                        </a:lnSpc>
                        <a:spcAft>
                          <a:spcPts val="0"/>
                        </a:spcAft>
                      </a:pPr>
                      <a:endParaRPr lang="en-US" altLang="zh-CN" sz="2400" b="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zh-CN" sz="2400" b="0" kern="100" dirty="0">
                          <a:solidFill>
                            <a:schemeClr val="tx1"/>
                          </a:solidFill>
                          <a:effectLst/>
                          <a:latin typeface="Microsoft YaHei UI" panose="020B0503020204020204" pitchFamily="34" charset="-122"/>
                          <a:ea typeface="Microsoft YaHei UI" panose="020B0503020204020204" pitchFamily="34" charset="-122"/>
                        </a:rPr>
                        <a:t>举例</a:t>
                      </a:r>
                      <a:endParaRPr lang="zh-CN" sz="2400" b="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solidFill>
                      <a:schemeClr val="accent1">
                        <a:lumMod val="60000"/>
                        <a:lumOff val="40000"/>
                      </a:schemeClr>
                    </a:solidFill>
                  </a:tcPr>
                </a:tc>
                <a:extLst>
                  <a:ext uri="{0D108BD9-81ED-4DB2-BD59-A6C34878D82A}">
                    <a16:rowId xmlns:a16="http://schemas.microsoft.com/office/drawing/2014/main" val="10000"/>
                  </a:ext>
                </a:extLst>
              </a:tr>
              <a:tr h="759656">
                <a:tc>
                  <a:txBody>
                    <a:bodyPr/>
                    <a:lstStyle/>
                    <a:p>
                      <a:pPr algn="ctr">
                        <a:lnSpc>
                          <a:spcPts val="1800"/>
                        </a:lnSpc>
                        <a:spcAft>
                          <a:spcPts val="0"/>
                        </a:spcAft>
                      </a:pPr>
                      <a:endParaRPr lang="en-US" sz="20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en-US" sz="2000" kern="100" dirty="0">
                          <a:solidFill>
                            <a:schemeClr val="tx1"/>
                          </a:solidFill>
                          <a:effectLst/>
                          <a:latin typeface="Microsoft YaHei UI" panose="020B0503020204020204" pitchFamily="34" charset="-122"/>
                          <a:ea typeface="Microsoft YaHei UI" panose="020B0503020204020204" pitchFamily="34" charset="-122"/>
                        </a:rPr>
                        <a:t>%d</a:t>
                      </a:r>
                      <a:endParaRPr lang="zh-CN" sz="20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solidFill>
                      <a:schemeClr val="accent1">
                        <a:lumMod val="60000"/>
                        <a:lumOff val="40000"/>
                      </a:schemeClr>
                    </a:solidFill>
                  </a:tcPr>
                </a:tc>
                <a:tc>
                  <a:txBody>
                    <a:bodyPr/>
                    <a:lstStyle/>
                    <a:p>
                      <a:pPr algn="l">
                        <a:lnSpc>
                          <a:spcPts val="1800"/>
                        </a:lnSpc>
                        <a:spcAft>
                          <a:spcPts val="0"/>
                        </a:spcAft>
                      </a:pPr>
                      <a:r>
                        <a:rPr lang="zh-CN" sz="2000" kern="100" dirty="0">
                          <a:effectLst/>
                          <a:latin typeface="Microsoft YaHei UI" panose="020B0503020204020204" pitchFamily="34" charset="-122"/>
                          <a:ea typeface="Microsoft YaHei UI" panose="020B0503020204020204" pitchFamily="34" charset="-122"/>
                        </a:rPr>
                        <a:t>按十进制整型数据的实际长度输出</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ctr">
                        <a:lnSpc>
                          <a:spcPts val="1800"/>
                        </a:lnSpc>
                        <a:spcAft>
                          <a:spcPts val="0"/>
                        </a:spcAft>
                      </a:pPr>
                      <a:r>
                        <a:rPr lang="en-US" sz="2000" kern="100" dirty="0" err="1">
                          <a:effectLst/>
                          <a:latin typeface="Microsoft YaHei UI" panose="020B0503020204020204" pitchFamily="34" charset="-122"/>
                          <a:ea typeface="Microsoft YaHei UI" panose="020B0503020204020204" pitchFamily="34" charset="-122"/>
                        </a:rPr>
                        <a:t>int</a:t>
                      </a:r>
                      <a:r>
                        <a:rPr lang="en-US" sz="2000" kern="100" dirty="0">
                          <a:effectLst/>
                          <a:latin typeface="Microsoft YaHei UI" panose="020B0503020204020204" pitchFamily="34" charset="-122"/>
                          <a:ea typeface="Microsoft YaHei UI" panose="020B0503020204020204" pitchFamily="34" charset="-122"/>
                        </a:rPr>
                        <a:t> a=5;printf(“%</a:t>
                      </a:r>
                      <a:r>
                        <a:rPr lang="en-US" sz="2000" kern="100" dirty="0" err="1">
                          <a:effectLst/>
                          <a:latin typeface="Microsoft YaHei UI" panose="020B0503020204020204" pitchFamily="34" charset="-122"/>
                          <a:ea typeface="Microsoft YaHei UI" panose="020B0503020204020204" pitchFamily="34" charset="-122"/>
                        </a:rPr>
                        <a:t>d”,a</a:t>
                      </a:r>
                      <a:r>
                        <a:rPr lang="en-US" sz="2000" kern="100" dirty="0">
                          <a:effectLst/>
                          <a:latin typeface="Microsoft YaHei UI" panose="020B0503020204020204" pitchFamily="34" charset="-122"/>
                          <a:ea typeface="Microsoft YaHei UI" panose="020B0503020204020204" pitchFamily="34" charset="-122"/>
                        </a:rPr>
                        <a:t>); </a:t>
                      </a:r>
                      <a:r>
                        <a:rPr lang="zh-CN" altLang="en-US" sz="2000" kern="100" dirty="0">
                          <a:effectLst/>
                          <a:latin typeface="Microsoft YaHei UI" panose="020B0503020204020204" pitchFamily="34" charset="-122"/>
                          <a:ea typeface="Microsoft YaHei UI" panose="020B0503020204020204" pitchFamily="34" charset="-122"/>
                        </a:rPr>
                        <a:t>输出结果为：</a:t>
                      </a:r>
                      <a:r>
                        <a:rPr lang="en-US" altLang="zh-CN" sz="2000" kern="100" dirty="0">
                          <a:effectLst/>
                          <a:latin typeface="Microsoft YaHei UI" panose="020B0503020204020204" pitchFamily="34" charset="-122"/>
                          <a:ea typeface="Microsoft YaHei UI" panose="020B0503020204020204" pitchFamily="34" charset="-122"/>
                        </a:rPr>
                        <a:t>5</a:t>
                      </a:r>
                      <a:r>
                        <a:rPr lang="en-US" sz="2000" kern="100" dirty="0">
                          <a:effectLst/>
                          <a:latin typeface="Microsoft YaHei UI" panose="020B0503020204020204" pitchFamily="34" charset="-122"/>
                          <a:ea typeface="Microsoft YaHei UI" panose="020B0503020204020204" pitchFamily="34" charset="-122"/>
                        </a:rPr>
                        <a:t> </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1"/>
                  </a:ext>
                </a:extLst>
              </a:tr>
              <a:tr h="1554832">
                <a:tc>
                  <a:txBody>
                    <a:bodyPr/>
                    <a:lstStyle/>
                    <a:p>
                      <a:pPr algn="ctr">
                        <a:lnSpc>
                          <a:spcPts val="1800"/>
                        </a:lnSpc>
                        <a:spcAft>
                          <a:spcPts val="0"/>
                        </a:spcAft>
                      </a:pPr>
                      <a:endParaRPr lang="en-US" sz="20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endParaRPr lang="en-US" sz="20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endParaRPr lang="en-US" sz="20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en-US" sz="2000" kern="100" dirty="0">
                          <a:solidFill>
                            <a:schemeClr val="tx1"/>
                          </a:solidFill>
                          <a:effectLst/>
                          <a:latin typeface="Microsoft YaHei UI" panose="020B0503020204020204" pitchFamily="34" charset="-122"/>
                          <a:ea typeface="Microsoft YaHei UI" panose="020B0503020204020204" pitchFamily="34" charset="-122"/>
                        </a:rPr>
                        <a:t>%md</a:t>
                      </a:r>
                      <a:endParaRPr lang="zh-CN" sz="20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solidFill>
                      <a:schemeClr val="accent1">
                        <a:lumMod val="60000"/>
                        <a:lumOff val="40000"/>
                      </a:schemeClr>
                    </a:solidFill>
                  </a:tcPr>
                </a:tc>
                <a:tc>
                  <a:txBody>
                    <a:bodyPr/>
                    <a:lstStyle/>
                    <a:p>
                      <a:pPr algn="l">
                        <a:lnSpc>
                          <a:spcPts val="1800"/>
                        </a:lnSpc>
                        <a:spcAft>
                          <a:spcPts val="0"/>
                        </a:spcAft>
                      </a:pPr>
                      <a:endParaRPr lang="en-US" sz="2000" kern="100" dirty="0">
                        <a:effectLst/>
                        <a:latin typeface="Microsoft YaHei UI" panose="020B0503020204020204" pitchFamily="34" charset="-122"/>
                        <a:ea typeface="Microsoft YaHei UI" panose="020B0503020204020204" pitchFamily="34" charset="-122"/>
                      </a:endParaRPr>
                    </a:p>
                    <a:p>
                      <a:pPr algn="l">
                        <a:lnSpc>
                          <a:spcPct val="130000"/>
                        </a:lnSpc>
                        <a:spcAft>
                          <a:spcPts val="0"/>
                        </a:spcAft>
                      </a:pP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为指定的输出字段的宽度。如果数据的位数小于</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，则左端补以空格，若大于</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，则按实际位数输出</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ctr">
                        <a:lnSpc>
                          <a:spcPct val="100000"/>
                        </a:lnSpc>
                        <a:spcAft>
                          <a:spcPts val="0"/>
                        </a:spcAft>
                      </a:pPr>
                      <a:r>
                        <a:rPr lang="en-US" sz="2000" kern="100" dirty="0" err="1">
                          <a:effectLst/>
                          <a:latin typeface="Microsoft YaHei UI" panose="020B0503020204020204" pitchFamily="34" charset="-122"/>
                          <a:ea typeface="Microsoft YaHei UI" panose="020B0503020204020204" pitchFamily="34" charset="-122"/>
                        </a:rPr>
                        <a:t>printf</a:t>
                      </a:r>
                      <a:r>
                        <a:rPr lang="en-US" sz="2000" kern="100" dirty="0">
                          <a:effectLst/>
                          <a:latin typeface="Microsoft YaHei UI" panose="020B0503020204020204" pitchFamily="34" charset="-122"/>
                          <a:ea typeface="Microsoft YaHei UI" panose="020B0503020204020204" pitchFamily="34" charset="-122"/>
                        </a:rPr>
                        <a:t>("%4d,%4d",a,b);</a:t>
                      </a:r>
                      <a:endParaRPr lang="zh-CN" sz="2000" kern="100" dirty="0">
                        <a:effectLst/>
                        <a:latin typeface="Microsoft YaHei UI" panose="020B0503020204020204" pitchFamily="34" charset="-122"/>
                        <a:ea typeface="Microsoft YaHei UI" panose="020B0503020204020204" pitchFamily="34" charset="-122"/>
                      </a:endParaRPr>
                    </a:p>
                    <a:p>
                      <a:pPr algn="ctr">
                        <a:lnSpc>
                          <a:spcPct val="100000"/>
                        </a:lnSpc>
                        <a:spcAft>
                          <a:spcPts val="0"/>
                        </a:spcAft>
                      </a:pPr>
                      <a:r>
                        <a:rPr lang="zh-CN" sz="2000" kern="100" dirty="0">
                          <a:effectLst/>
                          <a:latin typeface="Microsoft YaHei UI" panose="020B0503020204020204" pitchFamily="34" charset="-122"/>
                          <a:ea typeface="Microsoft YaHei UI" panose="020B0503020204020204" pitchFamily="34" charset="-122"/>
                        </a:rPr>
                        <a:t>若</a:t>
                      </a:r>
                      <a:r>
                        <a:rPr lang="en-US" sz="2000" kern="100" dirty="0">
                          <a:effectLst/>
                          <a:latin typeface="Microsoft YaHei UI" panose="020B0503020204020204" pitchFamily="34" charset="-122"/>
                          <a:ea typeface="Microsoft YaHei UI" panose="020B0503020204020204" pitchFamily="34" charset="-122"/>
                        </a:rPr>
                        <a:t>a=123</a:t>
                      </a:r>
                      <a:r>
                        <a:rPr lang="zh-CN"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b=12345</a:t>
                      </a:r>
                      <a:r>
                        <a:rPr lang="zh-CN" sz="2000" kern="100" dirty="0">
                          <a:effectLst/>
                          <a:latin typeface="Microsoft YaHei UI" panose="020B0503020204020204" pitchFamily="34" charset="-122"/>
                          <a:ea typeface="Microsoft YaHei UI" panose="020B0503020204020204" pitchFamily="34" charset="-122"/>
                        </a:rPr>
                        <a:t>，则输出结果为：</a:t>
                      </a:r>
                      <a:r>
                        <a:rPr lang="zh-CN" altLang="en-US"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123</a:t>
                      </a:r>
                      <a:r>
                        <a:rPr lang="zh-CN"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12345</a:t>
                      </a:r>
                      <a:endParaRPr lang="zh-CN" sz="2000" kern="100" dirty="0">
                        <a:effectLst/>
                        <a:latin typeface="Microsoft YaHei UI" panose="020B0503020204020204" pitchFamily="34" charset="-122"/>
                        <a:ea typeface="Microsoft YaHei UI" panose="020B0503020204020204" pitchFamily="34" charset="-122"/>
                      </a:endParaRPr>
                    </a:p>
                    <a:p>
                      <a:pPr algn="ctr">
                        <a:lnSpc>
                          <a:spcPct val="100000"/>
                        </a:lnSpc>
                        <a:spcAft>
                          <a:spcPts val="0"/>
                        </a:spcAft>
                      </a:pPr>
                      <a:r>
                        <a:rPr lang="en-US" sz="2000" kern="100" dirty="0">
                          <a:effectLst/>
                          <a:latin typeface="Microsoft YaHei UI" panose="020B0503020204020204" pitchFamily="34" charset="-122"/>
                          <a:ea typeface="Microsoft YaHei UI" panose="020B0503020204020204" pitchFamily="34" charset="-122"/>
                        </a:rPr>
                        <a:t> </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2"/>
                  </a:ext>
                </a:extLst>
              </a:tr>
              <a:tr h="1158676">
                <a:tc>
                  <a:txBody>
                    <a:bodyPr/>
                    <a:lstStyle/>
                    <a:p>
                      <a:pPr algn="ctr">
                        <a:lnSpc>
                          <a:spcPts val="1800"/>
                        </a:lnSpc>
                        <a:spcAft>
                          <a:spcPts val="0"/>
                        </a:spcAft>
                      </a:pPr>
                      <a:endParaRPr lang="en-US" sz="20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endParaRPr lang="en-US" sz="20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en-US" sz="2000" kern="100" dirty="0">
                          <a:solidFill>
                            <a:schemeClr val="tx1"/>
                          </a:solidFill>
                          <a:effectLst/>
                          <a:latin typeface="Microsoft YaHei UI" panose="020B0503020204020204" pitchFamily="34" charset="-122"/>
                          <a:ea typeface="Microsoft YaHei UI" panose="020B0503020204020204" pitchFamily="34" charset="-122"/>
                        </a:rPr>
                        <a:t>%</a:t>
                      </a:r>
                      <a:r>
                        <a:rPr lang="en-US" sz="2000" kern="100" dirty="0" err="1">
                          <a:solidFill>
                            <a:schemeClr val="tx1"/>
                          </a:solidFill>
                          <a:effectLst/>
                          <a:latin typeface="Microsoft YaHei UI" panose="020B0503020204020204" pitchFamily="34" charset="-122"/>
                          <a:ea typeface="Microsoft YaHei UI" panose="020B0503020204020204" pitchFamily="34" charset="-122"/>
                        </a:rPr>
                        <a:t>ld</a:t>
                      </a:r>
                      <a:endParaRPr lang="zh-CN" sz="20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solidFill>
                      <a:schemeClr val="accent1">
                        <a:lumMod val="60000"/>
                        <a:lumOff val="40000"/>
                      </a:schemeClr>
                    </a:solidFill>
                  </a:tcPr>
                </a:tc>
                <a:tc>
                  <a:txBody>
                    <a:bodyPr/>
                    <a:lstStyle/>
                    <a:p>
                      <a:pPr algn="l">
                        <a:lnSpc>
                          <a:spcPts val="1800"/>
                        </a:lnSpc>
                        <a:spcAft>
                          <a:spcPts val="0"/>
                        </a:spcAft>
                      </a:pPr>
                      <a:endParaRPr lang="en-US" altLang="zh-CN" sz="2000" kern="100" dirty="0">
                        <a:effectLst/>
                        <a:latin typeface="Microsoft YaHei UI" panose="020B0503020204020204" pitchFamily="34" charset="-122"/>
                        <a:ea typeface="Microsoft YaHei UI" panose="020B0503020204020204" pitchFamily="34" charset="-122"/>
                      </a:endParaRPr>
                    </a:p>
                    <a:p>
                      <a:pPr algn="l">
                        <a:lnSpc>
                          <a:spcPts val="1800"/>
                        </a:lnSpc>
                        <a:spcAft>
                          <a:spcPts val="0"/>
                        </a:spcAft>
                      </a:pPr>
                      <a:r>
                        <a:rPr lang="zh-CN" sz="2000" kern="100" dirty="0">
                          <a:effectLst/>
                          <a:latin typeface="Microsoft YaHei UI" panose="020B0503020204020204" pitchFamily="34" charset="-122"/>
                          <a:ea typeface="Microsoft YaHei UI" panose="020B0503020204020204" pitchFamily="34" charset="-122"/>
                        </a:rPr>
                        <a:t>输出长整型数据</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ctr">
                        <a:lnSpc>
                          <a:spcPct val="100000"/>
                        </a:lnSpc>
                        <a:spcAft>
                          <a:spcPts val="0"/>
                        </a:spcAft>
                      </a:pPr>
                      <a:r>
                        <a:rPr lang="en-US" sz="2000" kern="100" dirty="0">
                          <a:effectLst/>
                          <a:latin typeface="Microsoft YaHei UI" panose="020B0503020204020204" pitchFamily="34" charset="-122"/>
                          <a:ea typeface="Microsoft YaHei UI" panose="020B0503020204020204" pitchFamily="34" charset="-122"/>
                        </a:rPr>
                        <a:t>long a=123456;   </a:t>
                      </a:r>
                      <a:r>
                        <a:rPr lang="en-US" sz="2000" kern="100" dirty="0" err="1">
                          <a:effectLst/>
                          <a:latin typeface="Microsoft YaHei UI" panose="020B0503020204020204" pitchFamily="34" charset="-122"/>
                          <a:ea typeface="Microsoft YaHei UI" panose="020B0503020204020204" pitchFamily="34" charset="-122"/>
                        </a:rPr>
                        <a:t>printf</a:t>
                      </a:r>
                      <a:r>
                        <a:rPr lang="en-US" sz="2000" kern="100" dirty="0">
                          <a:effectLst/>
                          <a:latin typeface="Microsoft YaHei UI" panose="020B0503020204020204" pitchFamily="34" charset="-122"/>
                          <a:ea typeface="Microsoft YaHei UI" panose="020B0503020204020204" pitchFamily="34" charset="-122"/>
                        </a:rPr>
                        <a:t>("%8ld",a );</a:t>
                      </a:r>
                      <a:endParaRPr lang="zh-CN" sz="2000" kern="100" dirty="0">
                        <a:effectLst/>
                        <a:latin typeface="Microsoft YaHei UI" panose="020B0503020204020204" pitchFamily="34" charset="-122"/>
                        <a:ea typeface="Microsoft YaHei UI" panose="020B0503020204020204" pitchFamily="34" charset="-122"/>
                      </a:endParaRPr>
                    </a:p>
                    <a:p>
                      <a:pPr algn="ctr">
                        <a:lnSpc>
                          <a:spcPct val="100000"/>
                        </a:lnSpc>
                        <a:spcAft>
                          <a:spcPts val="0"/>
                        </a:spcAft>
                      </a:pPr>
                      <a:r>
                        <a:rPr lang="zh-CN" sz="2000" kern="100" dirty="0">
                          <a:effectLst/>
                          <a:latin typeface="Microsoft YaHei UI" panose="020B0503020204020204" pitchFamily="34" charset="-122"/>
                          <a:ea typeface="Microsoft YaHei UI" panose="020B0503020204020204" pitchFamily="34" charset="-122"/>
                        </a:rPr>
                        <a:t>输出结果为</a:t>
                      </a:r>
                      <a:r>
                        <a:rPr lang="zh-CN" altLang="en-US"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123456</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0541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54</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316914" y="955447"/>
            <a:ext cx="9549409" cy="4853765"/>
          </a:xfrm>
          <a:prstGeom prst="rect">
            <a:avLst/>
          </a:prstGeom>
          <a:noFill/>
        </p:spPr>
        <p:txBody>
          <a:bodyPr wrap="none" rtlCol="0">
            <a:spAutoFit/>
          </a:bodyPr>
          <a:lstStyle/>
          <a:p>
            <a:pPr>
              <a:lnSpc>
                <a:spcPct val="140000"/>
              </a:lnSpc>
              <a:buNone/>
            </a:pPr>
            <a:r>
              <a:rPr lang="zh-CN" altLang="en-US" sz="2800" dirty="0">
                <a:latin typeface="Microsoft YaHei UI" panose="020B0503020204020204" pitchFamily="34" charset="-122"/>
                <a:ea typeface="Microsoft YaHei UI" panose="020B0503020204020204" pitchFamily="34" charset="-122"/>
              </a:rPr>
              <a:t>常用的格式字符：</a:t>
            </a:r>
            <a:endParaRPr lang="en-US" altLang="zh-CN" sz="2800" dirty="0">
              <a:latin typeface="Microsoft YaHei UI" panose="020B0503020204020204" pitchFamily="34" charset="-122"/>
              <a:ea typeface="Microsoft YaHei UI" panose="020B0503020204020204" pitchFamily="34" charset="-122"/>
            </a:endParaRPr>
          </a:p>
          <a:p>
            <a:pPr marL="514350" indent="-514350">
              <a:lnSpc>
                <a:spcPct val="140000"/>
              </a:lnSpc>
              <a:buFont typeface="+mj-ea"/>
              <a:buAutoNum type="circleNumDbPlain" startAt="2"/>
            </a:pPr>
            <a:r>
              <a:rPr lang="en-US" altLang="zh-CN" sz="2800" dirty="0">
                <a:solidFill>
                  <a:schemeClr val="accent4"/>
                </a:solidFill>
                <a:latin typeface="Microsoft YaHei UI" panose="020B0503020204020204" pitchFamily="34" charset="-122"/>
                <a:ea typeface="Microsoft YaHei UI" panose="020B0503020204020204" pitchFamily="34" charset="-122"/>
              </a:rPr>
              <a:t>o</a:t>
            </a:r>
            <a:r>
              <a:rPr lang="zh-CN" altLang="en-US" sz="2800" dirty="0">
                <a:solidFill>
                  <a:schemeClr val="accent4"/>
                </a:solidFill>
                <a:latin typeface="Microsoft YaHei UI" panose="020B0503020204020204" pitchFamily="34" charset="-122"/>
                <a:ea typeface="Microsoft YaHei UI" panose="020B0503020204020204" pitchFamily="34" charset="-122"/>
              </a:rPr>
              <a:t>格式符</a:t>
            </a:r>
            <a:r>
              <a:rPr lang="zh-CN" altLang="en-US" sz="2800" dirty="0">
                <a:latin typeface="Microsoft YaHei UI" panose="020B0503020204020204" pitchFamily="34" charset="-122"/>
                <a:ea typeface="Microsoft YaHei UI" panose="020B0503020204020204" pitchFamily="34" charset="-122"/>
              </a:rPr>
              <a:t>：</a:t>
            </a:r>
            <a:r>
              <a:rPr lang="zh-CN" altLang="zh-CN" sz="2800" dirty="0">
                <a:latin typeface="Microsoft YaHei UI" panose="020B0503020204020204" pitchFamily="34" charset="-122"/>
                <a:ea typeface="Microsoft YaHei UI" panose="020B0503020204020204" pitchFamily="34" charset="-122"/>
              </a:rPr>
              <a:t>以八进制整数形式输出。</a:t>
            </a:r>
            <a:endParaRPr lang="en-US" altLang="zh-CN" sz="2800" dirty="0">
              <a:latin typeface="Microsoft YaHei UI" panose="020B0503020204020204" pitchFamily="34" charset="-122"/>
              <a:ea typeface="Microsoft YaHei UI" panose="020B0503020204020204" pitchFamily="34" charset="-122"/>
            </a:endParaRPr>
          </a:p>
          <a:p>
            <a:pPr>
              <a:lnSpc>
                <a:spcPct val="14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例如：</a:t>
            </a:r>
          </a:p>
          <a:p>
            <a:pPr>
              <a:lnSpc>
                <a:spcPct val="140000"/>
              </a:lnSpc>
            </a:pPr>
            <a:r>
              <a:rPr lang="en-US" altLang="zh-CN" sz="2800" dirty="0">
                <a:latin typeface="Microsoft YaHei UI" panose="020B0503020204020204" pitchFamily="34" charset="-122"/>
                <a:ea typeface="Microsoft YaHei UI" panose="020B0503020204020204" pitchFamily="34" charset="-122"/>
              </a:rPr>
              <a:t>       </a:t>
            </a:r>
            <a:r>
              <a:rPr lang="en-US" altLang="zh-CN" sz="2800" dirty="0" err="1">
                <a:latin typeface="Microsoft YaHei UI" panose="020B0503020204020204" pitchFamily="34" charset="-122"/>
                <a:ea typeface="Microsoft YaHei UI" panose="020B0503020204020204" pitchFamily="34" charset="-122"/>
              </a:rPr>
              <a:t>int</a:t>
            </a:r>
            <a:r>
              <a:rPr lang="en-US" altLang="zh-CN" sz="2800" dirty="0">
                <a:latin typeface="Microsoft YaHei UI" panose="020B0503020204020204" pitchFamily="34" charset="-122"/>
                <a:ea typeface="Microsoft YaHei UI" panose="020B0503020204020204" pitchFamily="34" charset="-122"/>
              </a:rPr>
              <a:t> a=-1;  </a:t>
            </a:r>
            <a:r>
              <a:rPr lang="en-US" altLang="zh-CN" sz="2800" dirty="0" err="1">
                <a:latin typeface="Microsoft YaHei UI" panose="020B0503020204020204" pitchFamily="34" charset="-122"/>
                <a:ea typeface="Microsoft YaHei UI" panose="020B0503020204020204" pitchFamily="34" charset="-122"/>
              </a:rPr>
              <a:t>printf</a:t>
            </a:r>
            <a:r>
              <a:rPr lang="en-US" altLang="zh-CN" sz="2800" dirty="0">
                <a:latin typeface="Microsoft YaHei UI" panose="020B0503020204020204" pitchFamily="34" charset="-122"/>
                <a:ea typeface="Microsoft YaHei UI" panose="020B0503020204020204" pitchFamily="34" charset="-122"/>
              </a:rPr>
              <a:t>("%d,%o",</a:t>
            </a:r>
            <a:r>
              <a:rPr lang="en-US" altLang="zh-CN" sz="2800" dirty="0" err="1">
                <a:latin typeface="Microsoft YaHei UI" panose="020B0503020204020204" pitchFamily="34" charset="-122"/>
                <a:ea typeface="Microsoft YaHei UI" panose="020B0503020204020204" pitchFamily="34" charset="-122"/>
              </a:rPr>
              <a:t>a,a</a:t>
            </a:r>
            <a:r>
              <a:rPr lang="en-US" altLang="zh-CN" sz="2800" dirty="0">
                <a:latin typeface="Microsoft YaHei UI" panose="020B0503020204020204" pitchFamily="34" charset="-122"/>
                <a:ea typeface="Microsoft YaHei UI" panose="020B0503020204020204" pitchFamily="34" charset="-122"/>
              </a:rPr>
              <a:t>);</a:t>
            </a:r>
            <a:endParaRPr lang="zh-CN" altLang="zh-CN" sz="2800" dirty="0">
              <a:latin typeface="Microsoft YaHei UI" panose="020B0503020204020204" pitchFamily="34" charset="-122"/>
              <a:ea typeface="Microsoft YaHei UI" panose="020B0503020204020204" pitchFamily="34" charset="-122"/>
            </a:endParaRPr>
          </a:p>
          <a:p>
            <a:pPr>
              <a:lnSpc>
                <a:spcPct val="140000"/>
              </a:lnSpc>
            </a:pPr>
            <a:r>
              <a:rPr lang="en-US" altLang="zh-CN" sz="2800" dirty="0">
                <a:latin typeface="Microsoft YaHei UI" panose="020B0503020204020204" pitchFamily="34" charset="-122"/>
                <a:ea typeface="Microsoft YaHei UI" panose="020B0503020204020204" pitchFamily="34" charset="-122"/>
              </a:rPr>
              <a:t>       -1</a:t>
            </a:r>
            <a:r>
              <a:rPr lang="zh-CN" altLang="zh-CN" sz="2800" dirty="0">
                <a:latin typeface="Microsoft YaHei UI" panose="020B0503020204020204" pitchFamily="34" charset="-122"/>
                <a:ea typeface="Microsoft YaHei UI" panose="020B0503020204020204" pitchFamily="34" charset="-122"/>
              </a:rPr>
              <a:t>在内存单元中的存放形式（以补码形式存放）如下：</a:t>
            </a:r>
          </a:p>
          <a:p>
            <a:pPr>
              <a:lnSpc>
                <a:spcPct val="14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 </a:t>
            </a:r>
            <a:br>
              <a:rPr lang="zh-CN" altLang="zh-CN" sz="2800" dirty="0">
                <a:latin typeface="Microsoft YaHei UI" panose="020B0503020204020204" pitchFamily="34" charset="-122"/>
                <a:ea typeface="Microsoft YaHei UI" panose="020B0503020204020204" pitchFamily="34" charset="-122"/>
              </a:rPr>
            </a:b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输出结果为：</a:t>
            </a:r>
            <a:r>
              <a:rPr lang="en-US" altLang="zh-CN" sz="2800" dirty="0">
                <a:latin typeface="Microsoft YaHei UI" panose="020B0503020204020204" pitchFamily="34" charset="-122"/>
                <a:ea typeface="Microsoft YaHei UI" panose="020B0503020204020204" pitchFamily="34" charset="-122"/>
              </a:rPr>
              <a:t>-1, 37777777777</a:t>
            </a:r>
            <a:endParaRPr lang="zh-CN" altLang="zh-CN" sz="2800" dirty="0">
              <a:latin typeface="Microsoft YaHei UI" panose="020B0503020204020204" pitchFamily="34" charset="-122"/>
              <a:ea typeface="Microsoft YaHei UI" panose="020B0503020204020204" pitchFamily="34" charset="-122"/>
            </a:endParaRPr>
          </a:p>
          <a:p>
            <a:pPr>
              <a:lnSpc>
                <a:spcPct val="140000"/>
              </a:lnSpc>
            </a:pPr>
            <a:endParaRPr lang="zh-CN" altLang="en-US" sz="2800" dirty="0">
              <a:latin typeface="Microsoft YaHei UI" panose="020B0503020204020204" pitchFamily="34" charset="-122"/>
              <a:ea typeface="Microsoft YaHei UI" panose="020B0503020204020204" pitchFamily="34" charset="-122"/>
            </a:endParaRPr>
          </a:p>
        </p:txBody>
      </p:sp>
      <p:graphicFrame>
        <p:nvGraphicFramePr>
          <p:cNvPr id="7" name="表格 6"/>
          <p:cNvGraphicFramePr>
            <a:graphicFrameLocks noGrp="1"/>
          </p:cNvGraphicFramePr>
          <p:nvPr>
            <p:extLst>
              <p:ext uri="{D42A27DB-BD31-4B8C-83A1-F6EECF244321}">
                <p14:modId xmlns:p14="http://schemas.microsoft.com/office/powerpoint/2010/main" val="1399949730"/>
              </p:ext>
            </p:extLst>
          </p:nvPr>
        </p:nvGraphicFramePr>
        <p:xfrm>
          <a:off x="961549" y="4079631"/>
          <a:ext cx="7076550" cy="365760"/>
        </p:xfrm>
        <a:graphic>
          <a:graphicData uri="http://schemas.openxmlformats.org/drawingml/2006/table">
            <a:tbl>
              <a:tblPr firstRow="1" bandRow="1">
                <a:tableStyleId>{5C22544A-7EE6-4342-B048-85BDC9FD1C3A}</a:tableStyleId>
              </a:tblPr>
              <a:tblGrid>
                <a:gridCol w="304543">
                  <a:extLst>
                    <a:ext uri="{9D8B030D-6E8A-4147-A177-3AD203B41FA5}">
                      <a16:colId xmlns:a16="http://schemas.microsoft.com/office/drawing/2014/main" val="20000"/>
                    </a:ext>
                  </a:extLst>
                </a:gridCol>
                <a:gridCol w="239151">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41886">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gridCol w="208280">
                  <a:extLst>
                    <a:ext uri="{9D8B030D-6E8A-4147-A177-3AD203B41FA5}">
                      <a16:colId xmlns:a16="http://schemas.microsoft.com/office/drawing/2014/main" val="20014"/>
                    </a:ext>
                  </a:extLst>
                </a:gridCol>
                <a:gridCol w="274537">
                  <a:extLst>
                    <a:ext uri="{9D8B030D-6E8A-4147-A177-3AD203B41FA5}">
                      <a16:colId xmlns:a16="http://schemas.microsoft.com/office/drawing/2014/main" val="20015"/>
                    </a:ext>
                  </a:extLst>
                </a:gridCol>
                <a:gridCol w="208280">
                  <a:extLst>
                    <a:ext uri="{9D8B030D-6E8A-4147-A177-3AD203B41FA5}">
                      <a16:colId xmlns:a16="http://schemas.microsoft.com/office/drawing/2014/main" val="20016"/>
                    </a:ext>
                  </a:extLst>
                </a:gridCol>
                <a:gridCol w="208280">
                  <a:extLst>
                    <a:ext uri="{9D8B030D-6E8A-4147-A177-3AD203B41FA5}">
                      <a16:colId xmlns:a16="http://schemas.microsoft.com/office/drawing/2014/main" val="20017"/>
                    </a:ext>
                  </a:extLst>
                </a:gridCol>
                <a:gridCol w="208280">
                  <a:extLst>
                    <a:ext uri="{9D8B030D-6E8A-4147-A177-3AD203B41FA5}">
                      <a16:colId xmlns:a16="http://schemas.microsoft.com/office/drawing/2014/main" val="20018"/>
                    </a:ext>
                  </a:extLst>
                </a:gridCol>
                <a:gridCol w="208280">
                  <a:extLst>
                    <a:ext uri="{9D8B030D-6E8A-4147-A177-3AD203B41FA5}">
                      <a16:colId xmlns:a16="http://schemas.microsoft.com/office/drawing/2014/main" val="20019"/>
                    </a:ext>
                  </a:extLst>
                </a:gridCol>
                <a:gridCol w="216660">
                  <a:extLst>
                    <a:ext uri="{9D8B030D-6E8A-4147-A177-3AD203B41FA5}">
                      <a16:colId xmlns:a16="http://schemas.microsoft.com/office/drawing/2014/main" val="20020"/>
                    </a:ext>
                  </a:extLst>
                </a:gridCol>
                <a:gridCol w="208280">
                  <a:extLst>
                    <a:ext uri="{9D8B030D-6E8A-4147-A177-3AD203B41FA5}">
                      <a16:colId xmlns:a16="http://schemas.microsoft.com/office/drawing/2014/main" val="20021"/>
                    </a:ext>
                  </a:extLst>
                </a:gridCol>
                <a:gridCol w="208280">
                  <a:extLst>
                    <a:ext uri="{9D8B030D-6E8A-4147-A177-3AD203B41FA5}">
                      <a16:colId xmlns:a16="http://schemas.microsoft.com/office/drawing/2014/main" val="20022"/>
                    </a:ext>
                  </a:extLst>
                </a:gridCol>
                <a:gridCol w="208280">
                  <a:extLst>
                    <a:ext uri="{9D8B030D-6E8A-4147-A177-3AD203B41FA5}">
                      <a16:colId xmlns:a16="http://schemas.microsoft.com/office/drawing/2014/main" val="20023"/>
                    </a:ext>
                  </a:extLst>
                </a:gridCol>
                <a:gridCol w="208280">
                  <a:extLst>
                    <a:ext uri="{9D8B030D-6E8A-4147-A177-3AD203B41FA5}">
                      <a16:colId xmlns:a16="http://schemas.microsoft.com/office/drawing/2014/main" val="20024"/>
                    </a:ext>
                  </a:extLst>
                </a:gridCol>
                <a:gridCol w="208280">
                  <a:extLst>
                    <a:ext uri="{9D8B030D-6E8A-4147-A177-3AD203B41FA5}">
                      <a16:colId xmlns:a16="http://schemas.microsoft.com/office/drawing/2014/main" val="20025"/>
                    </a:ext>
                  </a:extLst>
                </a:gridCol>
                <a:gridCol w="208280">
                  <a:extLst>
                    <a:ext uri="{9D8B030D-6E8A-4147-A177-3AD203B41FA5}">
                      <a16:colId xmlns:a16="http://schemas.microsoft.com/office/drawing/2014/main" val="20026"/>
                    </a:ext>
                  </a:extLst>
                </a:gridCol>
                <a:gridCol w="208280">
                  <a:extLst>
                    <a:ext uri="{9D8B030D-6E8A-4147-A177-3AD203B41FA5}">
                      <a16:colId xmlns:a16="http://schemas.microsoft.com/office/drawing/2014/main" val="20027"/>
                    </a:ext>
                  </a:extLst>
                </a:gridCol>
                <a:gridCol w="208280">
                  <a:extLst>
                    <a:ext uri="{9D8B030D-6E8A-4147-A177-3AD203B41FA5}">
                      <a16:colId xmlns:a16="http://schemas.microsoft.com/office/drawing/2014/main" val="20028"/>
                    </a:ext>
                  </a:extLst>
                </a:gridCol>
                <a:gridCol w="208280">
                  <a:extLst>
                    <a:ext uri="{9D8B030D-6E8A-4147-A177-3AD203B41FA5}">
                      <a16:colId xmlns:a16="http://schemas.microsoft.com/office/drawing/2014/main" val="20029"/>
                    </a:ext>
                  </a:extLst>
                </a:gridCol>
                <a:gridCol w="208280">
                  <a:extLst>
                    <a:ext uri="{9D8B030D-6E8A-4147-A177-3AD203B41FA5}">
                      <a16:colId xmlns:a16="http://schemas.microsoft.com/office/drawing/2014/main" val="20030"/>
                    </a:ext>
                  </a:extLst>
                </a:gridCol>
                <a:gridCol w="384493">
                  <a:extLst>
                    <a:ext uri="{9D8B030D-6E8A-4147-A177-3AD203B41FA5}">
                      <a16:colId xmlns:a16="http://schemas.microsoft.com/office/drawing/2014/main" val="20031"/>
                    </a:ext>
                  </a:extLst>
                </a:gridCol>
              </a:tblGrid>
              <a:tr h="288636">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31596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Effect transition="in" filter="fade">
                                      <p:cBhvr>
                                        <p:cTn id="13" dur="500"/>
                                        <p:tgtEl>
                                          <p:spTgt spid="5">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55</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316913" y="1082059"/>
            <a:ext cx="9038101" cy="4918269"/>
          </a:xfrm>
          <a:prstGeom prst="rect">
            <a:avLst/>
          </a:prstGeom>
          <a:noFill/>
        </p:spPr>
        <p:txBody>
          <a:bodyPr wrap="square" rtlCol="0">
            <a:spAutoFit/>
          </a:bodyPr>
          <a:lstStyle/>
          <a:p>
            <a:pPr>
              <a:lnSpc>
                <a:spcPct val="140000"/>
              </a:lnSpc>
              <a:buNone/>
            </a:pPr>
            <a:r>
              <a:rPr lang="zh-CN" altLang="en-US" sz="2800" dirty="0">
                <a:latin typeface="Microsoft YaHei UI" panose="020B0503020204020204" pitchFamily="34" charset="-122"/>
                <a:ea typeface="Microsoft YaHei UI" panose="020B0503020204020204" pitchFamily="34" charset="-122"/>
              </a:rPr>
              <a:t>常用的格式字符：</a:t>
            </a:r>
            <a:endParaRPr lang="en-US" altLang="zh-CN" sz="2800" dirty="0">
              <a:latin typeface="Microsoft YaHei UI" panose="020B0503020204020204" pitchFamily="34" charset="-122"/>
              <a:ea typeface="Microsoft YaHei UI" panose="020B0503020204020204" pitchFamily="34" charset="-122"/>
            </a:endParaRPr>
          </a:p>
          <a:p>
            <a:pPr marL="514350" indent="-514350">
              <a:lnSpc>
                <a:spcPct val="140000"/>
              </a:lnSpc>
              <a:buFont typeface="+mj-ea"/>
              <a:buAutoNum type="circleNumDbPlain" startAt="3"/>
            </a:pPr>
            <a:r>
              <a:rPr lang="en-US" altLang="zh-CN" sz="2800" dirty="0">
                <a:solidFill>
                  <a:schemeClr val="accent4"/>
                </a:solidFill>
                <a:latin typeface="Microsoft YaHei UI" panose="020B0503020204020204" pitchFamily="34" charset="-122"/>
                <a:ea typeface="Microsoft YaHei UI" panose="020B0503020204020204" pitchFamily="34" charset="-122"/>
              </a:rPr>
              <a:t>x</a:t>
            </a:r>
            <a:r>
              <a:rPr lang="zh-CN" altLang="en-US" sz="2800" dirty="0">
                <a:solidFill>
                  <a:schemeClr val="accent4"/>
                </a:solidFill>
                <a:latin typeface="Microsoft YaHei UI" panose="020B0503020204020204" pitchFamily="34" charset="-122"/>
                <a:ea typeface="Microsoft YaHei UI" panose="020B0503020204020204" pitchFamily="34" charset="-122"/>
              </a:rPr>
              <a:t>格式符</a:t>
            </a:r>
            <a:r>
              <a:rPr lang="zh-CN" altLang="en-US" sz="2800" dirty="0">
                <a:latin typeface="Microsoft YaHei UI" panose="020B0503020204020204" pitchFamily="34" charset="-122"/>
                <a:ea typeface="Microsoft YaHei UI" panose="020B0503020204020204" pitchFamily="34" charset="-122"/>
              </a:rPr>
              <a:t>：</a:t>
            </a:r>
            <a:r>
              <a:rPr lang="zh-CN" altLang="zh-CN" sz="2800" dirty="0">
                <a:latin typeface="Microsoft YaHei UI" panose="020B0503020204020204" pitchFamily="34" charset="-122"/>
                <a:ea typeface="Microsoft YaHei UI" panose="020B0503020204020204" pitchFamily="34" charset="-122"/>
              </a:rPr>
              <a:t>以十六进制数形式输出整数。</a:t>
            </a:r>
            <a:endParaRPr lang="en-US" altLang="zh-CN" sz="2800" dirty="0">
              <a:latin typeface="Microsoft YaHei UI" panose="020B0503020204020204" pitchFamily="34" charset="-122"/>
              <a:ea typeface="Microsoft YaHei UI" panose="020B0503020204020204" pitchFamily="34" charset="-122"/>
            </a:endParaRPr>
          </a:p>
          <a:p>
            <a:pPr>
              <a:lnSpc>
                <a:spcPct val="140000"/>
              </a:lnSpc>
            </a:pPr>
            <a:r>
              <a:rPr lang="zh-CN" altLang="zh-CN" sz="2800" dirty="0">
                <a:latin typeface="Microsoft YaHei UI" panose="020B0503020204020204" pitchFamily="34" charset="-122"/>
                <a:ea typeface="Microsoft YaHei UI" panose="020B0503020204020204" pitchFamily="34" charset="-122"/>
              </a:rPr>
              <a:t>例如：</a:t>
            </a:r>
          </a:p>
          <a:p>
            <a:pPr>
              <a:lnSpc>
                <a:spcPct val="140000"/>
              </a:lnSpc>
            </a:pPr>
            <a:r>
              <a:rPr lang="en-US" altLang="zh-CN" sz="2800" dirty="0">
                <a:latin typeface="Microsoft YaHei UI" panose="020B0503020204020204" pitchFamily="34" charset="-122"/>
                <a:ea typeface="Microsoft YaHei UI" panose="020B0503020204020204" pitchFamily="34" charset="-122"/>
              </a:rPr>
              <a:t>       </a:t>
            </a:r>
            <a:r>
              <a:rPr lang="en-US" altLang="zh-CN" sz="2800" dirty="0" err="1">
                <a:latin typeface="Microsoft YaHei UI" panose="020B0503020204020204" pitchFamily="34" charset="-122"/>
                <a:ea typeface="Microsoft YaHei UI" panose="020B0503020204020204" pitchFamily="34" charset="-122"/>
              </a:rPr>
              <a:t>int</a:t>
            </a:r>
            <a:r>
              <a:rPr lang="en-US" altLang="zh-CN" sz="2800" dirty="0">
                <a:latin typeface="Microsoft YaHei UI" panose="020B0503020204020204" pitchFamily="34" charset="-122"/>
                <a:ea typeface="Microsoft YaHei UI" panose="020B0503020204020204" pitchFamily="34" charset="-122"/>
              </a:rPr>
              <a:t> a=-1;  </a:t>
            </a:r>
            <a:r>
              <a:rPr lang="en-US" altLang="zh-CN" sz="2800" dirty="0" err="1">
                <a:latin typeface="Microsoft YaHei UI" panose="020B0503020204020204" pitchFamily="34" charset="-122"/>
                <a:ea typeface="Microsoft YaHei UI" panose="020B0503020204020204" pitchFamily="34" charset="-122"/>
              </a:rPr>
              <a:t>printf</a:t>
            </a:r>
            <a:r>
              <a:rPr lang="en-US" altLang="zh-CN" sz="2800" dirty="0">
                <a:latin typeface="Microsoft YaHei UI" panose="020B0503020204020204" pitchFamily="34" charset="-122"/>
                <a:ea typeface="Microsoft YaHei UI" panose="020B0503020204020204" pitchFamily="34" charset="-122"/>
              </a:rPr>
              <a:t>("%</a:t>
            </a:r>
            <a:r>
              <a:rPr lang="en-US" altLang="zh-CN" sz="2800" dirty="0" err="1">
                <a:latin typeface="Microsoft YaHei UI" panose="020B0503020204020204" pitchFamily="34" charset="-122"/>
                <a:ea typeface="Microsoft YaHei UI" panose="020B0503020204020204" pitchFamily="34" charset="-122"/>
              </a:rPr>
              <a:t>x,%o,%d</a:t>
            </a:r>
            <a:r>
              <a:rPr lang="en-US" altLang="zh-CN" sz="2800" dirty="0">
                <a:latin typeface="Microsoft YaHei UI" panose="020B0503020204020204" pitchFamily="34" charset="-122"/>
                <a:ea typeface="Microsoft YaHei UI" panose="020B0503020204020204" pitchFamily="34" charset="-122"/>
              </a:rPr>
              <a:t>" ,</a:t>
            </a:r>
            <a:r>
              <a:rPr lang="en-US" altLang="zh-CN" sz="2800" dirty="0" err="1">
                <a:latin typeface="Microsoft YaHei UI" panose="020B0503020204020204" pitchFamily="34" charset="-122"/>
                <a:ea typeface="Microsoft YaHei UI" panose="020B0503020204020204" pitchFamily="34" charset="-122"/>
              </a:rPr>
              <a:t>a,a,a</a:t>
            </a:r>
            <a:r>
              <a:rPr lang="en-US" altLang="zh-CN" sz="2800" dirty="0">
                <a:latin typeface="Microsoft YaHei UI" panose="020B0503020204020204" pitchFamily="34" charset="-122"/>
                <a:ea typeface="Microsoft YaHei UI" panose="020B0503020204020204" pitchFamily="34" charset="-122"/>
              </a:rPr>
              <a:t>);</a:t>
            </a:r>
            <a:endParaRPr lang="zh-CN" altLang="zh-CN" sz="2800" dirty="0">
              <a:latin typeface="Microsoft YaHei UI" panose="020B0503020204020204" pitchFamily="34" charset="-122"/>
              <a:ea typeface="Microsoft YaHei UI" panose="020B0503020204020204" pitchFamily="34" charset="-122"/>
            </a:endParaRPr>
          </a:p>
          <a:p>
            <a:pPr>
              <a:lnSpc>
                <a:spcPct val="140000"/>
              </a:lnSpc>
            </a:pPr>
            <a:r>
              <a:rPr lang="en-US" altLang="zh-CN" sz="2800" dirty="0">
                <a:latin typeface="Microsoft YaHei UI" panose="020B0503020204020204" pitchFamily="34" charset="-122"/>
                <a:ea typeface="Microsoft YaHei UI" panose="020B0503020204020204" pitchFamily="34" charset="-122"/>
              </a:rPr>
              <a:t>  </a:t>
            </a:r>
          </a:p>
          <a:p>
            <a:pPr>
              <a:lnSpc>
                <a:spcPct val="140000"/>
              </a:lnSpc>
            </a:pPr>
            <a:r>
              <a:rPr lang="zh-CN" altLang="zh-CN" sz="2800" dirty="0">
                <a:latin typeface="Microsoft YaHei UI" panose="020B0503020204020204" pitchFamily="34" charset="-122"/>
                <a:ea typeface="Microsoft YaHei UI" panose="020B0503020204020204" pitchFamily="34" charset="-122"/>
              </a:rPr>
              <a:t>输出结果为： </a:t>
            </a:r>
            <a:r>
              <a:rPr lang="en-US" altLang="zh-CN" sz="2800" dirty="0" err="1">
                <a:latin typeface="Microsoft YaHei UI" panose="020B0503020204020204" pitchFamily="34" charset="-122"/>
                <a:ea typeface="Microsoft YaHei UI" panose="020B0503020204020204" pitchFamily="34" charset="-122"/>
              </a:rPr>
              <a:t>ffffffff</a:t>
            </a:r>
            <a:r>
              <a:rPr lang="en-US" altLang="zh-CN" sz="2800" dirty="0">
                <a:latin typeface="Microsoft YaHei UI" panose="020B0503020204020204" pitchFamily="34" charset="-122"/>
                <a:ea typeface="Microsoft YaHei UI" panose="020B0503020204020204" pitchFamily="34" charset="-122"/>
              </a:rPr>
              <a:t>, 37777777777,-1</a:t>
            </a:r>
            <a:endParaRPr lang="zh-CN" altLang="zh-CN" sz="2800" dirty="0">
              <a:latin typeface="Microsoft YaHei UI" panose="020B0503020204020204" pitchFamily="34" charset="-122"/>
              <a:ea typeface="Microsoft YaHei UI" panose="020B0503020204020204" pitchFamily="34" charset="-122"/>
            </a:endParaRPr>
          </a:p>
          <a:p>
            <a:pPr>
              <a:lnSpc>
                <a:spcPct val="140000"/>
              </a:lnSpc>
            </a:pPr>
            <a:endParaRPr lang="zh-CN" altLang="zh-CN" sz="2800" dirty="0">
              <a:latin typeface="Microsoft YaHei UI" panose="020B0503020204020204" pitchFamily="34" charset="-122"/>
              <a:ea typeface="Microsoft YaHei UI" panose="020B0503020204020204" pitchFamily="34" charset="-122"/>
            </a:endParaRPr>
          </a:p>
          <a:p>
            <a:pPr>
              <a:lnSpc>
                <a:spcPct val="140000"/>
              </a:lnSpc>
            </a:pPr>
            <a:endParaRPr lang="zh-CN" altLang="en-US" sz="2800" dirty="0">
              <a:latin typeface="Microsoft YaHei UI" panose="020B0503020204020204" pitchFamily="34" charset="-122"/>
              <a:ea typeface="Microsoft YaHei UI" panose="020B0503020204020204" pitchFamily="34" charset="-122"/>
            </a:endParaRPr>
          </a:p>
        </p:txBody>
      </p:sp>
      <p:graphicFrame>
        <p:nvGraphicFramePr>
          <p:cNvPr id="7" name="表格 6"/>
          <p:cNvGraphicFramePr>
            <a:graphicFrameLocks noGrp="1"/>
          </p:cNvGraphicFramePr>
          <p:nvPr>
            <p:extLst>
              <p:ext uri="{D42A27DB-BD31-4B8C-83A1-F6EECF244321}">
                <p14:modId xmlns:p14="http://schemas.microsoft.com/office/powerpoint/2010/main" val="1955028975"/>
              </p:ext>
            </p:extLst>
          </p:nvPr>
        </p:nvGraphicFramePr>
        <p:xfrm>
          <a:off x="961549" y="3727931"/>
          <a:ext cx="7076550" cy="365760"/>
        </p:xfrm>
        <a:graphic>
          <a:graphicData uri="http://schemas.openxmlformats.org/drawingml/2006/table">
            <a:tbl>
              <a:tblPr firstRow="1" bandRow="1">
                <a:tableStyleId>{5C22544A-7EE6-4342-B048-85BDC9FD1C3A}</a:tableStyleId>
              </a:tblPr>
              <a:tblGrid>
                <a:gridCol w="304543">
                  <a:extLst>
                    <a:ext uri="{9D8B030D-6E8A-4147-A177-3AD203B41FA5}">
                      <a16:colId xmlns:a16="http://schemas.microsoft.com/office/drawing/2014/main" val="20000"/>
                    </a:ext>
                  </a:extLst>
                </a:gridCol>
                <a:gridCol w="239151">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41886">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gridCol w="208280">
                  <a:extLst>
                    <a:ext uri="{9D8B030D-6E8A-4147-A177-3AD203B41FA5}">
                      <a16:colId xmlns:a16="http://schemas.microsoft.com/office/drawing/2014/main" val="20014"/>
                    </a:ext>
                  </a:extLst>
                </a:gridCol>
                <a:gridCol w="274537">
                  <a:extLst>
                    <a:ext uri="{9D8B030D-6E8A-4147-A177-3AD203B41FA5}">
                      <a16:colId xmlns:a16="http://schemas.microsoft.com/office/drawing/2014/main" val="20015"/>
                    </a:ext>
                  </a:extLst>
                </a:gridCol>
                <a:gridCol w="208280">
                  <a:extLst>
                    <a:ext uri="{9D8B030D-6E8A-4147-A177-3AD203B41FA5}">
                      <a16:colId xmlns:a16="http://schemas.microsoft.com/office/drawing/2014/main" val="20016"/>
                    </a:ext>
                  </a:extLst>
                </a:gridCol>
                <a:gridCol w="208280">
                  <a:extLst>
                    <a:ext uri="{9D8B030D-6E8A-4147-A177-3AD203B41FA5}">
                      <a16:colId xmlns:a16="http://schemas.microsoft.com/office/drawing/2014/main" val="20017"/>
                    </a:ext>
                  </a:extLst>
                </a:gridCol>
                <a:gridCol w="208280">
                  <a:extLst>
                    <a:ext uri="{9D8B030D-6E8A-4147-A177-3AD203B41FA5}">
                      <a16:colId xmlns:a16="http://schemas.microsoft.com/office/drawing/2014/main" val="20018"/>
                    </a:ext>
                  </a:extLst>
                </a:gridCol>
                <a:gridCol w="208280">
                  <a:extLst>
                    <a:ext uri="{9D8B030D-6E8A-4147-A177-3AD203B41FA5}">
                      <a16:colId xmlns:a16="http://schemas.microsoft.com/office/drawing/2014/main" val="20019"/>
                    </a:ext>
                  </a:extLst>
                </a:gridCol>
                <a:gridCol w="216660">
                  <a:extLst>
                    <a:ext uri="{9D8B030D-6E8A-4147-A177-3AD203B41FA5}">
                      <a16:colId xmlns:a16="http://schemas.microsoft.com/office/drawing/2014/main" val="20020"/>
                    </a:ext>
                  </a:extLst>
                </a:gridCol>
                <a:gridCol w="208280">
                  <a:extLst>
                    <a:ext uri="{9D8B030D-6E8A-4147-A177-3AD203B41FA5}">
                      <a16:colId xmlns:a16="http://schemas.microsoft.com/office/drawing/2014/main" val="20021"/>
                    </a:ext>
                  </a:extLst>
                </a:gridCol>
                <a:gridCol w="208280">
                  <a:extLst>
                    <a:ext uri="{9D8B030D-6E8A-4147-A177-3AD203B41FA5}">
                      <a16:colId xmlns:a16="http://schemas.microsoft.com/office/drawing/2014/main" val="20022"/>
                    </a:ext>
                  </a:extLst>
                </a:gridCol>
                <a:gridCol w="208280">
                  <a:extLst>
                    <a:ext uri="{9D8B030D-6E8A-4147-A177-3AD203B41FA5}">
                      <a16:colId xmlns:a16="http://schemas.microsoft.com/office/drawing/2014/main" val="20023"/>
                    </a:ext>
                  </a:extLst>
                </a:gridCol>
                <a:gridCol w="208280">
                  <a:extLst>
                    <a:ext uri="{9D8B030D-6E8A-4147-A177-3AD203B41FA5}">
                      <a16:colId xmlns:a16="http://schemas.microsoft.com/office/drawing/2014/main" val="20024"/>
                    </a:ext>
                  </a:extLst>
                </a:gridCol>
                <a:gridCol w="208280">
                  <a:extLst>
                    <a:ext uri="{9D8B030D-6E8A-4147-A177-3AD203B41FA5}">
                      <a16:colId xmlns:a16="http://schemas.microsoft.com/office/drawing/2014/main" val="20025"/>
                    </a:ext>
                  </a:extLst>
                </a:gridCol>
                <a:gridCol w="208280">
                  <a:extLst>
                    <a:ext uri="{9D8B030D-6E8A-4147-A177-3AD203B41FA5}">
                      <a16:colId xmlns:a16="http://schemas.microsoft.com/office/drawing/2014/main" val="20026"/>
                    </a:ext>
                  </a:extLst>
                </a:gridCol>
                <a:gridCol w="208280">
                  <a:extLst>
                    <a:ext uri="{9D8B030D-6E8A-4147-A177-3AD203B41FA5}">
                      <a16:colId xmlns:a16="http://schemas.microsoft.com/office/drawing/2014/main" val="20027"/>
                    </a:ext>
                  </a:extLst>
                </a:gridCol>
                <a:gridCol w="208280">
                  <a:extLst>
                    <a:ext uri="{9D8B030D-6E8A-4147-A177-3AD203B41FA5}">
                      <a16:colId xmlns:a16="http://schemas.microsoft.com/office/drawing/2014/main" val="20028"/>
                    </a:ext>
                  </a:extLst>
                </a:gridCol>
                <a:gridCol w="208280">
                  <a:extLst>
                    <a:ext uri="{9D8B030D-6E8A-4147-A177-3AD203B41FA5}">
                      <a16:colId xmlns:a16="http://schemas.microsoft.com/office/drawing/2014/main" val="20029"/>
                    </a:ext>
                  </a:extLst>
                </a:gridCol>
                <a:gridCol w="208280">
                  <a:extLst>
                    <a:ext uri="{9D8B030D-6E8A-4147-A177-3AD203B41FA5}">
                      <a16:colId xmlns:a16="http://schemas.microsoft.com/office/drawing/2014/main" val="20030"/>
                    </a:ext>
                  </a:extLst>
                </a:gridCol>
                <a:gridCol w="384493">
                  <a:extLst>
                    <a:ext uri="{9D8B030D-6E8A-4147-A177-3AD203B41FA5}">
                      <a16:colId xmlns:a16="http://schemas.microsoft.com/office/drawing/2014/main" val="20031"/>
                    </a:ext>
                  </a:extLst>
                </a:gridCol>
              </a:tblGrid>
              <a:tr h="288636">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rPr>
                        <a:t>1</a:t>
                      </a:r>
                      <a:endParaRPr lang="zh-CN" altLang="en-US"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67765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fade">
                                      <p:cBhvr>
                                        <p:cTn id="2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56</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316913" y="955447"/>
            <a:ext cx="8334717" cy="4918269"/>
          </a:xfrm>
          <a:prstGeom prst="rect">
            <a:avLst/>
          </a:prstGeom>
          <a:noFill/>
        </p:spPr>
        <p:txBody>
          <a:bodyPr wrap="square" rtlCol="0">
            <a:spAutoFit/>
          </a:bodyPr>
          <a:lstStyle/>
          <a:p>
            <a:pPr>
              <a:lnSpc>
                <a:spcPct val="140000"/>
              </a:lnSpc>
              <a:buNone/>
            </a:pPr>
            <a:r>
              <a:rPr lang="zh-CN" altLang="en-US" sz="2800" dirty="0">
                <a:latin typeface="Microsoft YaHei UI" panose="020B0503020204020204" pitchFamily="34" charset="-122"/>
                <a:ea typeface="Microsoft YaHei UI" panose="020B0503020204020204" pitchFamily="34" charset="-122"/>
              </a:rPr>
              <a:t>常用的格式字符：</a:t>
            </a:r>
            <a:endParaRPr lang="en-US" altLang="zh-CN" sz="2800" dirty="0">
              <a:latin typeface="Microsoft YaHei UI" panose="020B0503020204020204" pitchFamily="34" charset="-122"/>
              <a:ea typeface="Microsoft YaHei UI" panose="020B0503020204020204" pitchFamily="34" charset="-122"/>
            </a:endParaRPr>
          </a:p>
          <a:p>
            <a:pPr marL="514350" indent="-514350">
              <a:lnSpc>
                <a:spcPct val="140000"/>
              </a:lnSpc>
              <a:buFont typeface="+mj-ea"/>
              <a:buAutoNum type="circleNumDbPlain" startAt="4"/>
            </a:pPr>
            <a:r>
              <a:rPr lang="en-US" altLang="zh-CN" sz="2800" dirty="0">
                <a:solidFill>
                  <a:schemeClr val="accent4"/>
                </a:solidFill>
                <a:latin typeface="Microsoft YaHei UI" panose="020B0503020204020204" pitchFamily="34" charset="-122"/>
                <a:ea typeface="Microsoft YaHei UI" panose="020B0503020204020204" pitchFamily="34" charset="-122"/>
              </a:rPr>
              <a:t>c</a:t>
            </a:r>
            <a:r>
              <a:rPr lang="zh-CN" altLang="en-US" sz="2800" dirty="0">
                <a:solidFill>
                  <a:schemeClr val="accent4"/>
                </a:solidFill>
                <a:latin typeface="Microsoft YaHei UI" panose="020B0503020204020204" pitchFamily="34" charset="-122"/>
                <a:ea typeface="Microsoft YaHei UI" panose="020B0503020204020204" pitchFamily="34" charset="-122"/>
              </a:rPr>
              <a:t>格式符</a:t>
            </a:r>
            <a:r>
              <a:rPr lang="zh-CN" altLang="en-US" sz="2800" dirty="0">
                <a:latin typeface="Microsoft YaHei UI" panose="020B0503020204020204" pitchFamily="34" charset="-122"/>
                <a:ea typeface="Microsoft YaHei UI" panose="020B0503020204020204" pitchFamily="34" charset="-122"/>
              </a:rPr>
              <a:t>：</a:t>
            </a:r>
            <a:r>
              <a:rPr lang="zh-CN" altLang="zh-CN" sz="2800" dirty="0">
                <a:latin typeface="Microsoft YaHei UI" panose="020B0503020204020204" pitchFamily="34" charset="-122"/>
                <a:ea typeface="Microsoft YaHei UI" panose="020B0503020204020204" pitchFamily="34" charset="-122"/>
              </a:rPr>
              <a:t>用来输出一个字符。</a:t>
            </a:r>
            <a:endParaRPr lang="en-US" altLang="zh-CN" sz="2800" dirty="0">
              <a:latin typeface="Microsoft YaHei UI" panose="020B0503020204020204" pitchFamily="34" charset="-122"/>
              <a:ea typeface="Microsoft YaHei UI" panose="020B0503020204020204" pitchFamily="34" charset="-122"/>
            </a:endParaRPr>
          </a:p>
          <a:p>
            <a:pPr>
              <a:lnSpc>
                <a:spcPct val="14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例如：</a:t>
            </a:r>
          </a:p>
          <a:p>
            <a:pPr>
              <a:lnSpc>
                <a:spcPct val="140000"/>
              </a:lnSpc>
            </a:pPr>
            <a:r>
              <a:rPr lang="en-US" altLang="zh-CN" sz="2800" dirty="0">
                <a:latin typeface="Microsoft YaHei UI" panose="020B0503020204020204" pitchFamily="34" charset="-122"/>
                <a:ea typeface="Microsoft YaHei UI" panose="020B0503020204020204" pitchFamily="34" charset="-122"/>
              </a:rPr>
              <a:t>         </a:t>
            </a:r>
            <a:r>
              <a:rPr lang="en-US" altLang="zh-CN" sz="2800" dirty="0"/>
              <a:t>char c='a';</a:t>
            </a:r>
            <a:endParaRPr lang="zh-CN" altLang="zh-CN" sz="2800" dirty="0"/>
          </a:p>
          <a:p>
            <a:pPr>
              <a:lnSpc>
                <a:spcPct val="140000"/>
              </a:lnSpc>
            </a:pPr>
            <a:r>
              <a:rPr lang="en-US" altLang="zh-CN" sz="2800" dirty="0"/>
              <a:t>         </a:t>
            </a:r>
            <a:r>
              <a:rPr lang="en-US" altLang="zh-CN" sz="2800" dirty="0" err="1"/>
              <a:t>printf</a:t>
            </a:r>
            <a:r>
              <a:rPr lang="en-US" altLang="zh-CN" sz="2800" dirty="0"/>
              <a:t>("%</a:t>
            </a:r>
            <a:r>
              <a:rPr lang="en-US" altLang="zh-CN" sz="2800" dirty="0" err="1"/>
              <a:t>c",c</a:t>
            </a:r>
            <a:r>
              <a:rPr lang="en-US" altLang="zh-CN" sz="2800" dirty="0"/>
              <a:t>);</a:t>
            </a:r>
            <a:endParaRPr lang="zh-CN" altLang="zh-CN" sz="2800" dirty="0"/>
          </a:p>
          <a:p>
            <a:pPr>
              <a:lnSpc>
                <a:spcPct val="14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输出结果为： </a:t>
            </a:r>
            <a:r>
              <a:rPr lang="en-US" altLang="zh-CN" sz="2800" dirty="0">
                <a:latin typeface="Microsoft YaHei UI" panose="020B0503020204020204" pitchFamily="34" charset="-122"/>
                <a:ea typeface="Microsoft YaHei UI" panose="020B0503020204020204" pitchFamily="34" charset="-122"/>
              </a:rPr>
              <a:t>a</a:t>
            </a:r>
            <a:endParaRPr lang="zh-CN" altLang="zh-CN" sz="2800" dirty="0">
              <a:latin typeface="Microsoft YaHei UI" panose="020B0503020204020204" pitchFamily="34" charset="-122"/>
              <a:ea typeface="Microsoft YaHei UI" panose="020B0503020204020204" pitchFamily="34" charset="-122"/>
            </a:endParaRPr>
          </a:p>
          <a:p>
            <a:pPr>
              <a:lnSpc>
                <a:spcPct val="140000"/>
              </a:lnSpc>
            </a:pPr>
            <a:endParaRPr lang="zh-CN" altLang="zh-CN" sz="2800" dirty="0">
              <a:latin typeface="Microsoft YaHei UI" panose="020B0503020204020204" pitchFamily="34" charset="-122"/>
              <a:ea typeface="Microsoft YaHei UI" panose="020B0503020204020204" pitchFamily="34" charset="-122"/>
            </a:endParaRPr>
          </a:p>
          <a:p>
            <a:pPr>
              <a:lnSpc>
                <a:spcPct val="140000"/>
              </a:lnSpc>
            </a:pPr>
            <a:endParaRPr lang="zh-CN" altLang="en-US" sz="28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46361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Effect transition="in" filter="fade">
                                      <p:cBhvr>
                                        <p:cTn id="13" dur="500"/>
                                        <p:tgtEl>
                                          <p:spTgt spid="5">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5" end="5"/>
                                            </p:txEl>
                                          </p:spTgt>
                                        </p:tgtEl>
                                        <p:attrNameLst>
                                          <p:attrName>style.visibility</p:attrName>
                                        </p:attrNameLst>
                                      </p:cBhvr>
                                      <p:to>
                                        <p:strVal val="visible"/>
                                      </p:to>
                                    </p:set>
                                    <p:animEffect transition="in" filter="fade">
                                      <p:cBhvr>
                                        <p:cTn id="16"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57</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316913" y="955447"/>
            <a:ext cx="8334717" cy="1569660"/>
          </a:xfrm>
          <a:prstGeom prst="rect">
            <a:avLst/>
          </a:prstGeom>
          <a:noFill/>
        </p:spPr>
        <p:txBody>
          <a:bodyPr wrap="square" rtlCol="0">
            <a:spAutoFit/>
          </a:bodyPr>
          <a:lstStyle/>
          <a:p>
            <a:pPr>
              <a:lnSpc>
                <a:spcPct val="150000"/>
              </a:lnSpc>
            </a:pPr>
            <a:endParaRPr lang="zh-CN" altLang="zh-CN" sz="3200" dirty="0">
              <a:latin typeface="Microsoft YaHei UI" panose="020B0503020204020204" pitchFamily="34" charset="-122"/>
              <a:ea typeface="Microsoft YaHei UI" panose="020B0503020204020204" pitchFamily="34" charset="-122"/>
            </a:endParaRPr>
          </a:p>
          <a:p>
            <a:pPr>
              <a:lnSpc>
                <a:spcPct val="150000"/>
              </a:lnSpc>
            </a:pPr>
            <a:endParaRPr lang="zh-CN" altLang="en-US" sz="3200" dirty="0">
              <a:latin typeface="Microsoft YaHei UI" panose="020B0503020204020204" pitchFamily="34" charset="-122"/>
              <a:ea typeface="Microsoft YaHei UI" panose="020B0503020204020204" pitchFamily="34" charset="-122"/>
            </a:endParaRPr>
          </a:p>
        </p:txBody>
      </p:sp>
      <p:sp>
        <p:nvSpPr>
          <p:cNvPr id="4" name="矩形 3"/>
          <p:cNvSpPr/>
          <p:nvPr/>
        </p:nvSpPr>
        <p:spPr>
          <a:xfrm>
            <a:off x="316913" y="1725051"/>
            <a:ext cx="10297551" cy="2461846"/>
          </a:xfrm>
          <a:prstGeom prst="rect">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zh-CN" sz="3200" dirty="0">
                <a:solidFill>
                  <a:schemeClr val="accent4"/>
                </a:solidFill>
                <a:latin typeface="Microsoft YaHei UI" panose="020B0503020204020204" pitchFamily="34" charset="-122"/>
                <a:ea typeface="Microsoft YaHei UI" panose="020B0503020204020204" pitchFamily="34" charset="-122"/>
              </a:rPr>
              <a:t>【小提示】</a:t>
            </a:r>
          </a:p>
          <a:p>
            <a:pPr>
              <a:lnSpc>
                <a:spcPct val="130000"/>
              </a:lnSpc>
            </a:pPr>
            <a:r>
              <a:rPr lang="en-US" altLang="zh-CN" sz="3200" dirty="0">
                <a:solidFill>
                  <a:schemeClr val="tx1"/>
                </a:solidFill>
                <a:latin typeface="Microsoft YaHei UI" panose="020B0503020204020204" pitchFamily="34" charset="-122"/>
                <a:ea typeface="Microsoft YaHei UI" panose="020B0503020204020204" pitchFamily="34" charset="-122"/>
              </a:rPr>
              <a:t>    </a:t>
            </a:r>
            <a:r>
              <a:rPr lang="zh-CN" altLang="zh-CN" sz="3200" dirty="0">
                <a:solidFill>
                  <a:schemeClr val="tx1"/>
                </a:solidFill>
                <a:latin typeface="Microsoft YaHei UI" panose="020B0503020204020204" pitchFamily="34" charset="-122"/>
                <a:ea typeface="Microsoft YaHei UI" panose="020B0503020204020204" pitchFamily="34" charset="-122"/>
              </a:rPr>
              <a:t>一个整数，只要它的值在</a:t>
            </a:r>
            <a:r>
              <a:rPr lang="en-US" altLang="zh-CN" sz="3200" dirty="0">
                <a:solidFill>
                  <a:schemeClr val="tx1"/>
                </a:solidFill>
                <a:latin typeface="Microsoft YaHei UI" panose="020B0503020204020204" pitchFamily="34" charset="-122"/>
                <a:ea typeface="Microsoft YaHei UI" panose="020B0503020204020204" pitchFamily="34" charset="-122"/>
              </a:rPr>
              <a:t>0</a:t>
            </a:r>
            <a:r>
              <a:rPr lang="zh-CN" altLang="zh-CN" sz="3200" dirty="0">
                <a:solidFill>
                  <a:schemeClr val="tx1"/>
                </a:solidFill>
                <a:latin typeface="Microsoft YaHei UI" panose="020B0503020204020204" pitchFamily="34" charset="-122"/>
                <a:ea typeface="Microsoft YaHei UI" panose="020B0503020204020204" pitchFamily="34" charset="-122"/>
              </a:rPr>
              <a:t>～</a:t>
            </a:r>
            <a:r>
              <a:rPr lang="en-US" altLang="zh-CN" sz="3200" dirty="0">
                <a:solidFill>
                  <a:schemeClr val="tx1"/>
                </a:solidFill>
                <a:latin typeface="Microsoft YaHei UI" panose="020B0503020204020204" pitchFamily="34" charset="-122"/>
                <a:ea typeface="Microsoft YaHei UI" panose="020B0503020204020204" pitchFamily="34" charset="-122"/>
              </a:rPr>
              <a:t>255</a:t>
            </a:r>
            <a:r>
              <a:rPr lang="zh-CN" altLang="zh-CN" sz="3200" dirty="0">
                <a:solidFill>
                  <a:schemeClr val="tx1"/>
                </a:solidFill>
                <a:latin typeface="Microsoft YaHei UI" panose="020B0503020204020204" pitchFamily="34" charset="-122"/>
                <a:ea typeface="Microsoft YaHei UI" panose="020B0503020204020204" pitchFamily="34" charset="-122"/>
              </a:rPr>
              <a:t>范围内，也可以用</a:t>
            </a:r>
            <a:r>
              <a:rPr lang="en-US" altLang="zh-CN" sz="3200" dirty="0">
                <a:solidFill>
                  <a:schemeClr val="tx1"/>
                </a:solidFill>
                <a:latin typeface="Microsoft YaHei UI" panose="020B0503020204020204" pitchFamily="34" charset="-122"/>
                <a:ea typeface="Microsoft YaHei UI" panose="020B0503020204020204" pitchFamily="34" charset="-122"/>
              </a:rPr>
              <a:t>"%c"</a:t>
            </a:r>
            <a:r>
              <a:rPr lang="zh-CN" altLang="zh-CN" sz="3200" dirty="0">
                <a:solidFill>
                  <a:schemeClr val="tx1"/>
                </a:solidFill>
                <a:latin typeface="Microsoft YaHei UI" panose="020B0503020204020204" pitchFamily="34" charset="-122"/>
                <a:ea typeface="Microsoft YaHei UI" panose="020B0503020204020204" pitchFamily="34" charset="-122"/>
              </a:rPr>
              <a:t>使之按字符形式输出；反之，一个字符数据也可以用整数形式输出。</a:t>
            </a:r>
          </a:p>
        </p:txBody>
      </p:sp>
    </p:spTree>
    <p:extLst>
      <p:ext uri="{BB962C8B-B14F-4D97-AF65-F5344CB8AC3E}">
        <p14:creationId xmlns:p14="http://schemas.microsoft.com/office/powerpoint/2010/main" val="20113412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58</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316913" y="955447"/>
            <a:ext cx="8334717" cy="5509200"/>
          </a:xfrm>
          <a:prstGeom prst="rect">
            <a:avLst/>
          </a:prstGeom>
          <a:noFill/>
        </p:spPr>
        <p:txBody>
          <a:bodyPr wrap="square" rtlCol="0">
            <a:spAutoFit/>
          </a:bodyPr>
          <a:lstStyle/>
          <a:p>
            <a:r>
              <a:rPr lang="zh-CN" altLang="zh-CN" sz="3200" dirty="0">
                <a:latin typeface="Microsoft YaHei UI" panose="020B0503020204020204" pitchFamily="34" charset="-122"/>
                <a:ea typeface="Microsoft YaHei UI" panose="020B0503020204020204" pitchFamily="34" charset="-122"/>
              </a:rPr>
              <a:t>【例</a:t>
            </a:r>
            <a:r>
              <a:rPr lang="en-US" altLang="zh-CN" sz="3200" dirty="0">
                <a:latin typeface="Microsoft YaHei UI" panose="020B0503020204020204" pitchFamily="34" charset="-122"/>
                <a:ea typeface="Microsoft YaHei UI" panose="020B0503020204020204" pitchFamily="34" charset="-122"/>
              </a:rPr>
              <a:t>3.6</a:t>
            </a:r>
            <a:r>
              <a:rPr lang="zh-CN" altLang="zh-CN" sz="3200" dirty="0">
                <a:latin typeface="Microsoft YaHei UI" panose="020B0503020204020204" pitchFamily="34" charset="-122"/>
                <a:ea typeface="Microsoft YaHei UI" panose="020B0503020204020204" pitchFamily="34" charset="-122"/>
              </a:rPr>
              <a:t>】用</a:t>
            </a:r>
            <a:r>
              <a:rPr lang="en-US" altLang="zh-CN" sz="3200" dirty="0" err="1">
                <a:latin typeface="Microsoft YaHei UI" panose="020B0503020204020204" pitchFamily="34" charset="-122"/>
                <a:ea typeface="Microsoft YaHei UI" panose="020B0503020204020204" pitchFamily="34" charset="-122"/>
              </a:rPr>
              <a:t>printf</a:t>
            </a:r>
            <a:r>
              <a:rPr lang="zh-CN" altLang="zh-CN" sz="3200" dirty="0">
                <a:latin typeface="Microsoft YaHei UI" panose="020B0503020204020204" pitchFamily="34" charset="-122"/>
                <a:ea typeface="Microsoft YaHei UI" panose="020B0503020204020204" pitchFamily="34" charset="-122"/>
              </a:rPr>
              <a:t>函数输出数据。</a:t>
            </a:r>
          </a:p>
          <a:p>
            <a:r>
              <a:rPr lang="en-US" altLang="zh-CN" sz="3200" dirty="0">
                <a:latin typeface="Microsoft YaHei UI" panose="020B0503020204020204" pitchFamily="34" charset="-122"/>
                <a:ea typeface="Microsoft YaHei UI" panose="020B0503020204020204" pitchFamily="34" charset="-122"/>
              </a:rPr>
              <a:t>#include &lt;</a:t>
            </a:r>
            <a:r>
              <a:rPr lang="en-US" altLang="zh-CN" sz="3200" dirty="0" err="1">
                <a:latin typeface="Microsoft YaHei UI" panose="020B0503020204020204" pitchFamily="34" charset="-122"/>
                <a:ea typeface="Microsoft YaHei UI" panose="020B0503020204020204" pitchFamily="34" charset="-122"/>
              </a:rPr>
              <a:t>stdio.h</a:t>
            </a:r>
            <a:r>
              <a:rPr lang="en-US" altLang="zh-CN" sz="3200" dirty="0">
                <a:latin typeface="Microsoft YaHei UI" panose="020B0503020204020204" pitchFamily="34" charset="-122"/>
                <a:ea typeface="Microsoft YaHei UI" panose="020B0503020204020204" pitchFamily="34" charset="-122"/>
              </a:rPr>
              <a:t>&gt;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err="1">
                <a:latin typeface="Microsoft YaHei UI" panose="020B0503020204020204" pitchFamily="34" charset="-122"/>
                <a:ea typeface="Microsoft YaHei UI" panose="020B0503020204020204" pitchFamily="34" charset="-122"/>
              </a:rPr>
              <a:t>int</a:t>
            </a:r>
            <a:r>
              <a:rPr lang="en-US" altLang="zh-CN" sz="3200" dirty="0">
                <a:latin typeface="Microsoft YaHei UI" panose="020B0503020204020204" pitchFamily="34" charset="-122"/>
                <a:ea typeface="Microsoft YaHei UI" panose="020B0503020204020204" pitchFamily="34" charset="-122"/>
              </a:rPr>
              <a:t> main( )</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int</a:t>
            </a:r>
            <a:r>
              <a:rPr lang="en-US" altLang="zh-CN" sz="3200" dirty="0">
                <a:latin typeface="Microsoft YaHei UI" panose="020B0503020204020204" pitchFamily="34" charset="-122"/>
                <a:ea typeface="Microsoft YaHei UI" panose="020B0503020204020204" pitchFamily="34" charset="-122"/>
              </a:rPr>
              <a:t> a=88,b=89;  </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printf</a:t>
            </a:r>
            <a:r>
              <a:rPr lang="en-US" altLang="zh-CN" sz="3200" dirty="0">
                <a:latin typeface="Microsoft YaHei UI" panose="020B0503020204020204" pitchFamily="34" charset="-122"/>
                <a:ea typeface="Microsoft YaHei UI" panose="020B0503020204020204" pitchFamily="34" charset="-122"/>
              </a:rPr>
              <a:t>("%d %d\n",</a:t>
            </a:r>
            <a:r>
              <a:rPr lang="en-US" altLang="zh-CN" sz="3200" dirty="0" err="1">
                <a:latin typeface="Microsoft YaHei UI" panose="020B0503020204020204" pitchFamily="34" charset="-122"/>
                <a:ea typeface="Microsoft YaHei UI" panose="020B0503020204020204" pitchFamily="34" charset="-122"/>
              </a:rPr>
              <a:t>a,b</a:t>
            </a:r>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printf</a:t>
            </a:r>
            <a:r>
              <a:rPr lang="en-US" altLang="zh-CN" sz="3200" dirty="0">
                <a:latin typeface="Microsoft YaHei UI" panose="020B0503020204020204" pitchFamily="34" charset="-122"/>
                <a:ea typeface="Microsoft YaHei UI" panose="020B0503020204020204" pitchFamily="34" charset="-122"/>
              </a:rPr>
              <a:t>("%</a:t>
            </a:r>
            <a:r>
              <a:rPr lang="en-US" altLang="zh-CN" sz="3200" dirty="0" err="1">
                <a:latin typeface="Microsoft YaHei UI" panose="020B0503020204020204" pitchFamily="34" charset="-122"/>
                <a:ea typeface="Microsoft YaHei UI" panose="020B0503020204020204" pitchFamily="34" charset="-122"/>
              </a:rPr>
              <a:t>d,%d</a:t>
            </a:r>
            <a:r>
              <a:rPr lang="en-US" altLang="zh-CN" sz="3200" dirty="0">
                <a:latin typeface="Microsoft YaHei UI" panose="020B0503020204020204" pitchFamily="34" charset="-122"/>
                <a:ea typeface="Microsoft YaHei UI" panose="020B0503020204020204" pitchFamily="34" charset="-122"/>
              </a:rPr>
              <a:t>\n",</a:t>
            </a:r>
            <a:r>
              <a:rPr lang="en-US" altLang="zh-CN" sz="3200" dirty="0" err="1">
                <a:latin typeface="Microsoft YaHei UI" panose="020B0503020204020204" pitchFamily="34" charset="-122"/>
                <a:ea typeface="Microsoft YaHei UI" panose="020B0503020204020204" pitchFamily="34" charset="-122"/>
              </a:rPr>
              <a:t>a,b</a:t>
            </a:r>
            <a:r>
              <a:rPr lang="en-US" altLang="zh-CN" sz="3200" dirty="0">
                <a:latin typeface="Microsoft YaHei UI" panose="020B0503020204020204" pitchFamily="34" charset="-122"/>
                <a:ea typeface="Microsoft YaHei UI" panose="020B0503020204020204" pitchFamily="34" charset="-122"/>
              </a:rPr>
              <a:t>);  </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printf</a:t>
            </a:r>
            <a:r>
              <a:rPr lang="en-US" altLang="zh-CN" sz="3200" dirty="0">
                <a:latin typeface="Microsoft YaHei UI" panose="020B0503020204020204" pitchFamily="34" charset="-122"/>
                <a:ea typeface="Microsoft YaHei UI" panose="020B0503020204020204" pitchFamily="34" charset="-122"/>
              </a:rPr>
              <a:t>("%</a:t>
            </a:r>
            <a:r>
              <a:rPr lang="en-US" altLang="zh-CN" sz="3200" dirty="0" err="1">
                <a:latin typeface="Microsoft YaHei UI" panose="020B0503020204020204" pitchFamily="34" charset="-122"/>
                <a:ea typeface="Microsoft YaHei UI" panose="020B0503020204020204" pitchFamily="34" charset="-122"/>
              </a:rPr>
              <a:t>c,%c</a:t>
            </a:r>
            <a:r>
              <a:rPr lang="en-US" altLang="zh-CN" sz="3200" dirty="0">
                <a:latin typeface="Microsoft YaHei UI" panose="020B0503020204020204" pitchFamily="34" charset="-122"/>
                <a:ea typeface="Microsoft YaHei UI" panose="020B0503020204020204" pitchFamily="34" charset="-122"/>
              </a:rPr>
              <a:t>\n",</a:t>
            </a:r>
            <a:r>
              <a:rPr lang="en-US" altLang="zh-CN" sz="3200" dirty="0" err="1">
                <a:latin typeface="Microsoft YaHei UI" panose="020B0503020204020204" pitchFamily="34" charset="-122"/>
                <a:ea typeface="Microsoft YaHei UI" panose="020B0503020204020204" pitchFamily="34" charset="-122"/>
              </a:rPr>
              <a:t>a,b</a:t>
            </a:r>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printf</a:t>
            </a:r>
            <a:r>
              <a:rPr lang="en-US" altLang="zh-CN" sz="3200" dirty="0">
                <a:latin typeface="Microsoft YaHei UI" panose="020B0503020204020204" pitchFamily="34" charset="-122"/>
                <a:ea typeface="Microsoft YaHei UI" panose="020B0503020204020204" pitchFamily="34" charset="-122"/>
              </a:rPr>
              <a:t>("a=%</a:t>
            </a:r>
            <a:r>
              <a:rPr lang="en-US" altLang="zh-CN" sz="3200" dirty="0" err="1">
                <a:latin typeface="Microsoft YaHei UI" panose="020B0503020204020204" pitchFamily="34" charset="-122"/>
                <a:ea typeface="Microsoft YaHei UI" panose="020B0503020204020204" pitchFamily="34" charset="-122"/>
              </a:rPr>
              <a:t>d,b</a:t>
            </a:r>
            <a:r>
              <a:rPr lang="en-US" altLang="zh-CN" sz="3200" dirty="0">
                <a:latin typeface="Microsoft YaHei UI" panose="020B0503020204020204" pitchFamily="34" charset="-122"/>
                <a:ea typeface="Microsoft YaHei UI" panose="020B0503020204020204" pitchFamily="34" charset="-122"/>
              </a:rPr>
              <a:t>=%d",</a:t>
            </a:r>
            <a:r>
              <a:rPr lang="en-US" altLang="zh-CN" sz="3200" dirty="0" err="1">
                <a:latin typeface="Microsoft YaHei UI" panose="020B0503020204020204" pitchFamily="34" charset="-122"/>
                <a:ea typeface="Microsoft YaHei UI" panose="020B0503020204020204" pitchFamily="34" charset="-122"/>
              </a:rPr>
              <a:t>a,b</a:t>
            </a:r>
            <a:r>
              <a:rPr lang="en-US" altLang="zh-CN" sz="3200" dirty="0">
                <a:latin typeface="Microsoft YaHei UI" panose="020B0503020204020204" pitchFamily="34" charset="-122"/>
                <a:ea typeface="Microsoft YaHei UI" panose="020B0503020204020204" pitchFamily="34" charset="-122"/>
              </a:rPr>
              <a:t>);  </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return 0;</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0621832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59</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316913" y="955447"/>
            <a:ext cx="8334717" cy="2677656"/>
          </a:xfrm>
          <a:prstGeom prst="rect">
            <a:avLst/>
          </a:prstGeom>
          <a:noFill/>
        </p:spPr>
        <p:txBody>
          <a:bodyPr wrap="square" rtlCol="0">
            <a:spAutoFit/>
          </a:bodyPr>
          <a:lstStyle/>
          <a:p>
            <a:pPr>
              <a:lnSpc>
                <a:spcPct val="150000"/>
              </a:lnSpc>
              <a:buNone/>
            </a:pPr>
            <a:r>
              <a:rPr lang="zh-CN" altLang="en-US" sz="2800" dirty="0">
                <a:latin typeface="Microsoft YaHei UI" panose="020B0503020204020204" pitchFamily="34" charset="-122"/>
                <a:ea typeface="Microsoft YaHei UI" panose="020B0503020204020204" pitchFamily="34" charset="-122"/>
              </a:rPr>
              <a:t>常用的格式字符：</a:t>
            </a:r>
            <a:endParaRPr lang="en-US" altLang="zh-CN" sz="2800" dirty="0">
              <a:latin typeface="Microsoft YaHei UI" panose="020B0503020204020204" pitchFamily="34" charset="-122"/>
              <a:ea typeface="Microsoft YaHei UI" panose="020B0503020204020204" pitchFamily="34" charset="-122"/>
            </a:endParaRPr>
          </a:p>
          <a:p>
            <a:pPr marL="514350" indent="-514350">
              <a:lnSpc>
                <a:spcPct val="150000"/>
              </a:lnSpc>
              <a:buFont typeface="+mj-ea"/>
              <a:buAutoNum type="circleNumDbPlain" startAt="5"/>
            </a:pPr>
            <a:r>
              <a:rPr lang="en-US" altLang="zh-CN" sz="2800" dirty="0">
                <a:solidFill>
                  <a:schemeClr val="accent4"/>
                </a:solidFill>
                <a:latin typeface="Microsoft YaHei UI" panose="020B0503020204020204" pitchFamily="34" charset="-122"/>
                <a:ea typeface="Microsoft YaHei UI" panose="020B0503020204020204" pitchFamily="34" charset="-122"/>
              </a:rPr>
              <a:t>s</a:t>
            </a:r>
            <a:r>
              <a:rPr lang="zh-CN" altLang="en-US" sz="2800" dirty="0">
                <a:solidFill>
                  <a:schemeClr val="accent4"/>
                </a:solidFill>
                <a:latin typeface="Microsoft YaHei UI" panose="020B0503020204020204" pitchFamily="34" charset="-122"/>
                <a:ea typeface="Microsoft YaHei UI" panose="020B0503020204020204" pitchFamily="34" charset="-122"/>
              </a:rPr>
              <a:t>格式符</a:t>
            </a:r>
            <a:r>
              <a:rPr lang="zh-CN" altLang="en-US" sz="2800" dirty="0">
                <a:latin typeface="Microsoft YaHei UI" panose="020B0503020204020204" pitchFamily="34" charset="-122"/>
                <a:ea typeface="Microsoft YaHei UI" panose="020B0503020204020204" pitchFamily="34" charset="-122"/>
              </a:rPr>
              <a:t>：</a:t>
            </a:r>
            <a:r>
              <a:rPr lang="zh-CN" altLang="zh-CN" sz="2800" dirty="0">
                <a:latin typeface="Microsoft YaHei UI" panose="020B0503020204020204" pitchFamily="34" charset="-122"/>
                <a:ea typeface="Microsoft YaHei UI" panose="020B0503020204020204" pitchFamily="34" charset="-122"/>
              </a:rPr>
              <a:t>用来输出一个字符串。</a:t>
            </a:r>
            <a:endParaRPr lang="en-US" altLang="zh-CN" sz="2800" dirty="0">
              <a:latin typeface="Microsoft YaHei UI" panose="020B0503020204020204" pitchFamily="34" charset="-122"/>
              <a:ea typeface="Microsoft YaHei UI" panose="020B0503020204020204" pitchFamily="34" charset="-122"/>
            </a:endParaRPr>
          </a:p>
          <a:p>
            <a:pPr>
              <a:lnSpc>
                <a:spcPct val="150000"/>
              </a:lnSpc>
            </a:pPr>
            <a:r>
              <a:rPr lang="en-US" altLang="zh-CN" sz="2800" dirty="0">
                <a:latin typeface="Microsoft YaHei UI" panose="020B0503020204020204" pitchFamily="34" charset="-122"/>
                <a:ea typeface="Microsoft YaHei UI" panose="020B0503020204020204" pitchFamily="34" charset="-122"/>
              </a:rPr>
              <a:t>    </a:t>
            </a:r>
            <a:endParaRPr lang="zh-CN" altLang="zh-CN" sz="2800" dirty="0">
              <a:latin typeface="Microsoft YaHei UI" panose="020B0503020204020204" pitchFamily="34" charset="-122"/>
              <a:ea typeface="Microsoft YaHei UI" panose="020B0503020204020204" pitchFamily="34" charset="-122"/>
            </a:endParaRPr>
          </a:p>
          <a:p>
            <a:pPr>
              <a:lnSpc>
                <a:spcPct val="150000"/>
              </a:lnSpc>
            </a:pPr>
            <a:endParaRPr lang="zh-CN" altLang="en-US" sz="2800" dirty="0">
              <a:latin typeface="Microsoft YaHei UI" panose="020B0503020204020204" pitchFamily="34" charset="-122"/>
              <a:ea typeface="Microsoft YaHei UI"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657564878"/>
              </p:ext>
            </p:extLst>
          </p:nvPr>
        </p:nvGraphicFramePr>
        <p:xfrm>
          <a:off x="478295" y="2493009"/>
          <a:ext cx="9805184" cy="3946891"/>
        </p:xfrm>
        <a:graphic>
          <a:graphicData uri="http://schemas.openxmlformats.org/drawingml/2006/table">
            <a:tbl>
              <a:tblPr firstRow="1" firstCol="1" bandRow="1">
                <a:tableStyleId>{5C22544A-7EE6-4342-B048-85BDC9FD1C3A}</a:tableStyleId>
              </a:tblPr>
              <a:tblGrid>
                <a:gridCol w="1786603">
                  <a:extLst>
                    <a:ext uri="{9D8B030D-6E8A-4147-A177-3AD203B41FA5}">
                      <a16:colId xmlns:a16="http://schemas.microsoft.com/office/drawing/2014/main" val="20000"/>
                    </a:ext>
                  </a:extLst>
                </a:gridCol>
                <a:gridCol w="8018581">
                  <a:extLst>
                    <a:ext uri="{9D8B030D-6E8A-4147-A177-3AD203B41FA5}">
                      <a16:colId xmlns:a16="http://schemas.microsoft.com/office/drawing/2014/main" val="20001"/>
                    </a:ext>
                  </a:extLst>
                </a:gridCol>
              </a:tblGrid>
              <a:tr h="416548">
                <a:tc>
                  <a:txBody>
                    <a:bodyPr/>
                    <a:lstStyle/>
                    <a:p>
                      <a:pPr algn="ctr">
                        <a:lnSpc>
                          <a:spcPts val="1800"/>
                        </a:lnSpc>
                        <a:spcAft>
                          <a:spcPts val="0"/>
                        </a:spcAft>
                      </a:pPr>
                      <a:endParaRPr lang="en-US" altLang="zh-CN" sz="2400" b="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zh-CN" sz="2400" b="0" kern="100" dirty="0">
                          <a:solidFill>
                            <a:schemeClr val="tx1"/>
                          </a:solidFill>
                          <a:effectLst/>
                          <a:latin typeface="Microsoft YaHei UI" panose="020B0503020204020204" pitchFamily="34" charset="-122"/>
                          <a:ea typeface="Microsoft YaHei UI" panose="020B0503020204020204" pitchFamily="34" charset="-122"/>
                        </a:rPr>
                        <a:t>格式控制符</a:t>
                      </a:r>
                      <a:endParaRPr lang="zh-CN" sz="2400" b="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ctr">
                        <a:lnSpc>
                          <a:spcPts val="1800"/>
                        </a:lnSpc>
                        <a:spcAft>
                          <a:spcPts val="0"/>
                        </a:spcAft>
                      </a:pPr>
                      <a:endParaRPr lang="en-US" altLang="zh-CN" sz="2400" b="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zh-CN" sz="2400" b="0" kern="100" dirty="0">
                          <a:solidFill>
                            <a:schemeClr val="tx1"/>
                          </a:solidFill>
                          <a:effectLst/>
                          <a:latin typeface="Microsoft YaHei UI" panose="020B0503020204020204" pitchFamily="34" charset="-122"/>
                          <a:ea typeface="Microsoft YaHei UI" panose="020B0503020204020204" pitchFamily="34" charset="-122"/>
                        </a:rPr>
                        <a:t>功能</a:t>
                      </a:r>
                      <a:endParaRPr lang="zh-CN" sz="2400" b="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0"/>
                  </a:ext>
                </a:extLst>
              </a:tr>
              <a:tr h="416548">
                <a:tc>
                  <a:txBody>
                    <a:bodyPr/>
                    <a:lstStyle/>
                    <a:p>
                      <a:pPr algn="ctr">
                        <a:lnSpc>
                          <a:spcPts val="1800"/>
                        </a:lnSpc>
                        <a:spcAft>
                          <a:spcPts val="0"/>
                        </a:spcAft>
                      </a:pPr>
                      <a:endParaRPr lang="en-US" sz="20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en-US" sz="2000" kern="100" dirty="0">
                          <a:solidFill>
                            <a:schemeClr val="tx1"/>
                          </a:solidFill>
                          <a:effectLst/>
                          <a:latin typeface="Microsoft YaHei UI" panose="020B0503020204020204" pitchFamily="34" charset="-122"/>
                          <a:ea typeface="Microsoft YaHei UI" panose="020B0503020204020204" pitchFamily="34" charset="-122"/>
                        </a:rPr>
                        <a:t>%s</a:t>
                      </a:r>
                      <a:endParaRPr lang="zh-CN" sz="20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l">
                        <a:lnSpc>
                          <a:spcPts val="1800"/>
                        </a:lnSpc>
                        <a:spcAft>
                          <a:spcPts val="0"/>
                        </a:spcAft>
                      </a:pPr>
                      <a:r>
                        <a:rPr lang="zh-CN" sz="2000" kern="100" dirty="0">
                          <a:effectLst/>
                          <a:latin typeface="Microsoft YaHei UI" panose="020B0503020204020204" pitchFamily="34" charset="-122"/>
                          <a:ea typeface="Microsoft YaHei UI" panose="020B0503020204020204" pitchFamily="34" charset="-122"/>
                        </a:rPr>
                        <a:t>输出一个字符串</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1"/>
                  </a:ext>
                </a:extLst>
              </a:tr>
              <a:tr h="871981">
                <a:tc>
                  <a:txBody>
                    <a:bodyPr/>
                    <a:lstStyle/>
                    <a:p>
                      <a:pPr algn="ctr">
                        <a:lnSpc>
                          <a:spcPts val="1800"/>
                        </a:lnSpc>
                        <a:spcAft>
                          <a:spcPts val="0"/>
                        </a:spcAft>
                      </a:pPr>
                      <a:r>
                        <a:rPr lang="en-US" sz="2000" kern="100" dirty="0">
                          <a:solidFill>
                            <a:schemeClr val="tx1"/>
                          </a:solidFill>
                          <a:effectLst/>
                          <a:latin typeface="Microsoft YaHei UI" panose="020B0503020204020204" pitchFamily="34" charset="-122"/>
                          <a:ea typeface="Microsoft YaHei UI" panose="020B0503020204020204" pitchFamily="34" charset="-122"/>
                        </a:rPr>
                        <a:t>%</a:t>
                      </a:r>
                      <a:r>
                        <a:rPr lang="en-US" sz="2000" kern="100" dirty="0" err="1">
                          <a:solidFill>
                            <a:schemeClr val="tx1"/>
                          </a:solidFill>
                          <a:effectLst/>
                          <a:latin typeface="Microsoft YaHei UI" panose="020B0503020204020204" pitchFamily="34" charset="-122"/>
                          <a:ea typeface="Microsoft YaHei UI" panose="020B0503020204020204" pitchFamily="34" charset="-122"/>
                        </a:rPr>
                        <a:t>ms</a:t>
                      </a:r>
                      <a:endParaRPr lang="zh-CN" sz="20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l">
                        <a:lnSpc>
                          <a:spcPct val="100000"/>
                        </a:lnSpc>
                        <a:spcAft>
                          <a:spcPts val="0"/>
                        </a:spcAft>
                      </a:pPr>
                      <a:r>
                        <a:rPr lang="zh-CN" sz="2000" kern="100" dirty="0">
                          <a:effectLst/>
                          <a:latin typeface="Microsoft YaHei UI" panose="020B0503020204020204" pitchFamily="34" charset="-122"/>
                          <a:ea typeface="Microsoft YaHei UI" panose="020B0503020204020204" pitchFamily="34" charset="-122"/>
                        </a:rPr>
                        <a:t>输出的字符串占</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列，如字符串本身长度大于</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，则突破</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的限制，将字符串全部输出。若串长小于</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，则左补空格</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2"/>
                  </a:ext>
                </a:extLst>
              </a:tr>
              <a:tr h="414515">
                <a:tc>
                  <a:txBody>
                    <a:bodyPr/>
                    <a:lstStyle/>
                    <a:p>
                      <a:pPr algn="ctr">
                        <a:lnSpc>
                          <a:spcPts val="1800"/>
                        </a:lnSpc>
                        <a:spcAft>
                          <a:spcPts val="0"/>
                        </a:spcAft>
                      </a:pPr>
                      <a:r>
                        <a:rPr lang="en-US" sz="2000" kern="100" dirty="0">
                          <a:solidFill>
                            <a:schemeClr val="tx1"/>
                          </a:solidFill>
                          <a:effectLst/>
                          <a:latin typeface="Microsoft YaHei UI" panose="020B0503020204020204" pitchFamily="34" charset="-122"/>
                          <a:ea typeface="Microsoft YaHei UI" panose="020B0503020204020204" pitchFamily="34" charset="-122"/>
                        </a:rPr>
                        <a:t>%-</a:t>
                      </a:r>
                      <a:r>
                        <a:rPr lang="en-US" sz="2000" kern="100" dirty="0" err="1">
                          <a:solidFill>
                            <a:schemeClr val="tx1"/>
                          </a:solidFill>
                          <a:effectLst/>
                          <a:latin typeface="Microsoft YaHei UI" panose="020B0503020204020204" pitchFamily="34" charset="-122"/>
                          <a:ea typeface="Microsoft YaHei UI" panose="020B0503020204020204" pitchFamily="34" charset="-122"/>
                        </a:rPr>
                        <a:t>ms</a:t>
                      </a:r>
                      <a:endParaRPr lang="zh-CN" sz="20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l">
                        <a:lnSpc>
                          <a:spcPts val="1800"/>
                        </a:lnSpc>
                        <a:spcAft>
                          <a:spcPts val="0"/>
                        </a:spcAft>
                      </a:pPr>
                      <a:r>
                        <a:rPr lang="zh-CN" sz="2000" kern="100" dirty="0">
                          <a:effectLst/>
                          <a:latin typeface="Microsoft YaHei UI" panose="020B0503020204020204" pitchFamily="34" charset="-122"/>
                          <a:ea typeface="Microsoft YaHei UI" panose="020B0503020204020204" pitchFamily="34" charset="-122"/>
                        </a:rPr>
                        <a:t>如果串长小于</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，则在</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列范围内，字符串向左靠，右补空格</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3"/>
                  </a:ext>
                </a:extLst>
              </a:tr>
              <a:tr h="874014">
                <a:tc>
                  <a:txBody>
                    <a:bodyPr/>
                    <a:lstStyle/>
                    <a:p>
                      <a:pPr algn="ctr">
                        <a:lnSpc>
                          <a:spcPts val="1800"/>
                        </a:lnSpc>
                        <a:spcAft>
                          <a:spcPts val="0"/>
                        </a:spcAft>
                      </a:pPr>
                      <a:r>
                        <a:rPr lang="en-US" sz="2000" kern="100" dirty="0">
                          <a:solidFill>
                            <a:schemeClr val="tx1"/>
                          </a:solidFill>
                          <a:effectLst/>
                          <a:latin typeface="Microsoft YaHei UI" panose="020B0503020204020204" pitchFamily="34" charset="-122"/>
                          <a:ea typeface="Microsoft YaHei UI" panose="020B0503020204020204" pitchFamily="34" charset="-122"/>
                        </a:rPr>
                        <a:t>%</a:t>
                      </a:r>
                      <a:r>
                        <a:rPr lang="en-US" sz="2000" kern="100" dirty="0" err="1">
                          <a:solidFill>
                            <a:schemeClr val="tx1"/>
                          </a:solidFill>
                          <a:effectLst/>
                          <a:latin typeface="Microsoft YaHei UI" panose="020B0503020204020204" pitchFamily="34" charset="-122"/>
                          <a:ea typeface="Microsoft YaHei UI" panose="020B0503020204020204" pitchFamily="34" charset="-122"/>
                        </a:rPr>
                        <a:t>m.ns</a:t>
                      </a:r>
                      <a:endParaRPr lang="zh-CN" sz="20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l">
                        <a:lnSpc>
                          <a:spcPct val="100000"/>
                        </a:lnSpc>
                        <a:spcAft>
                          <a:spcPts val="0"/>
                        </a:spcAft>
                      </a:pPr>
                      <a:r>
                        <a:rPr lang="zh-CN" sz="2000" kern="100" dirty="0">
                          <a:effectLst/>
                          <a:latin typeface="Microsoft YaHei UI" panose="020B0503020204020204" pitchFamily="34" charset="-122"/>
                          <a:ea typeface="Microsoft YaHei UI" panose="020B0503020204020204" pitchFamily="34" charset="-122"/>
                        </a:rPr>
                        <a:t>输出占</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列，但只取字符串中左端</a:t>
                      </a:r>
                      <a:r>
                        <a:rPr lang="en-US" sz="2000" kern="100" dirty="0">
                          <a:effectLst/>
                          <a:latin typeface="Microsoft YaHei UI" panose="020B0503020204020204" pitchFamily="34" charset="-122"/>
                          <a:ea typeface="Microsoft YaHei UI" panose="020B0503020204020204" pitchFamily="34" charset="-122"/>
                        </a:rPr>
                        <a:t>n</a:t>
                      </a:r>
                      <a:r>
                        <a:rPr lang="zh-CN" sz="2000" kern="100" dirty="0">
                          <a:effectLst/>
                          <a:latin typeface="Microsoft YaHei UI" panose="020B0503020204020204" pitchFamily="34" charset="-122"/>
                          <a:ea typeface="Microsoft YaHei UI" panose="020B0503020204020204" pitchFamily="34" charset="-122"/>
                        </a:rPr>
                        <a:t>个字符。这</a:t>
                      </a:r>
                      <a:r>
                        <a:rPr lang="en-US" sz="2000" kern="100" dirty="0">
                          <a:effectLst/>
                          <a:latin typeface="Microsoft YaHei UI" panose="020B0503020204020204" pitchFamily="34" charset="-122"/>
                          <a:ea typeface="Microsoft YaHei UI" panose="020B0503020204020204" pitchFamily="34" charset="-122"/>
                        </a:rPr>
                        <a:t>n</a:t>
                      </a:r>
                      <a:r>
                        <a:rPr lang="zh-CN" sz="2000" kern="100" dirty="0">
                          <a:effectLst/>
                          <a:latin typeface="Microsoft YaHei UI" panose="020B0503020204020204" pitchFamily="34" charset="-122"/>
                          <a:ea typeface="Microsoft YaHei UI" panose="020B0503020204020204" pitchFamily="34" charset="-122"/>
                        </a:rPr>
                        <a:t>个字符输出在</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列的右侧，左补空格</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4"/>
                  </a:ext>
                </a:extLst>
              </a:tr>
              <a:tr h="871981">
                <a:tc>
                  <a:txBody>
                    <a:bodyPr/>
                    <a:lstStyle/>
                    <a:p>
                      <a:pPr algn="ctr">
                        <a:lnSpc>
                          <a:spcPts val="1800"/>
                        </a:lnSpc>
                        <a:spcAft>
                          <a:spcPts val="0"/>
                        </a:spcAft>
                      </a:pPr>
                      <a:endParaRPr lang="en-US" sz="2000" kern="100" dirty="0">
                        <a:solidFill>
                          <a:schemeClr val="tx1"/>
                        </a:solidFill>
                        <a:effectLst/>
                        <a:latin typeface="Microsoft YaHei UI" panose="020B0503020204020204" pitchFamily="34" charset="-122"/>
                        <a:ea typeface="Microsoft YaHei UI" panose="020B0503020204020204" pitchFamily="34" charset="-122"/>
                      </a:endParaRPr>
                    </a:p>
                    <a:p>
                      <a:pPr algn="ctr">
                        <a:lnSpc>
                          <a:spcPts val="1800"/>
                        </a:lnSpc>
                        <a:spcAft>
                          <a:spcPts val="0"/>
                        </a:spcAft>
                      </a:pPr>
                      <a:r>
                        <a:rPr lang="en-US" sz="2000" kern="100" dirty="0">
                          <a:solidFill>
                            <a:schemeClr val="tx1"/>
                          </a:solidFill>
                          <a:effectLst/>
                          <a:latin typeface="Microsoft YaHei UI" panose="020B0503020204020204" pitchFamily="34" charset="-122"/>
                          <a:ea typeface="Microsoft YaHei UI" panose="020B0503020204020204" pitchFamily="34" charset="-122"/>
                        </a:rPr>
                        <a:t>%-</a:t>
                      </a:r>
                      <a:r>
                        <a:rPr lang="en-US" sz="2000" kern="100" dirty="0" err="1">
                          <a:solidFill>
                            <a:schemeClr val="tx1"/>
                          </a:solidFill>
                          <a:effectLst/>
                          <a:latin typeface="Microsoft YaHei UI" panose="020B0503020204020204" pitchFamily="34" charset="-122"/>
                          <a:ea typeface="Microsoft YaHei UI" panose="020B0503020204020204" pitchFamily="34" charset="-122"/>
                        </a:rPr>
                        <a:t>m.ns</a:t>
                      </a:r>
                      <a:endParaRPr lang="zh-CN" sz="200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l">
                        <a:lnSpc>
                          <a:spcPct val="100000"/>
                        </a:lnSpc>
                        <a:spcAft>
                          <a:spcPts val="0"/>
                        </a:spcAft>
                      </a:pP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a:t>
                      </a:r>
                      <a:r>
                        <a:rPr lang="en-US" sz="2000" kern="100" dirty="0">
                          <a:effectLst/>
                          <a:latin typeface="Microsoft YaHei UI" panose="020B0503020204020204" pitchFamily="34" charset="-122"/>
                          <a:ea typeface="Microsoft YaHei UI" panose="020B0503020204020204" pitchFamily="34" charset="-122"/>
                        </a:rPr>
                        <a:t>n</a:t>
                      </a:r>
                      <a:r>
                        <a:rPr lang="zh-CN" sz="2000" kern="100" dirty="0">
                          <a:effectLst/>
                          <a:latin typeface="Microsoft YaHei UI" panose="020B0503020204020204" pitchFamily="34" charset="-122"/>
                          <a:ea typeface="Microsoft YaHei UI" panose="020B0503020204020204" pitchFamily="34" charset="-122"/>
                        </a:rPr>
                        <a:t>含义同上，</a:t>
                      </a:r>
                      <a:r>
                        <a:rPr lang="en-US" sz="2000" kern="100" dirty="0">
                          <a:effectLst/>
                          <a:latin typeface="Microsoft YaHei UI" panose="020B0503020204020204" pitchFamily="34" charset="-122"/>
                          <a:ea typeface="Microsoft YaHei UI" panose="020B0503020204020204" pitchFamily="34" charset="-122"/>
                        </a:rPr>
                        <a:t>n</a:t>
                      </a:r>
                      <a:r>
                        <a:rPr lang="zh-CN" sz="2000" kern="100" dirty="0">
                          <a:effectLst/>
                          <a:latin typeface="Microsoft YaHei UI" panose="020B0503020204020204" pitchFamily="34" charset="-122"/>
                          <a:ea typeface="Microsoft YaHei UI" panose="020B0503020204020204" pitchFamily="34" charset="-122"/>
                        </a:rPr>
                        <a:t>个字符输出在</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列范围的左侧，右补空格。如果</a:t>
                      </a:r>
                      <a:r>
                        <a:rPr lang="en-US" sz="2000" kern="100" dirty="0">
                          <a:effectLst/>
                          <a:latin typeface="Microsoft YaHei UI" panose="020B0503020204020204" pitchFamily="34" charset="-122"/>
                          <a:ea typeface="Microsoft YaHei UI" panose="020B0503020204020204" pitchFamily="34" charset="-122"/>
                        </a:rPr>
                        <a:t>n&gt;m,</a:t>
                      </a:r>
                      <a:r>
                        <a:rPr lang="zh-CN" sz="2000" kern="100" dirty="0">
                          <a:effectLst/>
                          <a:latin typeface="Microsoft YaHei UI" panose="020B0503020204020204" pitchFamily="34" charset="-122"/>
                          <a:ea typeface="Microsoft YaHei UI" panose="020B0503020204020204" pitchFamily="34" charset="-122"/>
                        </a:rPr>
                        <a:t>则</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自动取</a:t>
                      </a:r>
                      <a:r>
                        <a:rPr lang="en-US" sz="2000" kern="100" dirty="0">
                          <a:effectLst/>
                          <a:latin typeface="Microsoft YaHei UI" panose="020B0503020204020204" pitchFamily="34" charset="-122"/>
                          <a:ea typeface="Microsoft YaHei UI" panose="020B0503020204020204" pitchFamily="34" charset="-122"/>
                        </a:rPr>
                        <a:t>n</a:t>
                      </a:r>
                      <a:r>
                        <a:rPr lang="zh-CN" sz="2000" kern="100" dirty="0">
                          <a:effectLst/>
                          <a:latin typeface="Microsoft YaHei UI" panose="020B0503020204020204" pitchFamily="34" charset="-122"/>
                          <a:ea typeface="Microsoft YaHei UI" panose="020B0503020204020204" pitchFamily="34" charset="-122"/>
                        </a:rPr>
                        <a:t>值，即保证</a:t>
                      </a:r>
                      <a:r>
                        <a:rPr lang="en-US" sz="2000" kern="100" dirty="0">
                          <a:effectLst/>
                          <a:latin typeface="Microsoft YaHei UI" panose="020B0503020204020204" pitchFamily="34" charset="-122"/>
                          <a:ea typeface="Microsoft YaHei UI" panose="020B0503020204020204" pitchFamily="34" charset="-122"/>
                        </a:rPr>
                        <a:t>n</a:t>
                      </a:r>
                      <a:r>
                        <a:rPr lang="zh-CN" sz="2000" kern="100" dirty="0">
                          <a:effectLst/>
                          <a:latin typeface="Microsoft YaHei UI" panose="020B0503020204020204" pitchFamily="34" charset="-122"/>
                          <a:ea typeface="Microsoft YaHei UI" panose="020B0503020204020204" pitchFamily="34" charset="-122"/>
                        </a:rPr>
                        <a:t>个字符正常输出</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1147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60</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422030" y="1250874"/>
            <a:ext cx="13744135" cy="4031873"/>
          </a:xfrm>
          <a:prstGeom prst="rect">
            <a:avLst/>
          </a:prstGeom>
          <a:noFill/>
        </p:spPr>
        <p:txBody>
          <a:bodyPr wrap="square" rtlCol="0">
            <a:spAutoFit/>
          </a:bodyPr>
          <a:lstStyle/>
          <a:p>
            <a:r>
              <a:rPr lang="zh-CN" altLang="zh-CN" sz="3200" dirty="0">
                <a:latin typeface="Microsoft YaHei UI" panose="020B0503020204020204" pitchFamily="34" charset="-122"/>
                <a:ea typeface="Microsoft YaHei UI" panose="020B0503020204020204" pitchFamily="34" charset="-122"/>
              </a:rPr>
              <a:t>【例</a:t>
            </a:r>
            <a:r>
              <a:rPr lang="en-US" altLang="zh-CN" sz="3200" dirty="0">
                <a:latin typeface="Microsoft YaHei UI" panose="020B0503020204020204" pitchFamily="34" charset="-122"/>
                <a:ea typeface="Microsoft YaHei UI" panose="020B0503020204020204" pitchFamily="34" charset="-122"/>
              </a:rPr>
              <a:t>3.7 </a:t>
            </a:r>
            <a:r>
              <a:rPr lang="zh-CN" altLang="zh-CN" sz="3200" dirty="0">
                <a:latin typeface="Microsoft YaHei UI" panose="020B0503020204020204" pitchFamily="34" charset="-122"/>
                <a:ea typeface="Microsoft YaHei UI" panose="020B0503020204020204" pitchFamily="34" charset="-122"/>
              </a:rPr>
              <a:t>】</a:t>
            </a:r>
            <a:r>
              <a:rPr lang="en-US" altLang="zh-CN" sz="3200" dirty="0">
                <a:latin typeface="Microsoft YaHei UI" panose="020B0503020204020204" pitchFamily="34" charset="-122"/>
                <a:ea typeface="Microsoft YaHei UI" panose="020B0503020204020204" pitchFamily="34" charset="-122"/>
              </a:rPr>
              <a:t>s</a:t>
            </a:r>
            <a:r>
              <a:rPr lang="zh-CN" altLang="zh-CN" sz="3200" dirty="0">
                <a:latin typeface="Microsoft YaHei UI" panose="020B0503020204020204" pitchFamily="34" charset="-122"/>
                <a:ea typeface="Microsoft YaHei UI" panose="020B0503020204020204" pitchFamily="34" charset="-122"/>
              </a:rPr>
              <a:t>格式符的使用。</a:t>
            </a:r>
          </a:p>
          <a:p>
            <a:r>
              <a:rPr lang="en-US" altLang="zh-CN" sz="3200" dirty="0">
                <a:latin typeface="Microsoft YaHei UI" panose="020B0503020204020204" pitchFamily="34" charset="-122"/>
                <a:ea typeface="Microsoft YaHei UI" panose="020B0503020204020204" pitchFamily="34" charset="-122"/>
              </a:rPr>
              <a:t>#include &lt;</a:t>
            </a:r>
            <a:r>
              <a:rPr lang="en-US" altLang="zh-CN" sz="3200" dirty="0" err="1">
                <a:latin typeface="Microsoft YaHei UI" panose="020B0503020204020204" pitchFamily="34" charset="-122"/>
                <a:ea typeface="Microsoft YaHei UI" panose="020B0503020204020204" pitchFamily="34" charset="-122"/>
              </a:rPr>
              <a:t>stdio.h</a:t>
            </a:r>
            <a:r>
              <a:rPr lang="en-US" altLang="zh-CN" sz="3200" dirty="0">
                <a:latin typeface="Microsoft YaHei UI" panose="020B0503020204020204" pitchFamily="34" charset="-122"/>
                <a:ea typeface="Microsoft YaHei UI" panose="020B0503020204020204" pitchFamily="34" charset="-122"/>
              </a:rPr>
              <a:t>&gt;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err="1">
                <a:latin typeface="Microsoft YaHei UI" panose="020B0503020204020204" pitchFamily="34" charset="-122"/>
                <a:ea typeface="Microsoft YaHei UI" panose="020B0503020204020204" pitchFamily="34" charset="-122"/>
              </a:rPr>
              <a:t>int</a:t>
            </a:r>
            <a:r>
              <a:rPr lang="en-US" altLang="zh-CN" sz="3200" dirty="0">
                <a:latin typeface="Microsoft YaHei UI" panose="020B0503020204020204" pitchFamily="34" charset="-122"/>
                <a:ea typeface="Microsoft YaHei UI" panose="020B0503020204020204" pitchFamily="34" charset="-122"/>
              </a:rPr>
              <a:t> main()</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printf</a:t>
            </a:r>
            <a:r>
              <a:rPr lang="en-US" altLang="zh-CN" sz="3200" dirty="0">
                <a:latin typeface="Microsoft YaHei UI" panose="020B0503020204020204" pitchFamily="34" charset="-122"/>
                <a:ea typeface="Microsoft YaHei UI" panose="020B0503020204020204" pitchFamily="34" charset="-122"/>
              </a:rPr>
              <a:t>("%3s,%7.2s,%.4s,%-5.3s\</a:t>
            </a:r>
            <a:r>
              <a:rPr lang="en-US" altLang="zh-CN" sz="3200" dirty="0" err="1">
                <a:latin typeface="Microsoft YaHei UI" panose="020B0503020204020204" pitchFamily="34" charset="-122"/>
                <a:ea typeface="Microsoft YaHei UI" panose="020B0503020204020204" pitchFamily="34" charset="-122"/>
              </a:rPr>
              <a:t>n","CHINA","CHINA</a:t>
            </a:r>
            <a:r>
              <a:rPr lang="en-US" altLang="zh-CN" sz="3200" dirty="0">
                <a:latin typeface="Microsoft YaHei UI" panose="020B0503020204020204" pitchFamily="34" charset="-122"/>
                <a:ea typeface="Microsoft YaHei UI" panose="020B0503020204020204" pitchFamily="34" charset="-122"/>
              </a:rPr>
              <a:t>",</a:t>
            </a:r>
          </a:p>
          <a:p>
            <a:r>
              <a:rPr lang="en-US" altLang="zh-CN" sz="3200" dirty="0">
                <a:latin typeface="Microsoft YaHei UI" panose="020B0503020204020204" pitchFamily="34" charset="-122"/>
                <a:ea typeface="Microsoft YaHei UI" panose="020B0503020204020204" pitchFamily="34" charset="-122"/>
              </a:rPr>
              <a:t>"CHINA","CHINA");</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return 0;</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9447477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61</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316914" y="955447"/>
            <a:ext cx="10233856" cy="2246769"/>
          </a:xfrm>
          <a:prstGeom prst="rect">
            <a:avLst/>
          </a:prstGeom>
          <a:noFill/>
        </p:spPr>
        <p:txBody>
          <a:bodyPr wrap="square" rtlCol="0">
            <a:spAutoFit/>
          </a:bodyPr>
          <a:lstStyle/>
          <a:p>
            <a:pPr>
              <a:lnSpc>
                <a:spcPct val="150000"/>
              </a:lnSpc>
              <a:buNone/>
            </a:pPr>
            <a:r>
              <a:rPr lang="zh-CN" altLang="en-US" sz="2800" dirty="0">
                <a:latin typeface="Microsoft YaHei UI" panose="020B0503020204020204" pitchFamily="34" charset="-122"/>
                <a:ea typeface="Microsoft YaHei UI" panose="020B0503020204020204" pitchFamily="34" charset="-122"/>
              </a:rPr>
              <a:t>常用的格式字符：</a:t>
            </a:r>
            <a:endParaRPr lang="en-US" altLang="zh-CN" sz="2800" dirty="0">
              <a:latin typeface="Microsoft YaHei UI" panose="020B0503020204020204" pitchFamily="34" charset="-122"/>
              <a:ea typeface="Microsoft YaHei UI" panose="020B0503020204020204" pitchFamily="34" charset="-122"/>
            </a:endParaRPr>
          </a:p>
          <a:p>
            <a:pPr marL="514350" indent="-514350">
              <a:buFont typeface="+mj-ea"/>
              <a:buAutoNum type="circleNumDbPlain" startAt="6"/>
            </a:pPr>
            <a:r>
              <a:rPr lang="en-US" altLang="zh-CN" sz="2800" dirty="0">
                <a:solidFill>
                  <a:schemeClr val="accent4"/>
                </a:solidFill>
                <a:latin typeface="Microsoft YaHei UI" panose="020B0503020204020204" pitchFamily="34" charset="-122"/>
                <a:ea typeface="Microsoft YaHei UI" panose="020B0503020204020204" pitchFamily="34" charset="-122"/>
              </a:rPr>
              <a:t>f</a:t>
            </a:r>
            <a:r>
              <a:rPr lang="zh-CN" altLang="en-US" sz="2800" dirty="0">
                <a:solidFill>
                  <a:schemeClr val="accent4"/>
                </a:solidFill>
                <a:latin typeface="Microsoft YaHei UI" panose="020B0503020204020204" pitchFamily="34" charset="-122"/>
                <a:ea typeface="Microsoft YaHei UI" panose="020B0503020204020204" pitchFamily="34" charset="-122"/>
              </a:rPr>
              <a:t>格式符</a:t>
            </a:r>
            <a:r>
              <a:rPr lang="zh-CN" altLang="en-US" sz="2800" dirty="0">
                <a:latin typeface="Microsoft YaHei UI" panose="020B0503020204020204" pitchFamily="34" charset="-122"/>
                <a:ea typeface="Microsoft YaHei UI" panose="020B0503020204020204" pitchFamily="34" charset="-122"/>
              </a:rPr>
              <a:t>：</a:t>
            </a:r>
            <a:r>
              <a:rPr lang="zh-CN" altLang="zh-CN" sz="2800" dirty="0">
                <a:latin typeface="Microsoft YaHei UI" panose="020B0503020204020204" pitchFamily="34" charset="-122"/>
                <a:ea typeface="Microsoft YaHei UI" panose="020B0503020204020204" pitchFamily="34" charset="-122"/>
              </a:rPr>
              <a:t>用来输出实数（包括单、双精度），以小数形式输出。</a:t>
            </a:r>
            <a:r>
              <a:rPr lang="en-US" altLang="zh-CN" sz="2800" dirty="0">
                <a:latin typeface="Microsoft YaHei UI" panose="020B0503020204020204" pitchFamily="34" charset="-122"/>
                <a:ea typeface="Microsoft YaHei UI" panose="020B0503020204020204" pitchFamily="34" charset="-122"/>
              </a:rPr>
              <a:t>    </a:t>
            </a:r>
            <a:endParaRPr lang="zh-CN" altLang="zh-CN" sz="2800" dirty="0">
              <a:latin typeface="Microsoft YaHei UI" panose="020B0503020204020204" pitchFamily="34" charset="-122"/>
              <a:ea typeface="Microsoft YaHei UI" panose="020B0503020204020204" pitchFamily="34" charset="-122"/>
            </a:endParaRPr>
          </a:p>
          <a:p>
            <a:pPr>
              <a:lnSpc>
                <a:spcPct val="150000"/>
              </a:lnSpc>
            </a:pPr>
            <a:endParaRPr lang="zh-CN" altLang="en-US" sz="2800" dirty="0">
              <a:latin typeface="Microsoft YaHei UI" panose="020B0503020204020204" pitchFamily="34" charset="-122"/>
              <a:ea typeface="Microsoft YaHei UI" panose="020B0503020204020204" pitchFamily="3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1747239625"/>
              </p:ext>
            </p:extLst>
          </p:nvPr>
        </p:nvGraphicFramePr>
        <p:xfrm>
          <a:off x="587522" y="2658793"/>
          <a:ext cx="9439422" cy="3846107"/>
        </p:xfrm>
        <a:graphic>
          <a:graphicData uri="http://schemas.openxmlformats.org/drawingml/2006/table">
            <a:tbl>
              <a:tblPr firstRow="1" firstCol="1" bandRow="1">
                <a:tableStyleId>{5C22544A-7EE6-4342-B048-85BDC9FD1C3A}</a:tableStyleId>
              </a:tblPr>
              <a:tblGrid>
                <a:gridCol w="1847565">
                  <a:extLst>
                    <a:ext uri="{9D8B030D-6E8A-4147-A177-3AD203B41FA5}">
                      <a16:colId xmlns:a16="http://schemas.microsoft.com/office/drawing/2014/main" val="20000"/>
                    </a:ext>
                  </a:extLst>
                </a:gridCol>
                <a:gridCol w="7591857">
                  <a:extLst>
                    <a:ext uri="{9D8B030D-6E8A-4147-A177-3AD203B41FA5}">
                      <a16:colId xmlns:a16="http://schemas.microsoft.com/office/drawing/2014/main" val="20001"/>
                    </a:ext>
                  </a:extLst>
                </a:gridCol>
              </a:tblGrid>
              <a:tr h="618978">
                <a:tc>
                  <a:txBody>
                    <a:bodyPr/>
                    <a:lstStyle/>
                    <a:p>
                      <a:pPr algn="ctr">
                        <a:spcAft>
                          <a:spcPts val="0"/>
                        </a:spcAft>
                      </a:pPr>
                      <a:r>
                        <a:rPr lang="zh-CN" sz="2000" b="0" kern="100" dirty="0">
                          <a:solidFill>
                            <a:schemeClr val="tx1"/>
                          </a:solidFill>
                          <a:effectLst/>
                          <a:latin typeface="Microsoft YaHei UI" panose="020B0503020204020204" pitchFamily="34" charset="-122"/>
                          <a:ea typeface="Microsoft YaHei UI" panose="020B0503020204020204" pitchFamily="34" charset="-122"/>
                        </a:rPr>
                        <a:t>格式控制符</a:t>
                      </a:r>
                      <a:endParaRPr lang="zh-CN" sz="2000" b="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tc>
                  <a:txBody>
                    <a:bodyPr/>
                    <a:lstStyle/>
                    <a:p>
                      <a:pPr algn="ctr">
                        <a:spcAft>
                          <a:spcPts val="0"/>
                        </a:spcAft>
                      </a:pPr>
                      <a:r>
                        <a:rPr lang="zh-CN" sz="2000" b="0" kern="100" dirty="0">
                          <a:solidFill>
                            <a:schemeClr val="tx1"/>
                          </a:solidFill>
                          <a:effectLst/>
                          <a:latin typeface="Microsoft YaHei UI" panose="020B0503020204020204" pitchFamily="34" charset="-122"/>
                          <a:ea typeface="Microsoft YaHei UI" panose="020B0503020204020204" pitchFamily="34" charset="-122"/>
                        </a:rPr>
                        <a:t>功能</a:t>
                      </a:r>
                      <a:endParaRPr lang="zh-CN" sz="2000" b="0" kern="100" dirty="0">
                        <a:solidFill>
                          <a:schemeClr val="tx1"/>
                        </a:solidFill>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0"/>
                  </a:ext>
                </a:extLst>
              </a:tr>
              <a:tr h="914400">
                <a:tc>
                  <a:txBody>
                    <a:bodyPr/>
                    <a:lstStyle/>
                    <a:p>
                      <a:pPr algn="ctr">
                        <a:spcAft>
                          <a:spcPts val="0"/>
                        </a:spcAft>
                      </a:pPr>
                      <a:r>
                        <a:rPr lang="en-US" sz="2000" kern="100" dirty="0">
                          <a:solidFill>
                            <a:schemeClr val="tx1"/>
                          </a:solidFill>
                          <a:effectLst/>
                        </a:rPr>
                        <a:t>%f</a:t>
                      </a:r>
                      <a:endParaRPr lang="zh-CN" sz="2000" kern="100" dirty="0">
                        <a:solidFill>
                          <a:schemeClr val="tx1"/>
                        </a:solidFill>
                        <a:effectLst/>
                        <a:latin typeface="Calibri"/>
                        <a:ea typeface="宋体"/>
                        <a:cs typeface="Times New Roman"/>
                      </a:endParaRPr>
                    </a:p>
                  </a:txBody>
                  <a:tcPr marL="68580" marR="68580" marT="0" marB="0" anchor="ctr"/>
                </a:tc>
                <a:tc>
                  <a:txBody>
                    <a:bodyPr/>
                    <a:lstStyle/>
                    <a:p>
                      <a:pPr algn="just">
                        <a:spcAft>
                          <a:spcPts val="0"/>
                        </a:spcAft>
                      </a:pPr>
                      <a:r>
                        <a:rPr lang="zh-CN" sz="2000" kern="100" dirty="0">
                          <a:effectLst/>
                          <a:latin typeface="Microsoft YaHei UI" panose="020B0503020204020204" pitchFamily="34" charset="-122"/>
                          <a:ea typeface="Microsoft YaHei UI" panose="020B0503020204020204" pitchFamily="34" charset="-122"/>
                        </a:rPr>
                        <a:t>不指定字段宽度，由系统自动指定，整数部分全部输出，并输出</a:t>
                      </a:r>
                      <a:r>
                        <a:rPr lang="en-US" sz="2000" kern="100" dirty="0">
                          <a:effectLst/>
                          <a:latin typeface="Microsoft YaHei UI" panose="020B0503020204020204" pitchFamily="34" charset="-122"/>
                          <a:ea typeface="Microsoft YaHei UI" panose="020B0503020204020204" pitchFamily="34" charset="-122"/>
                        </a:rPr>
                        <a:t>6</a:t>
                      </a:r>
                      <a:r>
                        <a:rPr lang="zh-CN" sz="2000" kern="100" dirty="0">
                          <a:effectLst/>
                          <a:latin typeface="Microsoft YaHei UI" panose="020B0503020204020204" pitchFamily="34" charset="-122"/>
                          <a:ea typeface="Microsoft YaHei UI" panose="020B0503020204020204" pitchFamily="34" charset="-122"/>
                        </a:rPr>
                        <a:t>位小数</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1"/>
                  </a:ext>
                </a:extLst>
              </a:tr>
              <a:tr h="984739">
                <a:tc>
                  <a:txBody>
                    <a:bodyPr/>
                    <a:lstStyle/>
                    <a:p>
                      <a:pPr algn="ctr">
                        <a:spcAft>
                          <a:spcPts val="0"/>
                        </a:spcAft>
                      </a:pPr>
                      <a:r>
                        <a:rPr lang="en-US" sz="2000" kern="100" dirty="0">
                          <a:solidFill>
                            <a:schemeClr val="tx1"/>
                          </a:solidFill>
                          <a:effectLst/>
                        </a:rPr>
                        <a:t>%m.nf</a:t>
                      </a:r>
                      <a:endParaRPr lang="zh-CN" sz="2000" kern="100" dirty="0">
                        <a:solidFill>
                          <a:schemeClr val="tx1"/>
                        </a:solidFill>
                        <a:effectLst/>
                        <a:latin typeface="Calibri"/>
                        <a:ea typeface="宋体"/>
                        <a:cs typeface="Times New Roman"/>
                      </a:endParaRPr>
                    </a:p>
                  </a:txBody>
                  <a:tcPr marL="68580" marR="68580" marT="0" marB="0" anchor="ctr"/>
                </a:tc>
                <a:tc>
                  <a:txBody>
                    <a:bodyPr/>
                    <a:lstStyle/>
                    <a:p>
                      <a:pPr algn="just">
                        <a:spcAft>
                          <a:spcPts val="0"/>
                        </a:spcAft>
                      </a:pPr>
                      <a:r>
                        <a:rPr lang="zh-CN" sz="2000" kern="100" dirty="0">
                          <a:effectLst/>
                          <a:latin typeface="Microsoft YaHei UI" panose="020B0503020204020204" pitchFamily="34" charset="-122"/>
                          <a:ea typeface="Microsoft YaHei UI" panose="020B0503020204020204" pitchFamily="34" charset="-122"/>
                        </a:rPr>
                        <a:t>指定输出的数据共占</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列，其中有</a:t>
                      </a:r>
                      <a:r>
                        <a:rPr lang="en-US" sz="2000" kern="100" dirty="0">
                          <a:effectLst/>
                          <a:latin typeface="Microsoft YaHei UI" panose="020B0503020204020204" pitchFamily="34" charset="-122"/>
                          <a:ea typeface="Microsoft YaHei UI" panose="020B0503020204020204" pitchFamily="34" charset="-122"/>
                        </a:rPr>
                        <a:t>n</a:t>
                      </a:r>
                      <a:r>
                        <a:rPr lang="zh-CN" sz="2000" kern="100" dirty="0">
                          <a:effectLst/>
                          <a:latin typeface="Microsoft YaHei UI" panose="020B0503020204020204" pitchFamily="34" charset="-122"/>
                          <a:ea typeface="Microsoft YaHei UI" panose="020B0503020204020204" pitchFamily="34" charset="-122"/>
                        </a:rPr>
                        <a:t>位小数。如果数值长度小于</a:t>
                      </a:r>
                      <a:r>
                        <a:rPr lang="en-US" sz="2000" kern="100" dirty="0">
                          <a:effectLst/>
                          <a:latin typeface="Microsoft YaHei UI" panose="020B0503020204020204" pitchFamily="34" charset="-122"/>
                          <a:ea typeface="Microsoft YaHei UI" panose="020B0503020204020204" pitchFamily="34" charset="-122"/>
                        </a:rPr>
                        <a:t>m</a:t>
                      </a:r>
                      <a:r>
                        <a:rPr lang="zh-CN" sz="2000" kern="100" dirty="0">
                          <a:effectLst/>
                          <a:latin typeface="Microsoft YaHei UI" panose="020B0503020204020204" pitchFamily="34" charset="-122"/>
                          <a:ea typeface="Microsoft YaHei UI" panose="020B0503020204020204" pitchFamily="34" charset="-122"/>
                        </a:rPr>
                        <a:t>，则左补空格</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2"/>
                  </a:ext>
                </a:extLst>
              </a:tr>
              <a:tr h="663995">
                <a:tc>
                  <a:txBody>
                    <a:bodyPr/>
                    <a:lstStyle/>
                    <a:p>
                      <a:pPr algn="ctr">
                        <a:spcAft>
                          <a:spcPts val="0"/>
                        </a:spcAft>
                      </a:pPr>
                      <a:r>
                        <a:rPr lang="en-US" sz="2000" kern="100" dirty="0">
                          <a:solidFill>
                            <a:schemeClr val="tx1"/>
                          </a:solidFill>
                          <a:effectLst/>
                        </a:rPr>
                        <a:t>%-m.nf</a:t>
                      </a:r>
                      <a:endParaRPr lang="zh-CN" sz="2000" kern="100" dirty="0">
                        <a:solidFill>
                          <a:schemeClr val="tx1"/>
                        </a:solidFill>
                        <a:effectLst/>
                        <a:latin typeface="Calibri"/>
                        <a:ea typeface="宋体"/>
                        <a:cs typeface="Times New Roman"/>
                      </a:endParaRPr>
                    </a:p>
                  </a:txBody>
                  <a:tcPr marL="68580" marR="68580" marT="0" marB="0" anchor="ctr"/>
                </a:tc>
                <a:tc>
                  <a:txBody>
                    <a:bodyPr/>
                    <a:lstStyle/>
                    <a:p>
                      <a:pPr algn="just">
                        <a:spcAft>
                          <a:spcPts val="0"/>
                        </a:spcAft>
                      </a:pPr>
                      <a:r>
                        <a:rPr lang="zh-CN" sz="2000" kern="100" dirty="0">
                          <a:effectLst/>
                          <a:latin typeface="Microsoft YaHei UI" panose="020B0503020204020204" pitchFamily="34" charset="-122"/>
                          <a:ea typeface="Microsoft YaHei UI" panose="020B0503020204020204" pitchFamily="34" charset="-122"/>
                        </a:rPr>
                        <a:t>与</a:t>
                      </a:r>
                      <a:r>
                        <a:rPr lang="en-US" sz="2000" kern="100" dirty="0">
                          <a:effectLst/>
                          <a:latin typeface="Microsoft YaHei UI" panose="020B0503020204020204" pitchFamily="34" charset="-122"/>
                          <a:ea typeface="Microsoft YaHei UI" panose="020B0503020204020204" pitchFamily="34" charset="-122"/>
                        </a:rPr>
                        <a:t>%m.nf</a:t>
                      </a:r>
                      <a:r>
                        <a:rPr lang="zh-CN" sz="2000" kern="100" dirty="0">
                          <a:effectLst/>
                          <a:latin typeface="Microsoft YaHei UI" panose="020B0503020204020204" pitchFamily="34" charset="-122"/>
                          <a:ea typeface="Microsoft YaHei UI" panose="020B0503020204020204" pitchFamily="34" charset="-122"/>
                        </a:rPr>
                        <a:t>基本相同，只是使输出的数值向左端靠齐，右端补空格</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3"/>
                  </a:ext>
                </a:extLst>
              </a:tr>
              <a:tr h="663995">
                <a:tc>
                  <a:txBody>
                    <a:bodyPr/>
                    <a:lstStyle/>
                    <a:p>
                      <a:pPr algn="ctr">
                        <a:spcAft>
                          <a:spcPts val="0"/>
                        </a:spcAft>
                      </a:pPr>
                      <a:r>
                        <a:rPr lang="en-US" altLang="zh-CN" sz="2000" kern="100" dirty="0">
                          <a:solidFill>
                            <a:schemeClr val="tx1"/>
                          </a:solidFill>
                          <a:effectLst/>
                          <a:latin typeface="Calibri"/>
                          <a:ea typeface="宋体"/>
                          <a:cs typeface="Times New Roman"/>
                        </a:rPr>
                        <a:t>%lf</a:t>
                      </a:r>
                      <a:endParaRPr lang="zh-CN" sz="2000" kern="100" dirty="0">
                        <a:solidFill>
                          <a:schemeClr val="tx1"/>
                        </a:solidFill>
                        <a:effectLst/>
                        <a:latin typeface="Calibri"/>
                        <a:ea typeface="宋体"/>
                        <a:cs typeface="Times New Roman"/>
                      </a:endParaRPr>
                    </a:p>
                  </a:txBody>
                  <a:tcPr marL="68580" marR="68580" marT="0" marB="0" anchor="ctr"/>
                </a:tc>
                <a:tc>
                  <a:txBody>
                    <a:bodyPr/>
                    <a:lstStyle/>
                    <a:p>
                      <a:pPr algn="just">
                        <a:spcAft>
                          <a:spcPts val="0"/>
                        </a:spcAft>
                      </a:pPr>
                      <a:r>
                        <a:rPr lang="zh-CN" altLang="en-US" sz="2000" kern="100" dirty="0">
                          <a:effectLst/>
                          <a:latin typeface="Microsoft YaHei UI" panose="020B0503020204020204" pitchFamily="34" charset="-122"/>
                          <a:ea typeface="Microsoft YaHei UI" panose="020B0503020204020204" pitchFamily="34" charset="-122"/>
                          <a:cs typeface="Times New Roman"/>
                        </a:rPr>
                        <a:t>输出双精度类型数据</a:t>
                      </a:r>
                      <a:endParaRPr lang="zh-CN" sz="2000" kern="100" dirty="0">
                        <a:effectLst/>
                        <a:latin typeface="Microsoft YaHei UI" panose="020B0503020204020204" pitchFamily="34" charset="-122"/>
                        <a:ea typeface="Microsoft YaHei UI" panose="020B0503020204020204" pitchFamily="34" charset="-122"/>
                        <a:cs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0788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62</a:t>
            </a:fld>
            <a:endParaRPr lang="en-US" altLang="zh-CN"/>
          </a:p>
        </p:txBody>
      </p:sp>
      <p:sp>
        <p:nvSpPr>
          <p:cNvPr id="17412" name="Rectangle 2"/>
          <p:cNvSpPr>
            <a:spLocks noGrp="1" noChangeArrowheads="1"/>
          </p:cNvSpPr>
          <p:nvPr>
            <p:ph type="title"/>
          </p:nvPr>
        </p:nvSpPr>
        <p:spPr>
          <a:xfrm>
            <a:off x="424292" y="295047"/>
            <a:ext cx="8598907" cy="1320800"/>
          </a:xfrm>
        </p:spPr>
        <p:txBody>
          <a:bodyPr>
            <a:normAutofit/>
          </a:bodyPr>
          <a:lstStyle/>
          <a:p>
            <a:r>
              <a:rPr lang="en-US" altLang="zh-CN" dirty="0" err="1"/>
              <a:t>printf</a:t>
            </a:r>
            <a:r>
              <a:rPr lang="en-US" altLang="zh-CN" dirty="0"/>
              <a:t>( )</a:t>
            </a:r>
            <a:r>
              <a:rPr lang="zh-CN" altLang="en-US" dirty="0"/>
              <a:t>函数常用格式控制符</a:t>
            </a:r>
          </a:p>
        </p:txBody>
      </p:sp>
      <p:sp>
        <p:nvSpPr>
          <p:cNvPr id="5" name="TextBox 4"/>
          <p:cNvSpPr txBox="1"/>
          <p:nvPr/>
        </p:nvSpPr>
        <p:spPr>
          <a:xfrm>
            <a:off x="422030" y="1250874"/>
            <a:ext cx="13744135" cy="4524315"/>
          </a:xfrm>
          <a:prstGeom prst="rect">
            <a:avLst/>
          </a:prstGeom>
          <a:noFill/>
        </p:spPr>
        <p:txBody>
          <a:bodyPr wrap="square" rtlCol="0">
            <a:spAutoFit/>
          </a:bodyPr>
          <a:lstStyle/>
          <a:p>
            <a:r>
              <a:rPr lang="zh-CN" altLang="zh-CN" sz="3200" dirty="0">
                <a:latin typeface="Microsoft YaHei UI" panose="020B0503020204020204" pitchFamily="34" charset="-122"/>
                <a:ea typeface="Microsoft YaHei UI" panose="020B0503020204020204" pitchFamily="34" charset="-122"/>
              </a:rPr>
              <a:t>【例</a:t>
            </a:r>
            <a:r>
              <a:rPr lang="en-US" altLang="zh-CN" sz="3200" dirty="0">
                <a:latin typeface="Microsoft YaHei UI" panose="020B0503020204020204" pitchFamily="34" charset="-122"/>
                <a:ea typeface="Microsoft YaHei UI" panose="020B0503020204020204" pitchFamily="34" charset="-122"/>
              </a:rPr>
              <a:t>3.8 </a:t>
            </a:r>
            <a:r>
              <a:rPr lang="zh-CN" altLang="zh-CN" sz="3200" dirty="0">
                <a:latin typeface="Microsoft YaHei UI" panose="020B0503020204020204" pitchFamily="34" charset="-122"/>
                <a:ea typeface="Microsoft YaHei UI" panose="020B0503020204020204" pitchFamily="34" charset="-122"/>
              </a:rPr>
              <a:t>】</a:t>
            </a:r>
            <a:r>
              <a:rPr lang="en-US" altLang="zh-CN" sz="3200" dirty="0">
                <a:latin typeface="Microsoft YaHei UI" panose="020B0503020204020204" pitchFamily="34" charset="-122"/>
                <a:ea typeface="Microsoft YaHei UI" panose="020B0503020204020204" pitchFamily="34" charset="-122"/>
              </a:rPr>
              <a:t>f</a:t>
            </a:r>
            <a:r>
              <a:rPr lang="zh-CN" altLang="zh-CN" sz="3200" dirty="0">
                <a:latin typeface="Microsoft YaHei UI" panose="020B0503020204020204" pitchFamily="34" charset="-122"/>
                <a:ea typeface="Microsoft YaHei UI" panose="020B0503020204020204" pitchFamily="34" charset="-122"/>
              </a:rPr>
              <a:t>格式符的使用。</a:t>
            </a:r>
          </a:p>
          <a:p>
            <a:r>
              <a:rPr lang="en-US" altLang="zh-CN" sz="3200" dirty="0">
                <a:latin typeface="Microsoft YaHei UI" panose="020B0503020204020204" pitchFamily="34" charset="-122"/>
                <a:ea typeface="Microsoft YaHei UI" panose="020B0503020204020204" pitchFamily="34" charset="-122"/>
              </a:rPr>
              <a:t>#include &lt;</a:t>
            </a:r>
            <a:r>
              <a:rPr lang="en-US" altLang="zh-CN" sz="3200" dirty="0" err="1">
                <a:latin typeface="Microsoft YaHei UI" panose="020B0503020204020204" pitchFamily="34" charset="-122"/>
                <a:ea typeface="Microsoft YaHei UI" panose="020B0503020204020204" pitchFamily="34" charset="-122"/>
              </a:rPr>
              <a:t>stdio.h</a:t>
            </a:r>
            <a:r>
              <a:rPr lang="en-US" altLang="zh-CN" sz="3200" dirty="0">
                <a:latin typeface="Microsoft YaHei UI" panose="020B0503020204020204" pitchFamily="34" charset="-122"/>
                <a:ea typeface="Microsoft YaHei UI" panose="020B0503020204020204" pitchFamily="34" charset="-122"/>
              </a:rPr>
              <a:t>&gt;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err="1">
                <a:latin typeface="Microsoft YaHei UI" panose="020B0503020204020204" pitchFamily="34" charset="-122"/>
                <a:ea typeface="Microsoft YaHei UI" panose="020B0503020204020204" pitchFamily="34" charset="-122"/>
              </a:rPr>
              <a:t>int</a:t>
            </a:r>
            <a:r>
              <a:rPr lang="en-US" altLang="zh-CN" sz="3200" dirty="0">
                <a:latin typeface="Microsoft YaHei UI" panose="020B0503020204020204" pitchFamily="34" charset="-122"/>
                <a:ea typeface="Microsoft YaHei UI" panose="020B0503020204020204" pitchFamily="34" charset="-122"/>
              </a:rPr>
              <a:t> main( )</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float </a:t>
            </a:r>
            <a:r>
              <a:rPr lang="en-US" altLang="zh-CN" sz="3200" dirty="0" err="1">
                <a:latin typeface="Microsoft YaHei UI" panose="020B0503020204020204" pitchFamily="34" charset="-122"/>
                <a:ea typeface="Microsoft YaHei UI" panose="020B0503020204020204" pitchFamily="34" charset="-122"/>
              </a:rPr>
              <a:t>x,y</a:t>
            </a:r>
            <a:r>
              <a:rPr lang="en-US" altLang="zh-CN" sz="3200" dirty="0">
                <a:latin typeface="Microsoft YaHei UI" panose="020B0503020204020204" pitchFamily="34" charset="-122"/>
                <a:ea typeface="Microsoft YaHei UI" panose="020B0503020204020204" pitchFamily="34" charset="-122"/>
              </a:rPr>
              <a:t>;  </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x=111111.111; y=222222.222;</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a:t>
            </a:r>
            <a:r>
              <a:rPr lang="en-US" altLang="zh-CN" sz="3200" dirty="0" err="1">
                <a:latin typeface="Microsoft YaHei UI" panose="020B0503020204020204" pitchFamily="34" charset="-122"/>
                <a:ea typeface="Microsoft YaHei UI" panose="020B0503020204020204" pitchFamily="34" charset="-122"/>
              </a:rPr>
              <a:t>printf</a:t>
            </a:r>
            <a:r>
              <a:rPr lang="en-US" altLang="zh-CN" sz="3200" dirty="0">
                <a:latin typeface="Microsoft YaHei UI" panose="020B0503020204020204" pitchFamily="34" charset="-122"/>
                <a:ea typeface="Microsoft YaHei UI" panose="020B0503020204020204" pitchFamily="34" charset="-122"/>
              </a:rPr>
              <a:t>("%f\n",</a:t>
            </a:r>
            <a:r>
              <a:rPr lang="en-US" altLang="zh-CN" sz="3200" dirty="0" err="1">
                <a:latin typeface="Microsoft YaHei UI" panose="020B0503020204020204" pitchFamily="34" charset="-122"/>
                <a:ea typeface="Microsoft YaHei UI" panose="020B0503020204020204" pitchFamily="34" charset="-122"/>
              </a:rPr>
              <a:t>x+y</a:t>
            </a:r>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   return 0;	</a:t>
            </a:r>
            <a:endParaRPr lang="zh-CN" altLang="zh-CN" sz="3200" dirty="0">
              <a:latin typeface="Microsoft YaHei UI" panose="020B0503020204020204" pitchFamily="34" charset="-122"/>
              <a:ea typeface="Microsoft YaHei UI" panose="020B0503020204020204" pitchFamily="34" charset="-122"/>
            </a:endParaRPr>
          </a:p>
          <a:p>
            <a:r>
              <a:rPr lang="en-US" altLang="zh-CN" sz="3200" dirty="0">
                <a:latin typeface="Microsoft YaHei UI" panose="020B0503020204020204" pitchFamily="34" charset="-122"/>
                <a:ea typeface="Microsoft YaHei UI" panose="020B0503020204020204" pitchFamily="34" charset="-122"/>
              </a:rPr>
              <a:t>}</a:t>
            </a:r>
            <a:endParaRPr lang="zh-CN" altLang="zh-CN"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6870345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63</a:t>
            </a:fld>
            <a:endParaRPr lang="en-US" altLang="zh-CN"/>
          </a:p>
        </p:txBody>
      </p:sp>
      <p:sp>
        <p:nvSpPr>
          <p:cNvPr id="17412" name="Rectangle 2"/>
          <p:cNvSpPr>
            <a:spLocks noGrp="1" noChangeArrowheads="1"/>
          </p:cNvSpPr>
          <p:nvPr>
            <p:ph type="title"/>
          </p:nvPr>
        </p:nvSpPr>
        <p:spPr>
          <a:xfrm>
            <a:off x="424292" y="295047"/>
            <a:ext cx="8598907" cy="858504"/>
          </a:xfrm>
        </p:spPr>
        <p:txBody>
          <a:bodyPr>
            <a:normAutofit/>
          </a:bodyPr>
          <a:lstStyle/>
          <a:p>
            <a:r>
              <a:rPr lang="en-US" altLang="zh-CN" dirty="0" err="1"/>
              <a:t>printf</a:t>
            </a:r>
            <a:r>
              <a:rPr lang="en-US" altLang="zh-CN" dirty="0"/>
              <a:t>( )</a:t>
            </a:r>
            <a:r>
              <a:rPr lang="zh-CN" altLang="en-US" dirty="0"/>
              <a:t>函数常用格式控制符</a:t>
            </a:r>
          </a:p>
        </p:txBody>
      </p:sp>
      <p:sp>
        <p:nvSpPr>
          <p:cNvPr id="2" name="TextBox 1"/>
          <p:cNvSpPr txBox="1"/>
          <p:nvPr/>
        </p:nvSpPr>
        <p:spPr>
          <a:xfrm>
            <a:off x="745586" y="998806"/>
            <a:ext cx="10522636" cy="4573560"/>
          </a:xfrm>
          <a:prstGeom prst="rect">
            <a:avLst/>
          </a:prstGeom>
          <a:noFill/>
        </p:spPr>
        <p:txBody>
          <a:bodyPr wrap="square" rtlCol="0">
            <a:spAutoFit/>
          </a:bodyPr>
          <a:lstStyle/>
          <a:p>
            <a:pPr>
              <a:lnSpc>
                <a:spcPct val="130000"/>
              </a:lnSpc>
            </a:pPr>
            <a:r>
              <a:rPr lang="zh-CN" altLang="zh-CN" sz="3200" dirty="0">
                <a:latin typeface="Microsoft YaHei UI" panose="020B0503020204020204" pitchFamily="34" charset="-122"/>
                <a:ea typeface="Microsoft YaHei UI" panose="020B0503020204020204" pitchFamily="34" charset="-122"/>
              </a:rPr>
              <a:t>【例</a:t>
            </a:r>
            <a:r>
              <a:rPr lang="en-US" altLang="zh-CN" sz="3200" dirty="0">
                <a:latin typeface="Microsoft YaHei UI" panose="020B0503020204020204" pitchFamily="34" charset="-122"/>
                <a:ea typeface="Microsoft YaHei UI" panose="020B0503020204020204" pitchFamily="34" charset="-122"/>
              </a:rPr>
              <a:t>3.10</a:t>
            </a:r>
            <a:r>
              <a:rPr lang="zh-CN" altLang="zh-CN" sz="3200" dirty="0">
                <a:latin typeface="Microsoft YaHei UI" panose="020B0503020204020204" pitchFamily="34" charset="-122"/>
                <a:ea typeface="Microsoft YaHei UI" panose="020B0503020204020204" pitchFamily="34" charset="-122"/>
              </a:rPr>
              <a:t>】求半径为</a:t>
            </a:r>
            <a:r>
              <a:rPr lang="en-US" altLang="zh-CN" sz="3200" dirty="0">
                <a:latin typeface="Microsoft YaHei UI" panose="020B0503020204020204" pitchFamily="34" charset="-122"/>
                <a:ea typeface="Microsoft YaHei UI" panose="020B0503020204020204" pitchFamily="34" charset="-122"/>
              </a:rPr>
              <a:t>8</a:t>
            </a:r>
            <a:r>
              <a:rPr lang="zh-CN" altLang="zh-CN" sz="3200" dirty="0">
                <a:latin typeface="Microsoft YaHei UI" panose="020B0503020204020204" pitchFamily="34" charset="-122"/>
                <a:ea typeface="Microsoft YaHei UI" panose="020B0503020204020204" pitchFamily="34" charset="-122"/>
              </a:rPr>
              <a:t>的圆周长和圆面积。</a:t>
            </a:r>
            <a:endParaRPr lang="en-US" altLang="zh-CN" sz="3200" dirty="0">
              <a:latin typeface="Microsoft YaHei UI" panose="020B0503020204020204" pitchFamily="34" charset="-122"/>
              <a:ea typeface="Microsoft YaHei UI" panose="020B0503020204020204" pitchFamily="34" charset="-122"/>
            </a:endParaRPr>
          </a:p>
          <a:p>
            <a:pPr>
              <a:lnSpc>
                <a:spcPct val="130000"/>
              </a:lnSpc>
            </a:pPr>
            <a:r>
              <a:rPr lang="zh-CN" altLang="zh-CN" sz="3200" dirty="0">
                <a:solidFill>
                  <a:schemeClr val="accent4"/>
                </a:solidFill>
                <a:latin typeface="Microsoft YaHei UI" panose="020B0503020204020204" pitchFamily="34" charset="-122"/>
                <a:ea typeface="Microsoft YaHei UI" panose="020B0503020204020204" pitchFamily="34" charset="-122"/>
              </a:rPr>
              <a:t>分析：</a:t>
            </a:r>
          </a:p>
          <a:p>
            <a:pPr>
              <a:lnSpc>
                <a:spcPct val="130000"/>
              </a:lnSpc>
            </a:pPr>
            <a:r>
              <a:rPr lang="zh-CN" altLang="zh-CN" sz="3200" dirty="0">
                <a:latin typeface="Microsoft YaHei UI" panose="020B0503020204020204" pitchFamily="34" charset="-122"/>
                <a:ea typeface="Microsoft YaHei UI" panose="020B0503020204020204" pitchFamily="34" charset="-122"/>
              </a:rPr>
              <a:t>（</a:t>
            </a:r>
            <a:r>
              <a:rPr lang="en-US" altLang="zh-CN" sz="3200" dirty="0">
                <a:latin typeface="Microsoft YaHei UI" panose="020B0503020204020204" pitchFamily="34" charset="-122"/>
                <a:ea typeface="Microsoft YaHei UI" panose="020B0503020204020204" pitchFamily="34" charset="-122"/>
              </a:rPr>
              <a:t>1</a:t>
            </a:r>
            <a:r>
              <a:rPr lang="zh-CN" altLang="zh-CN" sz="3200" dirty="0">
                <a:latin typeface="Microsoft YaHei UI" panose="020B0503020204020204" pitchFamily="34" charset="-122"/>
                <a:ea typeface="Microsoft YaHei UI" panose="020B0503020204020204" pitchFamily="34" charset="-122"/>
              </a:rPr>
              <a:t>）定义圆半径</a:t>
            </a:r>
            <a:r>
              <a:rPr lang="en-US" altLang="zh-CN" sz="3200" dirty="0">
                <a:latin typeface="Microsoft YaHei UI" panose="020B0503020204020204" pitchFamily="34" charset="-122"/>
                <a:ea typeface="Microsoft YaHei UI" panose="020B0503020204020204" pitchFamily="34" charset="-122"/>
              </a:rPr>
              <a:t>r</a:t>
            </a:r>
            <a:r>
              <a:rPr lang="zh-CN" altLang="zh-CN" sz="3200" dirty="0">
                <a:latin typeface="Microsoft YaHei UI" panose="020B0503020204020204" pitchFamily="34" charset="-122"/>
                <a:ea typeface="Microsoft YaHei UI" panose="020B0503020204020204" pitchFamily="34" charset="-122"/>
              </a:rPr>
              <a:t>，圆周率可定义为符号常量</a:t>
            </a:r>
            <a:r>
              <a:rPr lang="en-US" altLang="zh-CN" sz="3200" dirty="0">
                <a:latin typeface="Microsoft YaHei UI" panose="020B0503020204020204" pitchFamily="34" charset="-122"/>
                <a:ea typeface="Microsoft YaHei UI" panose="020B0503020204020204" pitchFamily="34" charset="-122"/>
              </a:rPr>
              <a:t>PI</a:t>
            </a:r>
            <a:r>
              <a:rPr lang="zh-CN" altLang="zh-CN" sz="3200" dirty="0">
                <a:latin typeface="Microsoft YaHei UI" panose="020B0503020204020204" pitchFamily="34" charset="-122"/>
                <a:ea typeface="Microsoft YaHei UI" panose="020B0503020204020204" pitchFamily="34" charset="-122"/>
              </a:rPr>
              <a:t>，圆周长变量</a:t>
            </a:r>
            <a:r>
              <a:rPr lang="en-US" altLang="zh-CN" sz="3200" dirty="0">
                <a:latin typeface="Microsoft YaHei UI" panose="020B0503020204020204" pitchFamily="34" charset="-122"/>
                <a:ea typeface="Microsoft YaHei UI" panose="020B0503020204020204" pitchFamily="34" charset="-122"/>
              </a:rPr>
              <a:t>c</a:t>
            </a:r>
            <a:r>
              <a:rPr lang="zh-CN" altLang="zh-CN" sz="3200" dirty="0">
                <a:latin typeface="Microsoft YaHei UI" panose="020B0503020204020204" pitchFamily="34" charset="-122"/>
                <a:ea typeface="Microsoft YaHei UI" panose="020B0503020204020204" pitchFamily="34" charset="-122"/>
              </a:rPr>
              <a:t>和面积变量</a:t>
            </a:r>
            <a:r>
              <a:rPr lang="en-US" altLang="zh-CN" sz="3200" dirty="0">
                <a:latin typeface="Microsoft YaHei UI" panose="020B0503020204020204" pitchFamily="34" charset="-122"/>
                <a:ea typeface="Microsoft YaHei UI" panose="020B0503020204020204" pitchFamily="34" charset="-122"/>
              </a:rPr>
              <a:t>area</a:t>
            </a:r>
            <a:r>
              <a:rPr lang="zh-CN" altLang="zh-CN" sz="3200" dirty="0">
                <a:latin typeface="Microsoft YaHei UI" panose="020B0503020204020204" pitchFamily="34" charset="-122"/>
                <a:ea typeface="Microsoft YaHei UI" panose="020B0503020204020204" pitchFamily="34" charset="-122"/>
              </a:rPr>
              <a:t>；</a:t>
            </a:r>
          </a:p>
          <a:p>
            <a:pPr>
              <a:lnSpc>
                <a:spcPct val="130000"/>
              </a:lnSpc>
            </a:pPr>
            <a:r>
              <a:rPr lang="zh-CN" altLang="zh-CN" sz="3200" dirty="0">
                <a:latin typeface="Microsoft YaHei UI" panose="020B0503020204020204" pitchFamily="34" charset="-122"/>
                <a:ea typeface="Microsoft YaHei UI" panose="020B0503020204020204" pitchFamily="34" charset="-122"/>
              </a:rPr>
              <a:t>（</a:t>
            </a:r>
            <a:r>
              <a:rPr lang="en-US" altLang="zh-CN" sz="3200" dirty="0">
                <a:latin typeface="Microsoft YaHei UI" panose="020B0503020204020204" pitchFamily="34" charset="-122"/>
                <a:ea typeface="Microsoft YaHei UI" panose="020B0503020204020204" pitchFamily="34" charset="-122"/>
              </a:rPr>
              <a:t>2</a:t>
            </a:r>
            <a:r>
              <a:rPr lang="zh-CN" altLang="zh-CN" sz="3200" dirty="0">
                <a:latin typeface="Microsoft YaHei UI" panose="020B0503020204020204" pitchFamily="34" charset="-122"/>
                <a:ea typeface="Microsoft YaHei UI" panose="020B0503020204020204" pitchFamily="34" charset="-122"/>
              </a:rPr>
              <a:t>）根据圆周长和面积公式计算</a:t>
            </a:r>
            <a:r>
              <a:rPr lang="en-US" altLang="zh-CN" sz="3200" dirty="0">
                <a:latin typeface="Microsoft YaHei UI" panose="020B0503020204020204" pitchFamily="34" charset="-122"/>
                <a:ea typeface="Microsoft YaHei UI" panose="020B0503020204020204" pitchFamily="34" charset="-122"/>
              </a:rPr>
              <a:t>c</a:t>
            </a:r>
            <a:r>
              <a:rPr lang="zh-CN" altLang="zh-CN" sz="3200" dirty="0">
                <a:latin typeface="Microsoft YaHei UI" panose="020B0503020204020204" pitchFamily="34" charset="-122"/>
                <a:ea typeface="Microsoft YaHei UI" panose="020B0503020204020204" pitchFamily="34" charset="-122"/>
              </a:rPr>
              <a:t>和</a:t>
            </a:r>
            <a:r>
              <a:rPr lang="en-US" altLang="zh-CN" sz="3200" dirty="0">
                <a:latin typeface="Microsoft YaHei UI" panose="020B0503020204020204" pitchFamily="34" charset="-122"/>
                <a:ea typeface="Microsoft YaHei UI" panose="020B0503020204020204" pitchFamily="34" charset="-122"/>
              </a:rPr>
              <a:t>area</a:t>
            </a:r>
            <a:r>
              <a:rPr lang="zh-CN" altLang="zh-CN" sz="3200" dirty="0">
                <a:latin typeface="Microsoft YaHei UI" panose="020B0503020204020204" pitchFamily="34" charset="-122"/>
                <a:ea typeface="Microsoft YaHei UI" panose="020B0503020204020204" pitchFamily="34" charset="-122"/>
              </a:rPr>
              <a:t>的值；</a:t>
            </a:r>
          </a:p>
          <a:p>
            <a:pPr>
              <a:lnSpc>
                <a:spcPct val="130000"/>
              </a:lnSpc>
            </a:pPr>
            <a:r>
              <a:rPr lang="zh-CN" altLang="zh-CN" sz="3200" dirty="0">
                <a:latin typeface="Microsoft YaHei UI" panose="020B0503020204020204" pitchFamily="34" charset="-122"/>
                <a:ea typeface="Microsoft YaHei UI" panose="020B0503020204020204" pitchFamily="34" charset="-122"/>
              </a:rPr>
              <a:t>（</a:t>
            </a:r>
            <a:r>
              <a:rPr lang="en-US" altLang="zh-CN" sz="3200" dirty="0">
                <a:latin typeface="Microsoft YaHei UI" panose="020B0503020204020204" pitchFamily="34" charset="-122"/>
                <a:ea typeface="Microsoft YaHei UI" panose="020B0503020204020204" pitchFamily="34" charset="-122"/>
              </a:rPr>
              <a:t>3</a:t>
            </a:r>
            <a:r>
              <a:rPr lang="zh-CN" altLang="zh-CN" sz="3200" dirty="0">
                <a:latin typeface="Microsoft YaHei UI" panose="020B0503020204020204" pitchFamily="34" charset="-122"/>
                <a:ea typeface="Microsoft YaHei UI" panose="020B0503020204020204" pitchFamily="34" charset="-122"/>
              </a:rPr>
              <a:t>）输出计算结果。</a:t>
            </a:r>
          </a:p>
          <a:p>
            <a:pPr>
              <a:lnSpc>
                <a:spcPct val="130000"/>
              </a:lnSpc>
            </a:pPr>
            <a:endParaRPr lang="zh-CN" altLang="zh-CN" sz="32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1325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灯片编号占位符 5"/>
          <p:cNvSpPr>
            <a:spLocks noGrp="1"/>
          </p:cNvSpPr>
          <p:nvPr>
            <p:ph type="sldNum" sz="quarter" idx="12"/>
          </p:nvPr>
        </p:nvSpPr>
        <p:spPr>
          <a:xfrm>
            <a:off x="8592901" y="6054426"/>
            <a:ext cx="683517" cy="365125"/>
          </a:xfrm>
        </p:spPr>
        <p:txBody>
          <a:bodyPr/>
          <a:lstStyle/>
          <a:p>
            <a:pPr>
              <a:defRPr/>
            </a:pPr>
            <a:fld id="{CCDC7303-7EB4-423B-A986-0DAEBAEAF84C}" type="slidenum">
              <a:rPr lang="zh-CN" altLang="en-US"/>
              <a:t>64</a:t>
            </a:fld>
            <a:endParaRPr lang="en-US" altLang="zh-CN"/>
          </a:p>
        </p:txBody>
      </p:sp>
      <p:sp>
        <p:nvSpPr>
          <p:cNvPr id="17412" name="Rectangle 2"/>
          <p:cNvSpPr>
            <a:spLocks noGrp="1" noChangeArrowheads="1"/>
          </p:cNvSpPr>
          <p:nvPr>
            <p:ph type="title"/>
          </p:nvPr>
        </p:nvSpPr>
        <p:spPr>
          <a:xfrm>
            <a:off x="424292" y="295047"/>
            <a:ext cx="8598907" cy="858504"/>
          </a:xfrm>
        </p:spPr>
        <p:txBody>
          <a:bodyPr>
            <a:normAutofit/>
          </a:bodyPr>
          <a:lstStyle/>
          <a:p>
            <a:r>
              <a:rPr lang="en-US" altLang="zh-CN" dirty="0" err="1"/>
              <a:t>printf</a:t>
            </a:r>
            <a:r>
              <a:rPr lang="en-US" altLang="zh-CN" dirty="0"/>
              <a:t>( )</a:t>
            </a:r>
            <a:r>
              <a:rPr lang="zh-CN" altLang="en-US" dirty="0"/>
              <a:t>函数常用格式控制符</a:t>
            </a:r>
          </a:p>
        </p:txBody>
      </p:sp>
      <p:sp>
        <p:nvSpPr>
          <p:cNvPr id="2" name="TextBox 1"/>
          <p:cNvSpPr txBox="1"/>
          <p:nvPr/>
        </p:nvSpPr>
        <p:spPr>
          <a:xfrm>
            <a:off x="745586" y="998806"/>
            <a:ext cx="10522636" cy="1772793"/>
          </a:xfrm>
          <a:prstGeom prst="rect">
            <a:avLst/>
          </a:prstGeom>
          <a:noFill/>
        </p:spPr>
        <p:txBody>
          <a:bodyPr wrap="square" rtlCol="0">
            <a:spAutoFit/>
          </a:bodyPr>
          <a:lstStyle/>
          <a:p>
            <a:pPr>
              <a:lnSpc>
                <a:spcPct val="130000"/>
              </a:lnSpc>
            </a:pPr>
            <a:r>
              <a:rPr lang="zh-CN" altLang="zh-CN" sz="2800" dirty="0">
                <a:latin typeface="Microsoft YaHei UI" panose="020B0503020204020204" pitchFamily="34" charset="-122"/>
                <a:ea typeface="Microsoft YaHei UI" panose="020B0503020204020204" pitchFamily="34" charset="-122"/>
              </a:rPr>
              <a:t>【例</a:t>
            </a:r>
            <a:r>
              <a:rPr lang="en-US" altLang="zh-CN" sz="2800" dirty="0">
                <a:latin typeface="Microsoft YaHei UI" panose="020B0503020204020204" pitchFamily="34" charset="-122"/>
                <a:ea typeface="Microsoft YaHei UI" panose="020B0503020204020204" pitchFamily="34" charset="-122"/>
              </a:rPr>
              <a:t>3.10</a:t>
            </a:r>
            <a:r>
              <a:rPr lang="zh-CN" altLang="zh-CN" sz="2800" dirty="0">
                <a:latin typeface="Microsoft YaHei UI" panose="020B0503020204020204" pitchFamily="34" charset="-122"/>
                <a:ea typeface="Microsoft YaHei UI" panose="020B0503020204020204" pitchFamily="34" charset="-122"/>
              </a:rPr>
              <a:t>】求半径为</a:t>
            </a:r>
            <a:r>
              <a:rPr lang="en-US" altLang="zh-CN" sz="2800" dirty="0">
                <a:latin typeface="Microsoft YaHei UI" panose="020B0503020204020204" pitchFamily="34" charset="-122"/>
                <a:ea typeface="Microsoft YaHei UI" panose="020B0503020204020204" pitchFamily="34" charset="-122"/>
              </a:rPr>
              <a:t>8</a:t>
            </a:r>
            <a:r>
              <a:rPr lang="zh-CN" altLang="zh-CN" sz="2800" dirty="0">
                <a:latin typeface="Microsoft YaHei UI" panose="020B0503020204020204" pitchFamily="34" charset="-122"/>
                <a:ea typeface="Microsoft YaHei UI" panose="020B0503020204020204" pitchFamily="34" charset="-122"/>
              </a:rPr>
              <a:t>的圆周长和圆面积。</a:t>
            </a:r>
            <a:endParaRPr lang="en-US" altLang="zh-CN" sz="2800" dirty="0">
              <a:latin typeface="Microsoft YaHei UI" panose="020B0503020204020204" pitchFamily="34" charset="-122"/>
              <a:ea typeface="Microsoft YaHei UI" panose="020B0503020204020204" pitchFamily="34" charset="-122"/>
            </a:endParaRPr>
          </a:p>
          <a:p>
            <a:pPr>
              <a:lnSpc>
                <a:spcPct val="130000"/>
              </a:lnSpc>
            </a:pPr>
            <a:r>
              <a:rPr lang="zh-CN" altLang="en-US" sz="2800" dirty="0">
                <a:latin typeface="Microsoft YaHei UI" panose="020B0503020204020204" pitchFamily="34" charset="-122"/>
                <a:ea typeface="Microsoft YaHei UI" panose="020B0503020204020204" pitchFamily="34" charset="-122"/>
              </a:rPr>
              <a:t>流程图：</a:t>
            </a:r>
            <a:endParaRPr lang="zh-CN" altLang="zh-CN" sz="2800" dirty="0">
              <a:latin typeface="Microsoft YaHei UI" panose="020B0503020204020204" pitchFamily="34" charset="-122"/>
              <a:ea typeface="Microsoft YaHei UI" panose="020B0503020204020204" pitchFamily="34" charset="-122"/>
            </a:endParaRPr>
          </a:p>
          <a:p>
            <a:pPr>
              <a:lnSpc>
                <a:spcPct val="130000"/>
              </a:lnSpc>
            </a:pPr>
            <a:endParaRPr lang="zh-CN" altLang="zh-CN" sz="2800" dirty="0">
              <a:latin typeface="Microsoft YaHei UI" panose="020B0503020204020204" pitchFamily="34" charset="-122"/>
              <a:ea typeface="Microsoft YaHei UI"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1936304727"/>
              </p:ext>
            </p:extLst>
          </p:nvPr>
        </p:nvGraphicFramePr>
        <p:xfrm>
          <a:off x="3024554" y="1716265"/>
          <a:ext cx="3573194" cy="5120640"/>
        </p:xfrm>
        <a:graphic>
          <a:graphicData uri="http://schemas.openxmlformats.org/presentationml/2006/ole">
            <mc:AlternateContent xmlns:mc="http://schemas.openxmlformats.org/markup-compatibility/2006">
              <mc:Choice xmlns:v="urn:schemas-microsoft-com:vml" Requires="v">
                <p:oleObj name="Visio" r:id="rId2" imgW="1133348" imgH="2735115" progId="Visio.Drawing.11">
                  <p:embed/>
                </p:oleObj>
              </mc:Choice>
              <mc:Fallback>
                <p:oleObj name="Visio" r:id="rId2" imgW="1133348" imgH="2735115" progId="Visio.Drawing.11">
                  <p:embed/>
                  <p:pic>
                    <p:nvPicPr>
                      <p:cNvPr id="0" name=""/>
                      <p:cNvPicPr>
                        <a:picLocks noChangeAspect="1" noChangeArrowheads="1"/>
                      </p:cNvPicPr>
                      <p:nvPr/>
                    </p:nvPicPr>
                    <p:blipFill>
                      <a:blip r:embed="rId3"/>
                      <a:srcRect/>
                      <a:stretch>
                        <a:fillRect/>
                      </a:stretch>
                    </p:blipFill>
                    <p:spPr bwMode="auto">
                      <a:xfrm>
                        <a:off x="3024554" y="1716265"/>
                        <a:ext cx="3573194" cy="5120640"/>
                      </a:xfrm>
                      <a:prstGeom prst="rect">
                        <a:avLst/>
                      </a:prstGeom>
                      <a:noFill/>
                    </p:spPr>
                  </p:pic>
                </p:oleObj>
              </mc:Fallback>
            </mc:AlternateContent>
          </a:graphicData>
        </a:graphic>
      </p:graphicFrame>
    </p:spTree>
    <p:extLst>
      <p:ext uri="{BB962C8B-B14F-4D97-AF65-F5344CB8AC3E}">
        <p14:creationId xmlns:p14="http://schemas.microsoft.com/office/powerpoint/2010/main" val="30308519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631277" y="2078277"/>
            <a:ext cx="6763304" cy="830997"/>
          </a:xfrm>
          <a:prstGeom prst="rect">
            <a:avLst/>
          </a:prstGeom>
          <a:noFill/>
        </p:spPr>
        <p:txBody>
          <a:bodyPr wrap="square" rtlCol="0">
            <a:spAutoFit/>
          </a:bodyPr>
          <a:lstStyle/>
          <a:p>
            <a:r>
              <a:rPr lang="zh-CN" altLang="en-US" sz="4800" b="1" dirty="0">
                <a:solidFill>
                  <a:schemeClr val="accent2">
                    <a:lumMod val="75000"/>
                  </a:schemeClr>
                </a:solidFill>
                <a:latin typeface="微软雅黑" panose="020B0503020204020204" charset="-122"/>
                <a:ea typeface="微软雅黑" panose="020B0503020204020204" charset="-122"/>
              </a:rPr>
              <a:t>实 例 分 析 与 实 现</a:t>
            </a:r>
          </a:p>
        </p:txBody>
      </p:sp>
    </p:spTree>
    <p:extLst>
      <p:ext uri="{BB962C8B-B14F-4D97-AF65-F5344CB8AC3E}">
        <p14:creationId xmlns:p14="http://schemas.microsoft.com/office/powerpoint/2010/main" val="27731663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241657" y="97716"/>
            <a:ext cx="8598907" cy="1320800"/>
          </a:xfrm>
        </p:spPr>
        <p:txBody>
          <a:bodyPr>
            <a:normAutofit/>
          </a:bodyPr>
          <a:lstStyle/>
          <a:p>
            <a:r>
              <a:rPr lang="zh-CN" altLang="en-US" dirty="0"/>
              <a:t>实例分析与实现</a:t>
            </a:r>
          </a:p>
        </p:txBody>
      </p:sp>
      <p:sp>
        <p:nvSpPr>
          <p:cNvPr id="10" name="矩形 4"/>
          <p:cNvSpPr>
            <a:spLocks noGrp="1" noChangeArrowheads="1"/>
          </p:cNvSpPr>
          <p:nvPr>
            <p:ph sz="half" idx="1"/>
          </p:nvPr>
        </p:nvSpPr>
        <p:spPr>
          <a:xfrm>
            <a:off x="497841" y="863715"/>
            <a:ext cx="9239925" cy="5494881"/>
          </a:xfrm>
        </p:spPr>
        <p:txBody>
          <a:bodyPr>
            <a:noAutofit/>
          </a:bodyPr>
          <a:lstStyle/>
          <a:p>
            <a:pPr indent="241300" algn="just">
              <a:lnSpc>
                <a:spcPct val="200000"/>
              </a:lnSpc>
            </a:pPr>
            <a:r>
              <a:rPr lang="zh-CN" altLang="zh-CN" sz="2000" dirty="0">
                <a:solidFill>
                  <a:schemeClr val="tx1"/>
                </a:solidFill>
              </a:rPr>
              <a:t>【</a:t>
            </a:r>
            <a:r>
              <a:rPr lang="en-US" altLang="zh-CN" sz="2000" dirty="0">
                <a:solidFill>
                  <a:schemeClr val="tx1"/>
                </a:solidFill>
              </a:rPr>
              <a:t>1</a:t>
            </a:r>
            <a:r>
              <a:rPr lang="zh-CN" altLang="zh-CN" sz="2000" dirty="0">
                <a:solidFill>
                  <a:schemeClr val="tx1"/>
                </a:solidFill>
              </a:rPr>
              <a:t>】</a:t>
            </a:r>
            <a:r>
              <a:rPr lang="en-US" altLang="zh-CN" kern="100" dirty="0">
                <a:latin typeface="Times New Roman" panose="02020603050405020304" pitchFamily="18" charset="0"/>
              </a:rPr>
              <a:t>《</a:t>
            </a:r>
            <a:r>
              <a:rPr lang="zh-CN" altLang="zh-CN" kern="100" dirty="0">
                <a:latin typeface="Times New Roman" panose="02020603050405020304" pitchFamily="18" charset="0"/>
              </a:rPr>
              <a:t>周髀算经》</a:t>
            </a:r>
            <a:r>
              <a:rPr lang="zh-CN" altLang="zh-CN" sz="1800" kern="100" dirty="0">
                <a:effectLst/>
                <a:latin typeface="Times New Roman" panose="02020603050405020304" pitchFamily="18" charset="0"/>
                <a:ea typeface="方正兰亭刊黑_GBK"/>
              </a:rPr>
              <a:t>是我国最早的数学著作之一。书中提出了“径一周三”的概念，这样计算的圆周率称为古率。两汉末年的刘歆求出圆周率的值为</a:t>
            </a:r>
            <a:r>
              <a:rPr lang="en-US" altLang="zh-CN" sz="1800" kern="100" dirty="0">
                <a:effectLst/>
                <a:latin typeface="Times New Roman" panose="02020603050405020304" pitchFamily="18" charset="0"/>
                <a:ea typeface="方正兰亭刊黑_GBK"/>
              </a:rPr>
              <a:t>3.1547</a:t>
            </a:r>
            <a:r>
              <a:rPr lang="zh-CN" altLang="zh-CN" sz="1800" kern="100" dirty="0">
                <a:effectLst/>
                <a:latin typeface="Times New Roman" panose="02020603050405020304" pitchFamily="18" charset="0"/>
                <a:ea typeface="方正兰亭刊黑_GBK"/>
              </a:rPr>
              <a:t>。东汉张衡计算出的圆周率为</a:t>
            </a:r>
            <a:r>
              <a:rPr lang="en-US" altLang="zh-CN" sz="1800" kern="100" dirty="0">
                <a:effectLst/>
                <a:latin typeface="Times New Roman" panose="02020603050405020304" pitchFamily="18" charset="0"/>
                <a:ea typeface="方正兰亭刊黑_GBK"/>
              </a:rPr>
              <a:t>3.1622</a:t>
            </a:r>
            <a:r>
              <a:rPr lang="zh-CN" altLang="zh-CN" sz="1800" kern="100" dirty="0">
                <a:effectLst/>
                <a:latin typeface="Times New Roman" panose="02020603050405020304" pitchFamily="18" charset="0"/>
                <a:ea typeface="方正兰亭刊黑_GBK"/>
              </a:rPr>
              <a:t>。三国末年刘徽创造出包含极限思想的“割圆术”，计算出了内接正</a:t>
            </a:r>
            <a:r>
              <a:rPr lang="en-US" altLang="zh-CN" sz="1800" kern="100" dirty="0">
                <a:effectLst/>
                <a:latin typeface="Times New Roman" panose="02020603050405020304" pitchFamily="18" charset="0"/>
                <a:ea typeface="方正兰亭刊黑_GBK"/>
              </a:rPr>
              <a:t>192</a:t>
            </a:r>
            <a:r>
              <a:rPr lang="zh-CN" altLang="zh-CN" sz="1800" kern="100" dirty="0">
                <a:effectLst/>
                <a:latin typeface="Times New Roman" panose="02020603050405020304" pitchFamily="18" charset="0"/>
                <a:ea typeface="方正兰亭刊黑_GBK"/>
              </a:rPr>
              <a:t>边形的周长和面积，得出圆周率为</a:t>
            </a:r>
            <a:r>
              <a:rPr lang="en-US" altLang="zh-CN" sz="1800" kern="100" dirty="0">
                <a:effectLst/>
                <a:latin typeface="Times New Roman" panose="02020603050405020304" pitchFamily="18" charset="0"/>
                <a:ea typeface="方正兰亭刊黑_GBK"/>
              </a:rPr>
              <a:t>3.14</a:t>
            </a:r>
            <a:r>
              <a:rPr lang="zh-CN" altLang="zh-CN" sz="1800" kern="100" dirty="0">
                <a:effectLst/>
                <a:latin typeface="Times New Roman" panose="02020603050405020304" pitchFamily="18" charset="0"/>
                <a:ea typeface="方正兰亭刊黑_GBK"/>
              </a:rPr>
              <a:t>。后来他又计算出圆内接</a:t>
            </a:r>
            <a:r>
              <a:rPr lang="en-US" altLang="zh-CN" sz="1800" kern="100" dirty="0">
                <a:effectLst/>
                <a:latin typeface="Times New Roman" panose="02020603050405020304" pitchFamily="18" charset="0"/>
                <a:ea typeface="方正兰亭刊黑_GBK"/>
              </a:rPr>
              <a:t>3072</a:t>
            </a:r>
            <a:r>
              <a:rPr lang="zh-CN" altLang="zh-CN" sz="1800" kern="100" dirty="0">
                <a:effectLst/>
                <a:latin typeface="Times New Roman" panose="02020603050405020304" pitchFamily="18" charset="0"/>
                <a:ea typeface="方正兰亭刊黑_GBK"/>
              </a:rPr>
              <a:t>边形的周长和面积，得出圆周率为</a:t>
            </a:r>
            <a:r>
              <a:rPr lang="en-US" altLang="zh-CN" sz="1800" kern="100" dirty="0">
                <a:effectLst/>
                <a:latin typeface="Times New Roman" panose="02020603050405020304" pitchFamily="18" charset="0"/>
                <a:ea typeface="方正兰亭刊黑_GBK"/>
              </a:rPr>
              <a:t>3.1416</a:t>
            </a:r>
            <a:r>
              <a:rPr lang="zh-CN" altLang="zh-CN" sz="1800" kern="100" dirty="0">
                <a:effectLst/>
                <a:latin typeface="Times New Roman" panose="02020603050405020304" pitchFamily="18" charset="0"/>
                <a:ea typeface="方正兰亭刊黑_GBK"/>
              </a:rPr>
              <a:t>（</a:t>
            </a:r>
            <a:r>
              <a:rPr lang="en-US" altLang="zh-CN" sz="1800" kern="100" dirty="0">
                <a:effectLst/>
                <a:latin typeface="Times New Roman" panose="02020603050405020304" pitchFamily="18" charset="0"/>
                <a:ea typeface="方正兰亭刊黑_GBK"/>
              </a:rPr>
              <a:t>3927/1250</a:t>
            </a:r>
            <a:r>
              <a:rPr lang="zh-CN" altLang="zh-CN" sz="1800" kern="100" dirty="0">
                <a:effectLst/>
                <a:latin typeface="Times New Roman" panose="02020603050405020304" pitchFamily="18" charset="0"/>
                <a:ea typeface="方正兰亭刊黑_GBK"/>
              </a:rPr>
              <a:t>）。</a:t>
            </a:r>
          </a:p>
          <a:p>
            <a:pPr indent="241300" algn="just">
              <a:lnSpc>
                <a:spcPct val="200000"/>
              </a:lnSpc>
            </a:pPr>
            <a:r>
              <a:rPr lang="zh-CN" altLang="zh-CN" sz="1800" kern="100" dirty="0">
                <a:effectLst/>
                <a:latin typeface="Times New Roman" panose="02020603050405020304" pitchFamily="18" charset="0"/>
                <a:ea typeface="方正兰亭刊黑_GBK"/>
              </a:rPr>
              <a:t>现编程实现从键盘输入圆的半径</a:t>
            </a:r>
            <a:r>
              <a:rPr lang="en-US" altLang="zh-CN" sz="1800" kern="100" dirty="0">
                <a:effectLst/>
                <a:latin typeface="Times New Roman" panose="02020603050405020304" pitchFamily="18" charset="0"/>
                <a:ea typeface="方正兰亭刊黑_GBK"/>
              </a:rPr>
              <a:t>r</a:t>
            </a:r>
            <a:r>
              <a:rPr lang="zh-CN" altLang="zh-CN" sz="1800" kern="100" dirty="0">
                <a:effectLst/>
                <a:latin typeface="Times New Roman" panose="02020603050405020304" pitchFamily="18" charset="0"/>
                <a:ea typeface="方正兰亭刊黑_GBK"/>
              </a:rPr>
              <a:t>以及圆柱的高</a:t>
            </a:r>
            <a:r>
              <a:rPr lang="en-US" altLang="zh-CN" sz="1800" kern="100" dirty="0">
                <a:effectLst/>
                <a:latin typeface="Times New Roman" panose="02020603050405020304" pitchFamily="18" charset="0"/>
                <a:ea typeface="方正兰亭刊黑_GBK"/>
              </a:rPr>
              <a:t>h</a:t>
            </a:r>
            <a:r>
              <a:rPr lang="zh-CN" altLang="zh-CN" sz="1800" kern="100" dirty="0">
                <a:effectLst/>
                <a:latin typeface="Times New Roman" panose="02020603050405020304" pitchFamily="18" charset="0"/>
                <a:ea typeface="方正兰亭刊黑_GBK"/>
              </a:rPr>
              <a:t>，求圆周长、圆面积、圆球表面积、圆球体积和圆柱体积并输出。输出时要求有文字说明，结果取小数点后</a:t>
            </a:r>
            <a:r>
              <a:rPr lang="en-US" altLang="zh-CN" sz="1800" kern="100" dirty="0">
                <a:effectLst/>
                <a:latin typeface="Times New Roman" panose="02020603050405020304" pitchFamily="18" charset="0"/>
                <a:ea typeface="方正兰亭刊黑_GBK"/>
              </a:rPr>
              <a:t>2</a:t>
            </a:r>
            <a:r>
              <a:rPr lang="zh-CN" altLang="zh-CN" sz="1800" kern="100" dirty="0">
                <a:effectLst/>
                <a:latin typeface="Times New Roman" panose="02020603050405020304" pitchFamily="18" charset="0"/>
                <a:ea typeface="方正兰亭刊黑_GBK"/>
              </a:rPr>
              <a:t>位数字。</a:t>
            </a:r>
          </a:p>
          <a:p>
            <a:pPr indent="0" algn="just">
              <a:lnSpc>
                <a:spcPct val="200000"/>
              </a:lnSpc>
              <a:buNone/>
            </a:pPr>
            <a:endParaRPr lang="zh-CN" altLang="zh-CN" sz="1800" kern="100" dirty="0">
              <a:effectLst/>
              <a:latin typeface="Times New Roman" panose="02020603050405020304" pitchFamily="18" charset="0"/>
              <a:ea typeface="方正兰亭刊黑_GBK"/>
            </a:endParaRPr>
          </a:p>
          <a:p>
            <a:pPr marL="0" indent="0">
              <a:lnSpc>
                <a:spcPct val="150000"/>
              </a:lnSpc>
              <a:buNone/>
            </a:pPr>
            <a:endParaRPr lang="en-US" altLang="zh-CN" sz="2800" dirty="0">
              <a:solidFill>
                <a:schemeClr val="tx1"/>
              </a:solidFill>
            </a:endParaRPr>
          </a:p>
        </p:txBody>
      </p:sp>
    </p:spTree>
    <p:extLst>
      <p:ext uri="{BB962C8B-B14F-4D97-AF65-F5344CB8AC3E}">
        <p14:creationId xmlns:p14="http://schemas.microsoft.com/office/powerpoint/2010/main" val="9517200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241657" y="97716"/>
            <a:ext cx="8598907" cy="1320800"/>
          </a:xfrm>
        </p:spPr>
        <p:txBody>
          <a:bodyPr>
            <a:normAutofit/>
          </a:bodyPr>
          <a:lstStyle/>
          <a:p>
            <a:r>
              <a:rPr lang="zh-CN" altLang="en-US" dirty="0"/>
              <a:t>实例分析与实现</a:t>
            </a:r>
          </a:p>
        </p:txBody>
      </p:sp>
      <p:sp>
        <p:nvSpPr>
          <p:cNvPr id="3" name="TextBox 2"/>
          <p:cNvSpPr txBox="1"/>
          <p:nvPr/>
        </p:nvSpPr>
        <p:spPr>
          <a:xfrm>
            <a:off x="332510" y="858122"/>
            <a:ext cx="9824366" cy="4541371"/>
          </a:xfrm>
          <a:prstGeom prst="rect">
            <a:avLst/>
          </a:prstGeom>
          <a:noFill/>
        </p:spPr>
        <p:txBody>
          <a:bodyPr wrap="square" rtlCol="0">
            <a:spAutoFit/>
          </a:bodyPr>
          <a:lstStyle/>
          <a:p>
            <a:pPr>
              <a:lnSpc>
                <a:spcPct val="150000"/>
              </a:lnSpc>
            </a:pPr>
            <a:r>
              <a:rPr lang="zh-CN" altLang="zh-CN" sz="2800" dirty="0">
                <a:solidFill>
                  <a:schemeClr val="accent4"/>
                </a:solidFill>
                <a:latin typeface="Microsoft YaHei UI" panose="020B0503020204020204" pitchFamily="34" charset="-122"/>
                <a:ea typeface="Microsoft YaHei UI" panose="020B0503020204020204" pitchFamily="34" charset="-122"/>
              </a:rPr>
              <a:t>分析：</a:t>
            </a:r>
          </a:p>
          <a:p>
            <a:pPr>
              <a:lnSpc>
                <a:spcPct val="150000"/>
              </a:lnSpc>
            </a:pPr>
            <a:r>
              <a:rPr lang="en-US" altLang="zh-CN" sz="2800" dirty="0">
                <a:solidFill>
                  <a:schemeClr val="accent4"/>
                </a:solidFill>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1</a:t>
            </a:r>
            <a:r>
              <a:rPr lang="zh-CN" altLang="zh-CN" sz="2800" dirty="0">
                <a:latin typeface="Microsoft YaHei UI" panose="020B0503020204020204" pitchFamily="34" charset="-122"/>
                <a:ea typeface="Microsoft YaHei UI" panose="020B0503020204020204" pitchFamily="34" charset="-122"/>
              </a:rPr>
              <a:t>）定义两个浮点型变量。</a:t>
            </a:r>
          </a:p>
          <a:p>
            <a:pPr>
              <a:lnSpc>
                <a:spcPct val="15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2</a:t>
            </a:r>
            <a:r>
              <a:rPr lang="zh-CN" altLang="zh-CN" sz="2800" dirty="0">
                <a:latin typeface="Microsoft YaHei UI" panose="020B0503020204020204" pitchFamily="34" charset="-122"/>
                <a:ea typeface="Microsoft YaHei UI" panose="020B0503020204020204" pitchFamily="34" charset="-122"/>
              </a:rPr>
              <a:t>）根据提示输入两个浮点数，</a:t>
            </a:r>
            <a:r>
              <a:rPr lang="en-US" altLang="zh-CN" sz="2800" dirty="0">
                <a:latin typeface="Microsoft YaHei UI" panose="020B0503020204020204" pitchFamily="34" charset="-122"/>
                <a:ea typeface="Microsoft YaHei UI" panose="020B0503020204020204" pitchFamily="34" charset="-122"/>
              </a:rPr>
              <a:t>r</a:t>
            </a:r>
            <a:r>
              <a:rPr lang="zh-CN" altLang="zh-CN" sz="2800" dirty="0">
                <a:latin typeface="Microsoft YaHei UI" panose="020B0503020204020204" pitchFamily="34" charset="-122"/>
                <a:ea typeface="Microsoft YaHei UI" panose="020B0503020204020204" pitchFamily="34" charset="-122"/>
              </a:rPr>
              <a:t>和</a:t>
            </a:r>
            <a:r>
              <a:rPr lang="en-US" altLang="zh-CN" sz="2800" dirty="0">
                <a:latin typeface="Microsoft YaHei UI" panose="020B0503020204020204" pitchFamily="34" charset="-122"/>
                <a:ea typeface="Microsoft YaHei UI" panose="020B0503020204020204" pitchFamily="34" charset="-122"/>
              </a:rPr>
              <a:t>h</a:t>
            </a:r>
            <a:r>
              <a:rPr lang="zh-CN" altLang="zh-CN" sz="2800" dirty="0">
                <a:latin typeface="Microsoft YaHei UI" panose="020B0503020204020204" pitchFamily="34" charset="-122"/>
                <a:ea typeface="Microsoft YaHei UI" panose="020B0503020204020204" pitchFamily="34" charset="-122"/>
              </a:rPr>
              <a:t>。</a:t>
            </a:r>
          </a:p>
          <a:p>
            <a:pPr>
              <a:lnSpc>
                <a:spcPct val="15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3</a:t>
            </a:r>
            <a:r>
              <a:rPr lang="zh-CN" altLang="zh-CN" sz="2800" dirty="0">
                <a:latin typeface="Microsoft YaHei UI" panose="020B0503020204020204" pitchFamily="34" charset="-122"/>
                <a:ea typeface="Microsoft YaHei UI" panose="020B0503020204020204" pitchFamily="34" charset="-122"/>
              </a:rPr>
              <a:t>）根据计算公式，输出圆周长、圆面积、圆球表面积、圆球体积、圆柱体积。</a:t>
            </a:r>
          </a:p>
          <a:p>
            <a:pPr>
              <a:lnSpc>
                <a:spcPct val="15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4</a:t>
            </a:r>
            <a:r>
              <a:rPr lang="zh-CN" altLang="zh-CN" sz="2800" dirty="0">
                <a:latin typeface="Microsoft YaHei UI" panose="020B0503020204020204" pitchFamily="34" charset="-122"/>
                <a:ea typeface="Microsoft YaHei UI" panose="020B0503020204020204" pitchFamily="34" charset="-122"/>
              </a:rPr>
              <a:t>）结果保留两位小数，每个结果后换行</a:t>
            </a:r>
            <a:endParaRPr lang="en-US" altLang="zh-CN" sz="2800" dirty="0">
              <a:latin typeface="Microsoft YaHei UI" panose="020B0503020204020204" pitchFamily="34" charset="-122"/>
              <a:ea typeface="Microsoft YaHei UI" panose="020B0503020204020204" pitchFamily="34" charset="-122"/>
            </a:endParaRPr>
          </a:p>
          <a:p>
            <a:pPr>
              <a:lnSpc>
                <a:spcPct val="150000"/>
              </a:lnSpc>
            </a:pPr>
            <a:endParaRPr lang="zh-CN" altLang="en-US" sz="2800"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91069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68269" y="322804"/>
            <a:ext cx="8598907" cy="1320800"/>
          </a:xfrm>
        </p:spPr>
        <p:txBody>
          <a:bodyPr>
            <a:normAutofit/>
          </a:bodyPr>
          <a:lstStyle/>
          <a:p>
            <a:r>
              <a:rPr lang="zh-CN" altLang="en-US" dirty="0"/>
              <a:t>实例分析与实现</a:t>
            </a:r>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1084187008"/>
              </p:ext>
            </p:extLst>
          </p:nvPr>
        </p:nvGraphicFramePr>
        <p:xfrm>
          <a:off x="4100945" y="374073"/>
          <a:ext cx="2425824" cy="6386945"/>
        </p:xfrm>
        <a:graphic>
          <a:graphicData uri="http://schemas.openxmlformats.org/presentationml/2006/ole">
            <mc:AlternateContent xmlns:mc="http://schemas.openxmlformats.org/markup-compatibility/2006">
              <mc:Choice xmlns:v="urn:schemas-microsoft-com:vml" Requires="v">
                <p:oleObj name="Visio" r:id="rId3" imgW="1151104" imgH="4850209" progId="Visio.Drawing.11">
                  <p:embed/>
                </p:oleObj>
              </mc:Choice>
              <mc:Fallback>
                <p:oleObj name="Visio" r:id="rId3" imgW="1151104" imgH="4850209" progId="Visio.Drawing.11">
                  <p:embed/>
                  <p:pic>
                    <p:nvPicPr>
                      <p:cNvPr id="0" name=""/>
                      <p:cNvPicPr>
                        <a:picLocks noChangeAspect="1" noChangeArrowheads="1"/>
                      </p:cNvPicPr>
                      <p:nvPr/>
                    </p:nvPicPr>
                    <p:blipFill>
                      <a:blip r:embed="rId4"/>
                      <a:srcRect/>
                      <a:stretch>
                        <a:fillRect/>
                      </a:stretch>
                    </p:blipFill>
                    <p:spPr bwMode="auto">
                      <a:xfrm>
                        <a:off x="4100945" y="374073"/>
                        <a:ext cx="2425824" cy="6386945"/>
                      </a:xfrm>
                      <a:prstGeom prst="rect">
                        <a:avLst/>
                      </a:prstGeom>
                      <a:noFill/>
                    </p:spPr>
                  </p:pic>
                </p:oleObj>
              </mc:Fallback>
            </mc:AlternateContent>
          </a:graphicData>
        </a:graphic>
      </p:graphicFrame>
    </p:spTree>
    <p:extLst>
      <p:ext uri="{BB962C8B-B14F-4D97-AF65-F5344CB8AC3E}">
        <p14:creationId xmlns:p14="http://schemas.microsoft.com/office/powerpoint/2010/main" val="14460448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241657" y="97716"/>
            <a:ext cx="8598907" cy="1320800"/>
          </a:xfrm>
        </p:spPr>
        <p:txBody>
          <a:bodyPr>
            <a:normAutofit/>
          </a:bodyPr>
          <a:lstStyle/>
          <a:p>
            <a:r>
              <a:rPr lang="zh-CN" altLang="en-US" dirty="0"/>
              <a:t>实例分析与实现</a:t>
            </a:r>
          </a:p>
        </p:txBody>
      </p:sp>
      <p:sp>
        <p:nvSpPr>
          <p:cNvPr id="10" name="矩形 4"/>
          <p:cNvSpPr>
            <a:spLocks noGrp="1" noChangeArrowheads="1"/>
          </p:cNvSpPr>
          <p:nvPr>
            <p:ph sz="half" idx="1"/>
          </p:nvPr>
        </p:nvSpPr>
        <p:spPr>
          <a:xfrm>
            <a:off x="497841" y="863716"/>
            <a:ext cx="3947537" cy="3880772"/>
          </a:xfrm>
        </p:spPr>
        <p:txBody>
          <a:bodyPr>
            <a:noAutofit/>
          </a:bodyPr>
          <a:lstStyle/>
          <a:p>
            <a:pPr>
              <a:lnSpc>
                <a:spcPct val="150000"/>
              </a:lnSpc>
            </a:pPr>
            <a:r>
              <a:rPr lang="zh-CN" altLang="zh-CN" sz="2800" dirty="0">
                <a:solidFill>
                  <a:schemeClr val="tx1"/>
                </a:solidFill>
              </a:rPr>
              <a:t>【</a:t>
            </a:r>
            <a:r>
              <a:rPr lang="en-US" altLang="zh-CN" sz="2800" dirty="0">
                <a:solidFill>
                  <a:schemeClr val="tx1"/>
                </a:solidFill>
              </a:rPr>
              <a:t>2</a:t>
            </a:r>
            <a:r>
              <a:rPr lang="zh-CN" altLang="zh-CN" sz="2800" dirty="0">
                <a:solidFill>
                  <a:schemeClr val="tx1"/>
                </a:solidFill>
              </a:rPr>
              <a:t>】从键盘输入一个小写字母，把小写字母转换成大写字母进行输出</a:t>
            </a:r>
            <a:r>
              <a:rPr lang="zh-CN" altLang="zh-CN" sz="2800" dirty="0"/>
              <a:t>。</a:t>
            </a:r>
          </a:p>
        </p:txBody>
      </p:sp>
      <p:sp>
        <p:nvSpPr>
          <p:cNvPr id="3" name="TextBox 2"/>
          <p:cNvSpPr txBox="1"/>
          <p:nvPr/>
        </p:nvSpPr>
        <p:spPr>
          <a:xfrm>
            <a:off x="4473526" y="858122"/>
            <a:ext cx="5570817" cy="3970318"/>
          </a:xfrm>
          <a:prstGeom prst="rect">
            <a:avLst/>
          </a:prstGeom>
          <a:noFill/>
        </p:spPr>
        <p:txBody>
          <a:bodyPr wrap="square" rtlCol="0">
            <a:spAutoFit/>
          </a:bodyPr>
          <a:lstStyle/>
          <a:p>
            <a:pPr>
              <a:lnSpc>
                <a:spcPct val="150000"/>
              </a:lnSpc>
            </a:pPr>
            <a:r>
              <a:rPr lang="zh-CN" altLang="zh-CN" sz="2800" dirty="0">
                <a:solidFill>
                  <a:schemeClr val="accent4"/>
                </a:solidFill>
                <a:latin typeface="Microsoft YaHei UI" panose="020B0503020204020204" pitchFamily="34" charset="-122"/>
                <a:ea typeface="Microsoft YaHei UI" panose="020B0503020204020204" pitchFamily="34" charset="-122"/>
              </a:rPr>
              <a:t>分析：</a:t>
            </a:r>
          </a:p>
          <a:p>
            <a:pPr>
              <a:lnSpc>
                <a:spcPct val="150000"/>
              </a:lnSpc>
            </a:pPr>
            <a:r>
              <a:rPr lang="en-US" altLang="zh-CN" sz="2800" dirty="0">
                <a:solidFill>
                  <a:schemeClr val="accent4"/>
                </a:solidFill>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1</a:t>
            </a:r>
            <a:r>
              <a:rPr lang="zh-CN" altLang="zh-CN" sz="2800" dirty="0">
                <a:latin typeface="Microsoft YaHei UI" panose="020B0503020204020204" pitchFamily="34" charset="-122"/>
                <a:ea typeface="Microsoft YaHei UI" panose="020B0503020204020204" pitchFamily="34" charset="-122"/>
              </a:rPr>
              <a:t>）定义字符型变量</a:t>
            </a:r>
            <a:r>
              <a:rPr lang="en-US" altLang="zh-CN" sz="2800" dirty="0">
                <a:latin typeface="Microsoft YaHei UI" panose="020B0503020204020204" pitchFamily="34" charset="-122"/>
                <a:ea typeface="Microsoft YaHei UI" panose="020B0503020204020204" pitchFamily="34" charset="-122"/>
              </a:rPr>
              <a:t>c1</a:t>
            </a:r>
            <a:r>
              <a:rPr lang="zh-CN" altLang="zh-CN" sz="2800" dirty="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c2;</a:t>
            </a:r>
            <a:endParaRPr lang="zh-CN" altLang="zh-CN" sz="2800" dirty="0">
              <a:latin typeface="Microsoft YaHei UI" panose="020B0503020204020204" pitchFamily="34" charset="-122"/>
              <a:ea typeface="Microsoft YaHei UI" panose="020B0503020204020204" pitchFamily="34" charset="-122"/>
            </a:endParaRPr>
          </a:p>
          <a:p>
            <a:pPr>
              <a:lnSpc>
                <a:spcPct val="15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2</a:t>
            </a:r>
            <a:r>
              <a:rPr lang="zh-CN" altLang="zh-CN" sz="2800" dirty="0">
                <a:latin typeface="Microsoft YaHei UI" panose="020B0503020204020204" pitchFamily="34" charset="-122"/>
                <a:ea typeface="Microsoft YaHei UI" panose="020B0503020204020204" pitchFamily="34" charset="-122"/>
              </a:rPr>
              <a:t>）小写字母与其对应的大写字母可通过计算</a:t>
            </a:r>
            <a:r>
              <a:rPr lang="en-US" altLang="zh-CN" sz="2800" dirty="0">
                <a:latin typeface="Microsoft YaHei UI" panose="020B0503020204020204" pitchFamily="34" charset="-122"/>
                <a:ea typeface="Microsoft YaHei UI" panose="020B0503020204020204" pitchFamily="34" charset="-122"/>
              </a:rPr>
              <a:t>ASCII</a:t>
            </a:r>
            <a:r>
              <a:rPr lang="zh-CN" altLang="zh-CN" sz="2800" dirty="0">
                <a:latin typeface="Microsoft YaHei UI" panose="020B0503020204020204" pitchFamily="34" charset="-122"/>
                <a:ea typeface="Microsoft YaHei UI" panose="020B0503020204020204" pitchFamily="34" charset="-122"/>
              </a:rPr>
              <a:t>码值得到；</a:t>
            </a:r>
          </a:p>
          <a:p>
            <a:pPr>
              <a:lnSpc>
                <a:spcPct val="150000"/>
              </a:lnSpc>
            </a:pPr>
            <a:r>
              <a:rPr lang="en-US" altLang="zh-CN" sz="2800" dirty="0">
                <a:latin typeface="Microsoft YaHei UI" panose="020B0503020204020204" pitchFamily="34" charset="-122"/>
                <a:ea typeface="Microsoft YaHei UI" panose="020B0503020204020204" pitchFamily="34" charset="-122"/>
              </a:rPr>
              <a:t>      </a:t>
            </a:r>
            <a:r>
              <a:rPr lang="zh-CN" altLang="zh-CN" sz="2800" dirty="0">
                <a:latin typeface="Microsoft YaHei UI" panose="020B0503020204020204" pitchFamily="34" charset="-122"/>
                <a:ea typeface="Microsoft YaHei UI" panose="020B0503020204020204" pitchFamily="34" charset="-122"/>
              </a:rPr>
              <a:t>（</a:t>
            </a:r>
            <a:r>
              <a:rPr lang="en-US" altLang="zh-CN" sz="2800" dirty="0">
                <a:latin typeface="Microsoft YaHei UI" panose="020B0503020204020204" pitchFamily="34" charset="-122"/>
                <a:ea typeface="Microsoft YaHei UI" panose="020B0503020204020204" pitchFamily="34" charset="-122"/>
              </a:rPr>
              <a:t>3</a:t>
            </a:r>
            <a:r>
              <a:rPr lang="zh-CN" altLang="zh-CN" sz="2800" dirty="0">
                <a:latin typeface="Microsoft YaHei UI" panose="020B0503020204020204" pitchFamily="34" charset="-122"/>
                <a:ea typeface="Microsoft YaHei UI" panose="020B0503020204020204" pitchFamily="34" charset="-122"/>
              </a:rPr>
              <a:t>）输出对应的大写字母。</a:t>
            </a:r>
          </a:p>
          <a:p>
            <a:pPr>
              <a:lnSpc>
                <a:spcPct val="150000"/>
              </a:lnSpc>
            </a:pPr>
            <a:endParaRPr lang="zh-CN" altLang="en-US" sz="2800" dirty="0">
              <a:solidFill>
                <a:schemeClr val="accent4"/>
              </a:solidFill>
              <a:latin typeface="Microsoft YaHei UI" panose="020B0503020204020204" pitchFamily="34" charset="-122"/>
              <a:ea typeface="Microsoft YaHei UI" panose="020B0503020204020204" pitchFamily="34" charset="-122"/>
            </a:endParaRPr>
          </a:p>
        </p:txBody>
      </p:sp>
      <p:cxnSp>
        <p:nvCxnSpPr>
          <p:cNvPr id="7" name="直接连接符 6"/>
          <p:cNvCxnSpPr/>
          <p:nvPr/>
        </p:nvCxnSpPr>
        <p:spPr>
          <a:xfrm>
            <a:off x="4404251" y="858122"/>
            <a:ext cx="0" cy="543013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231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up)">
                                      <p:cBhvr>
                                        <p:cTn id="15" dur="500"/>
                                        <p:tgtEl>
                                          <p:spTgt spid="3">
                                            <p:txEl>
                                              <p:pRg st="1" end="1"/>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up)">
                                      <p:cBhvr>
                                        <p:cTn id="18" dur="500"/>
                                        <p:tgtEl>
                                          <p:spTgt spid="3">
                                            <p:txEl>
                                              <p:pRg st="2" end="2"/>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up)">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矩形 2"/>
          <p:cNvSpPr>
            <a:spLocks noGrp="1" noChangeArrowheads="1"/>
          </p:cNvSpPr>
          <p:nvPr>
            <p:ph type="title"/>
          </p:nvPr>
        </p:nvSpPr>
        <p:spPr>
          <a:xfrm>
            <a:off x="705647" y="1941213"/>
            <a:ext cx="8598907" cy="1826581"/>
          </a:xfrm>
        </p:spPr>
        <p:txBody>
          <a:bodyPr/>
          <a:lstStyle/>
          <a:p>
            <a:r>
              <a:rPr lang="en-US" altLang="zh-CN" b="1" dirty="0"/>
              <a:t>The chapter is over!</a:t>
            </a:r>
            <a:endParaRPr lang="zh-CN" b="1" dirty="0"/>
          </a:p>
        </p:txBody>
      </p:sp>
    </p:spTree>
    <p:extLst>
      <p:ext uri="{BB962C8B-B14F-4D97-AF65-F5344CB8AC3E}">
        <p14:creationId xmlns:p14="http://schemas.microsoft.com/office/powerpoint/2010/main" val="26973054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82802662ac9e15a5e5f81e783c7b8444c5cebfc8"/>
</p:tagLst>
</file>

<file path=ppt/theme/theme1.xml><?xml version="1.0" encoding="utf-8"?>
<a:theme xmlns:a="http://schemas.openxmlformats.org/drawingml/2006/main" name="平面">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6836B0F-2395-43B9-BBEF-90A78CA70F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销售策略演示文稿，平面主题（宽屏）</Template>
  <TotalTime>1220</TotalTime>
  <Words>4038</Words>
  <Application>Microsoft Office PowerPoint</Application>
  <PresentationFormat>宽屏</PresentationFormat>
  <Paragraphs>608</Paragraphs>
  <Slides>70</Slides>
  <Notes>27</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70</vt:i4>
      </vt:variant>
    </vt:vector>
  </HeadingPairs>
  <TitlesOfParts>
    <vt:vector size="79" baseType="lpstr">
      <vt:lpstr>Microsoft YaHei UI</vt:lpstr>
      <vt:lpstr>微软雅黑</vt:lpstr>
      <vt:lpstr>Calibri</vt:lpstr>
      <vt:lpstr>Times New Roman</vt:lpstr>
      <vt:lpstr>Trebuchet MS</vt:lpstr>
      <vt:lpstr>Wingdings</vt:lpstr>
      <vt:lpstr>Wingdings 3</vt:lpstr>
      <vt:lpstr>平面</vt:lpstr>
      <vt:lpstr>Visio</vt:lpstr>
      <vt:lpstr>第3单元   顺序结构</vt:lpstr>
      <vt:lpstr>摘要</vt:lpstr>
      <vt:lpstr>PowerPoint 演示文稿</vt:lpstr>
      <vt:lpstr>算法-Algorithm</vt:lpstr>
      <vt:lpstr>做任何事情都有一定的步骤。为解决一个问题而采取的方法和步骤，就称为算法。      </vt:lpstr>
      <vt:lpstr>算法-Algorithm</vt:lpstr>
      <vt:lpstr>算法-Algorithm</vt:lpstr>
      <vt:lpstr>PowerPoint 演示文稿</vt:lpstr>
      <vt:lpstr>算法与流程图</vt:lpstr>
      <vt:lpstr>算法与流程图</vt:lpstr>
      <vt:lpstr>算法与流程图</vt:lpstr>
      <vt:lpstr>算法与流程图</vt:lpstr>
      <vt:lpstr>PowerPoint 演示文稿</vt:lpstr>
      <vt:lpstr>结构化程序设计及原则</vt:lpstr>
      <vt:lpstr>结构化程序设计及原则</vt:lpstr>
      <vt:lpstr>结构化程序设计及原则</vt:lpstr>
      <vt:lpstr>PowerPoint 演示文稿</vt:lpstr>
      <vt:lpstr>C语言语句</vt:lpstr>
      <vt:lpstr>C语言语句</vt:lpstr>
      <vt:lpstr>C语句的分类</vt:lpstr>
      <vt:lpstr>C语句的分类</vt:lpstr>
      <vt:lpstr>C语句的分类</vt:lpstr>
      <vt:lpstr>C语句的分类</vt:lpstr>
      <vt:lpstr>C语句的分类</vt:lpstr>
      <vt:lpstr>C语言的输入输出</vt:lpstr>
      <vt:lpstr>C语言的输入输出</vt:lpstr>
      <vt:lpstr>PowerPoint 演示文稿</vt:lpstr>
      <vt:lpstr>字符输入函数getchar( )</vt:lpstr>
      <vt:lpstr>字符输入函数getchar( )</vt:lpstr>
      <vt:lpstr>字符输入函数getchar( )</vt:lpstr>
      <vt:lpstr>PowerPoint 演示文稿</vt:lpstr>
      <vt:lpstr>字符输出函数putchar( )</vt:lpstr>
      <vt:lpstr>字符输出函数putchar( )</vt:lpstr>
      <vt:lpstr>字符输出函数putchar( )</vt:lpstr>
      <vt:lpstr>PowerPoint 演示文稿</vt:lpstr>
      <vt:lpstr>scanf( )函数的使用</vt:lpstr>
      <vt:lpstr>scanf( )函数的使用</vt:lpstr>
      <vt:lpstr>scanf( )函数常用格式控制符</vt:lpstr>
      <vt:lpstr>scanf( )函数常用格式控制符</vt:lpstr>
      <vt:lpstr>scanf( )函数常用格式控制符</vt:lpstr>
      <vt:lpstr>scanf( )函数常用格式控制符</vt:lpstr>
      <vt:lpstr>scanf( )函数常用格式控制符</vt:lpstr>
      <vt:lpstr>scanf( )函数常用格式控制符</vt:lpstr>
      <vt:lpstr>scanf( )函数常用格式控制符</vt:lpstr>
      <vt:lpstr>scanf( )函数常用格式控制符</vt:lpstr>
      <vt:lpstr>scanf( )函数常用格式控制符</vt:lpstr>
      <vt:lpstr>PowerPoint 演示文稿</vt:lpstr>
      <vt:lpstr>printf( )函数的使用</vt:lpstr>
      <vt:lpstr>printf( )函数的使用</vt:lpstr>
      <vt:lpstr>printf( )函数的使用</vt:lpstr>
      <vt:lpstr>printf( )函数的使用</vt:lpstr>
      <vt:lpstr>printf( )函数的使用</vt:lpstr>
      <vt:lpstr>printf( )函数常用格式控制符</vt:lpstr>
      <vt:lpstr>printf( )函数常用格式控制符</vt:lpstr>
      <vt:lpstr>printf( )函数常用格式控制符</vt:lpstr>
      <vt:lpstr>printf( )函数常用格式控制符</vt:lpstr>
      <vt:lpstr>printf( )函数常用格式控制符</vt:lpstr>
      <vt:lpstr>printf( )函数常用格式控制符</vt:lpstr>
      <vt:lpstr>printf( )函数常用格式控制符</vt:lpstr>
      <vt:lpstr>printf( )函数常用格式控制符</vt:lpstr>
      <vt:lpstr>printf( )函数常用格式控制符</vt:lpstr>
      <vt:lpstr>printf( )函数常用格式控制符</vt:lpstr>
      <vt:lpstr>printf( )函数常用格式控制符</vt:lpstr>
      <vt:lpstr>printf( )函数常用格式控制符</vt:lpstr>
      <vt:lpstr>PowerPoint 演示文稿</vt:lpstr>
      <vt:lpstr>实例分析与实现</vt:lpstr>
      <vt:lpstr>实例分析与实现</vt:lpstr>
      <vt:lpstr>实例分析与实现</vt:lpstr>
      <vt:lpstr>实例分析与实现</vt:lpstr>
      <vt:lpstr>The chapter is 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嘉元实业  &lt;年&gt; 销售提案</dc:title>
  <dc:creator>microsoft</dc:creator>
  <cp:lastModifiedBy>63789451@qq.com</cp:lastModifiedBy>
  <cp:revision>140</cp:revision>
  <dcterms:created xsi:type="dcterms:W3CDTF">2016-08-26T01:37:11Z</dcterms:created>
  <dcterms:modified xsi:type="dcterms:W3CDTF">2023-08-29T03:05:58Z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TC034180659991</vt:lpwstr>
  </property>
</Properties>
</file>