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49"/>
  </p:notesMasterIdLst>
  <p:handoutMasterIdLst>
    <p:handoutMasterId r:id="rId50"/>
  </p:handoutMasterIdLst>
  <p:sldIdLst>
    <p:sldId id="350" r:id="rId3"/>
    <p:sldId id="258" r:id="rId4"/>
    <p:sldId id="328" r:id="rId5"/>
    <p:sldId id="329" r:id="rId6"/>
    <p:sldId id="392" r:id="rId7"/>
    <p:sldId id="372" r:id="rId8"/>
    <p:sldId id="259" r:id="rId9"/>
    <p:sldId id="336" r:id="rId10"/>
    <p:sldId id="298" r:id="rId11"/>
    <p:sldId id="305" r:id="rId12"/>
    <p:sldId id="352" r:id="rId13"/>
    <p:sldId id="300" r:id="rId14"/>
    <p:sldId id="339" r:id="rId15"/>
    <p:sldId id="341" r:id="rId16"/>
    <p:sldId id="349" r:id="rId17"/>
    <p:sldId id="302" r:id="rId18"/>
    <p:sldId id="306" r:id="rId19"/>
    <p:sldId id="354" r:id="rId20"/>
    <p:sldId id="343" r:id="rId21"/>
    <p:sldId id="359" r:id="rId22"/>
    <p:sldId id="358" r:id="rId23"/>
    <p:sldId id="394" r:id="rId24"/>
    <p:sldId id="361" r:id="rId25"/>
    <p:sldId id="362" r:id="rId26"/>
    <p:sldId id="395" r:id="rId27"/>
    <p:sldId id="364" r:id="rId28"/>
    <p:sldId id="396" r:id="rId29"/>
    <p:sldId id="397" r:id="rId30"/>
    <p:sldId id="367" r:id="rId31"/>
    <p:sldId id="368" r:id="rId32"/>
    <p:sldId id="374" r:id="rId33"/>
    <p:sldId id="370" r:id="rId34"/>
    <p:sldId id="375" r:id="rId35"/>
    <p:sldId id="373" r:id="rId36"/>
    <p:sldId id="377" r:id="rId37"/>
    <p:sldId id="376" r:id="rId38"/>
    <p:sldId id="378" r:id="rId39"/>
    <p:sldId id="385" r:id="rId40"/>
    <p:sldId id="383" r:id="rId41"/>
    <p:sldId id="381" r:id="rId42"/>
    <p:sldId id="387" r:id="rId43"/>
    <p:sldId id="398" r:id="rId44"/>
    <p:sldId id="388" r:id="rId45"/>
    <p:sldId id="399" r:id="rId46"/>
    <p:sldId id="389" r:id="rId47"/>
    <p:sldId id="272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74" d="100"/>
          <a:sy n="74" d="100"/>
        </p:scale>
        <p:origin x="317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65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9FAB1-8388-4B3E-A2CE-81EE83D74171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30D4C-D323-4C2B-BB96-7EE3E690AA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105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CFDB35-D7CE-420C-8B9F-77BEF6B13989}" type="datetimeFigureOut">
              <a:rPr lang="zh-CN" altLang="en-US" smtClean="0"/>
              <a:t>2023/8/29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CB42D-6DC3-4DEC-8CAD-F3A6D05A52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749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连接线 6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线 7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任意多边形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0" name="任意多边形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1" name="任意多边形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2" name="任意多边形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3" name="任意多边形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4" name="任意多边形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5" name="任意多边形 14"/>
          <p:cNvSpPr/>
          <p:nvPr/>
        </p:nvSpPr>
        <p:spPr>
          <a:xfrm>
            <a:off x="-8468" y="-8468"/>
            <a:ext cx="863825" cy="5698067"/>
          </a:xfrm>
          <a:custGeom>
            <a:avLst/>
            <a:gdLst>
              <a:gd name="connsiteX0" fmla="*/ 0 w 863600"/>
              <a:gd name="connsiteY0" fmla="*/ 8467 h 5698067"/>
              <a:gd name="connsiteX1" fmla="*/ 863600 w 863600"/>
              <a:gd name="connsiteY1" fmla="*/ 0 h 5698067"/>
              <a:gd name="connsiteX2" fmla="*/ 863600 w 863600"/>
              <a:gd name="connsiteY2" fmla="*/ 16934 h 5698067"/>
              <a:gd name="connsiteX3" fmla="*/ 0 w 863600"/>
              <a:gd name="connsiteY3" fmla="*/ 5698067 h 5698067"/>
              <a:gd name="connsiteX4" fmla="*/ 0 w 863600"/>
              <a:gd name="connsiteY4" fmla="*/ 8467 h 5698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600" h="5698067">
                <a:moveTo>
                  <a:pt x="0" y="8467"/>
                </a:moveTo>
                <a:lnTo>
                  <a:pt x="863600" y="0"/>
                </a:lnTo>
                <a:lnTo>
                  <a:pt x="863600" y="16934"/>
                </a:lnTo>
                <a:lnTo>
                  <a:pt x="0" y="5698067"/>
                </a:lnTo>
                <a:lnTo>
                  <a:pt x="0" y="846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6" name="任意多边形 15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07460" y="2404534"/>
            <a:ext cx="7768959" cy="1646302"/>
          </a:xfrm>
        </p:spPr>
        <p:txBody>
          <a:bodyPr anchor="b">
            <a:noAutofit/>
          </a:bodyPr>
          <a:lstStyle>
            <a:lvl1pPr algn="r" latinLnBrk="0">
              <a:defRPr lang="zh-CN" sz="4800" kern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07460" y="4050834"/>
            <a:ext cx="7768959" cy="1096899"/>
          </a:xfrm>
        </p:spPr>
        <p:txBody>
          <a:bodyPr anchor="t"/>
          <a:lstStyle>
            <a:lvl1pPr marL="0" indent="0" algn="r" latinLnBrk="0">
              <a:buNone/>
              <a:defRPr lang="zh-CN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3757727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latinLnBrk="0">
              <a:defRPr lang="zh-CN" sz="3600" b="1" kern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556283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2" y="2700868"/>
            <a:ext cx="8598907" cy="1826581"/>
          </a:xfrm>
        </p:spPr>
        <p:txBody>
          <a:bodyPr anchor="b"/>
          <a:lstStyle>
            <a:lvl1pPr algn="l" latinLnBrk="0">
              <a:defRPr lang="zh-CN" sz="4000" b="0" cap="none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860400"/>
          </a:xfrm>
        </p:spPr>
        <p:txBody>
          <a:bodyPr anchor="t"/>
          <a:lstStyle>
            <a:lvl1pPr marL="0" indent="0" algn="l" latinLnBrk="0">
              <a:buNone/>
              <a:defRPr lang="zh-CN"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477949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77511" y="2160589"/>
            <a:ext cx="4185125" cy="388077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91296" y="2160590"/>
            <a:ext cx="4185124" cy="388077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687616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zh-CN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5922" y="2160983"/>
            <a:ext cx="4186713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zh-CN" sz="2400" b="0"/>
            </a:lvl1pPr>
            <a:lvl2pPr marL="457200" indent="0" latinLnBrk="0">
              <a:buNone/>
              <a:defRPr lang="zh-CN" sz="2000" b="1"/>
            </a:lvl2pPr>
            <a:lvl3pPr marL="914400" indent="0" latinLnBrk="0">
              <a:buNone/>
              <a:defRPr lang="zh-CN" sz="1800" b="1"/>
            </a:lvl3pPr>
            <a:lvl4pPr marL="1371600" indent="0" latinLnBrk="0">
              <a:buNone/>
              <a:defRPr lang="zh-CN" sz="1600" b="1"/>
            </a:lvl4pPr>
            <a:lvl5pPr marL="1828800" indent="0" latinLnBrk="0">
              <a:buNone/>
              <a:defRPr lang="zh-CN" sz="1600" b="1"/>
            </a:lvl5pPr>
            <a:lvl6pPr marL="2286000" indent="0" latinLnBrk="0">
              <a:buNone/>
              <a:defRPr lang="zh-CN" sz="1600" b="1"/>
            </a:lvl6pPr>
            <a:lvl7pPr marL="2743200" indent="0" latinLnBrk="0">
              <a:buNone/>
              <a:defRPr lang="zh-CN" sz="1600" b="1"/>
            </a:lvl7pPr>
            <a:lvl8pPr marL="3200400" indent="0" latinLnBrk="0">
              <a:buNone/>
              <a:defRPr lang="zh-CN" sz="1600" b="1"/>
            </a:lvl8pPr>
            <a:lvl9pPr marL="3657600" indent="0" latinLnBrk="0">
              <a:buNone/>
              <a:defRPr lang="zh-CN"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75922" y="2737246"/>
            <a:ext cx="4186713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89709" y="2160983"/>
            <a:ext cx="4186708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zh-CN" sz="2400" b="0"/>
            </a:lvl1pPr>
            <a:lvl2pPr marL="457200" indent="0" latinLnBrk="0">
              <a:buNone/>
              <a:defRPr lang="zh-CN" sz="2000" b="1"/>
            </a:lvl2pPr>
            <a:lvl3pPr marL="914400" indent="0" latinLnBrk="0">
              <a:buNone/>
              <a:defRPr lang="zh-CN" sz="1800" b="1"/>
            </a:lvl3pPr>
            <a:lvl4pPr marL="1371600" indent="0" latinLnBrk="0">
              <a:buNone/>
              <a:defRPr lang="zh-CN" sz="1600" b="1"/>
            </a:lvl4pPr>
            <a:lvl5pPr marL="1828800" indent="0" latinLnBrk="0">
              <a:buNone/>
              <a:defRPr lang="zh-CN" sz="1600" b="1"/>
            </a:lvl5pPr>
            <a:lvl6pPr marL="2286000" indent="0" latinLnBrk="0">
              <a:buNone/>
              <a:defRPr lang="zh-CN" sz="1600" b="1"/>
            </a:lvl6pPr>
            <a:lvl7pPr marL="2743200" indent="0" latinLnBrk="0">
              <a:buNone/>
              <a:defRPr lang="zh-CN" sz="1600" b="1"/>
            </a:lvl7pPr>
            <a:lvl8pPr marL="3200400" indent="0" latinLnBrk="0">
              <a:buNone/>
              <a:defRPr lang="zh-CN" sz="1600" b="1"/>
            </a:lvl8pPr>
            <a:lvl9pPr marL="3657600" indent="0" latinLnBrk="0">
              <a:buNone/>
              <a:defRPr lang="zh-CN"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89710" y="2737246"/>
            <a:ext cx="4186707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350331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1320800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195165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897867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0" y="1498604"/>
            <a:ext cx="3855532" cy="1278466"/>
          </a:xfrm>
        </p:spPr>
        <p:txBody>
          <a:bodyPr anchor="b">
            <a:normAutofit/>
          </a:bodyPr>
          <a:lstStyle>
            <a:lvl1pPr latinLnBrk="0">
              <a:defRPr lang="zh-CN" sz="2000"/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1701" y="514925"/>
            <a:ext cx="4514717" cy="552643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77510" y="2777069"/>
            <a:ext cx="3855532" cy="2584449"/>
          </a:xfrm>
        </p:spPr>
        <p:txBody>
          <a:bodyPr>
            <a:normAutofit/>
          </a:bodyPr>
          <a:lstStyle>
            <a:lvl1pPr marL="0" indent="0" latinLnBrk="0">
              <a:buNone/>
              <a:defRPr lang="zh-CN" sz="1400"/>
            </a:lvl1pPr>
            <a:lvl2pPr marL="457063" indent="0" latinLnBrk="0">
              <a:buNone/>
              <a:defRPr lang="zh-CN" sz="1400"/>
            </a:lvl2pPr>
            <a:lvl3pPr marL="914126" indent="0" latinLnBrk="0">
              <a:buNone/>
              <a:defRPr lang="zh-CN" sz="1200"/>
            </a:lvl3pPr>
            <a:lvl4pPr marL="1371189" indent="0" latinLnBrk="0">
              <a:buNone/>
              <a:defRPr lang="zh-CN" sz="1000"/>
            </a:lvl4pPr>
            <a:lvl5pPr marL="1828251" indent="0" latinLnBrk="0">
              <a:buNone/>
              <a:defRPr lang="zh-CN" sz="1000"/>
            </a:lvl5pPr>
            <a:lvl6pPr marL="2285314" indent="0" latinLnBrk="0">
              <a:buNone/>
              <a:defRPr lang="zh-CN" sz="1000"/>
            </a:lvl6pPr>
            <a:lvl7pPr marL="2742377" indent="0" latinLnBrk="0">
              <a:buNone/>
              <a:defRPr lang="zh-CN" sz="1000"/>
            </a:lvl7pPr>
            <a:lvl8pPr marL="3199440" indent="0" latinLnBrk="0">
              <a:buNone/>
              <a:defRPr lang="zh-CN" sz="1000"/>
            </a:lvl8pPr>
            <a:lvl9pPr marL="3656503" indent="0" latinLnBrk="0">
              <a:buNone/>
              <a:defRPr lang="zh-CN"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721625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4800600"/>
            <a:ext cx="8598906" cy="566738"/>
          </a:xfrm>
        </p:spPr>
        <p:txBody>
          <a:bodyPr anchor="b">
            <a:normAutofit/>
          </a:bodyPr>
          <a:lstStyle>
            <a:lvl1pPr algn="l" latinLnBrk="0">
              <a:defRPr lang="zh-CN"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677511" y="609600"/>
            <a:ext cx="8598907" cy="3845718"/>
          </a:xfrm>
        </p:spPr>
        <p:txBody>
          <a:bodyPr anchor="ctr">
            <a:normAutofit/>
          </a:bodyPr>
          <a:lstStyle>
            <a:lvl1pPr marL="0" indent="0" algn="ctr" latinLnBrk="0">
              <a:buNone/>
              <a:defRPr lang="zh-CN" sz="1600"/>
            </a:lvl1pPr>
            <a:lvl2pPr marL="457200" indent="0" latinLnBrk="0">
              <a:buNone/>
              <a:defRPr lang="zh-CN" sz="2800"/>
            </a:lvl2pPr>
            <a:lvl3pPr marL="914400" indent="0" latinLnBrk="0">
              <a:buNone/>
              <a:defRPr lang="zh-CN" sz="2400"/>
            </a:lvl3pPr>
            <a:lvl4pPr marL="1371600" indent="0" latinLnBrk="0">
              <a:buNone/>
              <a:defRPr lang="zh-CN" sz="2000"/>
            </a:lvl4pPr>
            <a:lvl5pPr marL="1828800" indent="0" latinLnBrk="0">
              <a:buNone/>
              <a:defRPr lang="zh-CN" sz="2000"/>
            </a:lvl5pPr>
            <a:lvl6pPr marL="2286000" indent="0" latinLnBrk="0">
              <a:buNone/>
              <a:defRPr lang="zh-CN" sz="2000"/>
            </a:lvl6pPr>
            <a:lvl7pPr marL="2743200" indent="0" latinLnBrk="0">
              <a:buNone/>
              <a:defRPr lang="zh-CN" sz="2000"/>
            </a:lvl7pPr>
            <a:lvl8pPr marL="3200400" indent="0" latinLnBrk="0">
              <a:buNone/>
              <a:defRPr lang="zh-CN" sz="2000"/>
            </a:lvl8pPr>
            <a:lvl9pPr marL="3657600" indent="0" latinLnBrk="0">
              <a:buNone/>
              <a:defRPr lang="zh-CN" sz="2000"/>
            </a:lvl9pPr>
          </a:lstStyle>
          <a:p>
            <a:r>
              <a:rPr lang="zh-CN" altLang="en-US" smtClean="0"/>
              <a:t>单击图标添加图片</a:t>
            </a:r>
            <a:endParaRPr lang="zh-CN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77511" y="5367338"/>
            <a:ext cx="8598906" cy="674024"/>
          </a:xfrm>
        </p:spPr>
        <p:txBody>
          <a:bodyPr>
            <a:normAutofit/>
          </a:bodyPr>
          <a:lstStyle>
            <a:lvl1pPr marL="0" indent="0" latinLnBrk="0">
              <a:buNone/>
              <a:defRPr lang="zh-CN" sz="1200"/>
            </a:lvl1pPr>
            <a:lvl2pPr marL="457200" indent="0" latinLnBrk="0">
              <a:buNone/>
              <a:defRPr lang="zh-CN" sz="1200"/>
            </a:lvl2pPr>
            <a:lvl3pPr marL="914400" indent="0" latinLnBrk="0">
              <a:buNone/>
              <a:defRPr lang="zh-CN" sz="1000"/>
            </a:lvl3pPr>
            <a:lvl4pPr marL="1371600" indent="0" latinLnBrk="0">
              <a:buNone/>
              <a:defRPr lang="zh-CN" sz="900"/>
            </a:lvl4pPr>
            <a:lvl5pPr marL="1828800" indent="0" latinLnBrk="0">
              <a:buNone/>
              <a:defRPr lang="zh-CN" sz="900"/>
            </a:lvl5pPr>
            <a:lvl6pPr marL="2286000" indent="0" latinLnBrk="0">
              <a:buNone/>
              <a:defRPr lang="zh-CN" sz="900"/>
            </a:lvl6pPr>
            <a:lvl7pPr marL="2743200" indent="0" latinLnBrk="0">
              <a:buNone/>
              <a:defRPr lang="zh-CN" sz="900"/>
            </a:lvl7pPr>
            <a:lvl8pPr marL="3200400" indent="0" latinLnBrk="0">
              <a:buNone/>
              <a:defRPr lang="zh-CN" sz="900"/>
            </a:lvl8pPr>
            <a:lvl9pPr marL="3657600" indent="0" latinLnBrk="0">
              <a:buNone/>
              <a:defRPr lang="zh-CN"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4290783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2" y="609600"/>
            <a:ext cx="8598907" cy="3403600"/>
          </a:xfrm>
        </p:spPr>
        <p:txBody>
          <a:bodyPr anchor="ctr">
            <a:normAutofit/>
          </a:bodyPr>
          <a:lstStyle>
            <a:lvl1pPr algn="l" latinLnBrk="0">
              <a:defRPr lang="zh-CN" sz="4400" b="1" cap="none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470400"/>
            <a:ext cx="8598907" cy="1570962"/>
          </a:xfrm>
        </p:spPr>
        <p:txBody>
          <a:bodyPr anchor="ctr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565848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与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1577" y="609600"/>
            <a:ext cx="8096242" cy="3022600"/>
          </a:xfrm>
        </p:spPr>
        <p:txBody>
          <a:bodyPr anchor="ctr">
            <a:normAutofit/>
          </a:bodyPr>
          <a:lstStyle>
            <a:lvl1pPr algn="l" latinLnBrk="0">
              <a:defRPr lang="zh-CN" sz="4400" b="1" cap="none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470400"/>
            <a:ext cx="8598907" cy="1570962"/>
          </a:xfrm>
        </p:spPr>
        <p:txBody>
          <a:bodyPr anchor="ctr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F11F0EC-4F60-4544-9956-271209A740FE}" type="datetimeFigureOut">
              <a:rPr lang="en-US" altLang="zh-CN" smtClean="0"/>
              <a:pPr/>
              <a:t>8/29/2023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EC7A5AD-5AEC-42D0-A3BE-F46B40576360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23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1366495" y="3632200"/>
            <a:ext cx="7226406" cy="381000"/>
          </a:xfrm>
        </p:spPr>
        <p:txBody>
          <a:bodyPr anchor="ctr">
            <a:noAutofit/>
          </a:bodyPr>
          <a:lstStyle>
            <a:lvl1pPr marL="0" indent="0" latinLnBrk="0">
              <a:buFontTx/>
              <a:buNone/>
              <a:defRPr 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FontTx/>
              <a:buNone/>
              <a:defRPr lang="zh-CN"/>
            </a:lvl2pPr>
            <a:lvl3pPr marL="914400" indent="0" latinLnBrk="0">
              <a:buFontTx/>
              <a:buNone/>
              <a:defRPr lang="zh-CN"/>
            </a:lvl3pPr>
            <a:lvl4pPr marL="1371600" indent="0" latinLnBrk="0">
              <a:buFontTx/>
              <a:buNone/>
              <a:defRPr lang="zh-CN"/>
            </a:lvl4pPr>
            <a:lvl5pPr marL="1828800" indent="0" latinLnBrk="0">
              <a:buFontTx/>
              <a:buNone/>
              <a:defRPr lang="zh-CN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42011" y="167030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latinLnBrk="0">
              <a:spcBef>
                <a:spcPct val="0"/>
              </a:spcBef>
              <a:buNone/>
              <a:defRPr lang="zh-CN"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988201" y="251463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lvl="0" latinLnBrk="0">
              <a:spcBef>
                <a:spcPct val="0"/>
              </a:spcBef>
              <a:buNone/>
              <a:defRPr lang="zh-CN"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 dirty="0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9817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2" y="1931988"/>
            <a:ext cx="8598907" cy="2595460"/>
          </a:xfrm>
        </p:spPr>
        <p:txBody>
          <a:bodyPr anchor="b">
            <a:normAutofit/>
          </a:bodyPr>
          <a:lstStyle>
            <a:lvl1pPr algn="l" latinLnBrk="0">
              <a:defRPr lang="zh-CN" sz="4400" b="1" cap="none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396703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1577" y="609600"/>
            <a:ext cx="8096242" cy="3022600"/>
          </a:xfrm>
        </p:spPr>
        <p:txBody>
          <a:bodyPr anchor="ctr">
            <a:normAutofit/>
          </a:bodyPr>
          <a:lstStyle>
            <a:lvl1pPr algn="l" latinLnBrk="0">
              <a:defRPr lang="zh-CN" sz="4400" b="0" cap="none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50000"/>
                    <a:lumOff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F11F0EC-4F60-4544-9956-271209A740FE}" type="datetimeFigureOut">
              <a:rPr lang="en-US" altLang="zh-CN" smtClean="0"/>
              <a:pPr/>
              <a:t>8/29/2023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EC7A5AD-5AEC-42D0-A3BE-F46B40576360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23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677509" y="4013200"/>
            <a:ext cx="8598908" cy="514248"/>
          </a:xfrm>
        </p:spPr>
        <p:txBody>
          <a:bodyPr anchor="b">
            <a:noAutofit/>
          </a:bodyPr>
          <a:lstStyle>
            <a:lvl1pPr marL="0" indent="0" latinLnBrk="0">
              <a:buFontTx/>
              <a:buNone/>
              <a:defRPr 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FontTx/>
              <a:buNone/>
              <a:defRPr lang="zh-CN"/>
            </a:lvl2pPr>
            <a:lvl3pPr marL="914400" indent="0" latinLnBrk="0">
              <a:buFontTx/>
              <a:buNone/>
              <a:defRPr lang="zh-CN"/>
            </a:lvl3pPr>
            <a:lvl4pPr marL="1371600" indent="0" latinLnBrk="0">
              <a:buFontTx/>
              <a:buNone/>
              <a:defRPr lang="zh-CN"/>
            </a:lvl4pPr>
            <a:lvl5pPr marL="1828800" indent="0" latinLnBrk="0">
              <a:buFontTx/>
              <a:buNone/>
              <a:defRPr lang="zh-CN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42011" y="165216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latinLnBrk="0">
              <a:spcBef>
                <a:spcPct val="0"/>
              </a:spcBef>
              <a:buNone/>
              <a:defRPr lang="zh-CN"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997264" y="2478352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lvl="0" latinLnBrk="0">
              <a:spcBef>
                <a:spcPct val="0"/>
              </a:spcBef>
              <a:buNone/>
              <a:defRPr lang="zh-CN"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7398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978" y="609600"/>
            <a:ext cx="8590440" cy="3022600"/>
          </a:xfrm>
        </p:spPr>
        <p:txBody>
          <a:bodyPr anchor="ctr">
            <a:normAutofit/>
          </a:bodyPr>
          <a:lstStyle>
            <a:lvl1pPr algn="l" latinLnBrk="0">
              <a:defRPr lang="zh-CN"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  <p:sp>
        <p:nvSpPr>
          <p:cNvPr id="23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677509" y="4013200"/>
            <a:ext cx="8598908" cy="514248"/>
          </a:xfrm>
        </p:spPr>
        <p:txBody>
          <a:bodyPr anchor="b">
            <a:noAutofit/>
          </a:bodyPr>
          <a:lstStyle>
            <a:lvl1pPr marL="0" indent="0" latinLnBrk="0">
              <a:buFontTx/>
              <a:buNone/>
              <a:defRPr lang="zh-CN" sz="2400">
                <a:solidFill>
                  <a:schemeClr val="accent1"/>
                </a:solidFill>
              </a:defRPr>
            </a:lvl1pPr>
            <a:lvl2pPr marL="457200" indent="0" latinLnBrk="0">
              <a:buFontTx/>
              <a:buNone/>
              <a:defRPr lang="zh-CN"/>
            </a:lvl2pPr>
            <a:lvl3pPr marL="914400" indent="0" latinLnBrk="0">
              <a:buFontTx/>
              <a:buNone/>
              <a:defRPr lang="zh-CN"/>
            </a:lvl3pPr>
            <a:lvl4pPr marL="1371600" indent="0" latinLnBrk="0">
              <a:buFontTx/>
              <a:buNone/>
              <a:defRPr lang="zh-CN"/>
            </a:lvl4pPr>
            <a:lvl5pPr marL="1828800" indent="0" latinLnBrk="0">
              <a:buFontTx/>
              <a:buNone/>
              <a:defRPr lang="zh-CN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04312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150809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69749" y="609600"/>
            <a:ext cx="1305083" cy="5251451"/>
          </a:xfrm>
        </p:spPr>
        <p:txBody>
          <a:bodyPr vert="eaVert" anchor="ctr"/>
          <a:lstStyle/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77511" y="609600"/>
            <a:ext cx="7061989" cy="52514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zh-CN" altLang="en-US"/>
              <a:pPr/>
              <a:t>2023/8/29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4029164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连接线 6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线 7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任意多边形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-8469" y="4013201"/>
            <a:ext cx="457319" cy="2853267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1" y="2160590"/>
            <a:ext cx="8598907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zh-CN" sz="900">
                <a:solidFill>
                  <a:schemeClr val="tx1">
                    <a:tint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F11F0EC-4F60-4544-9956-271209A740FE}" type="datetimeFigureOut">
              <a:rPr lang="en-US" altLang="zh-CN" smtClean="0"/>
              <a:pPr/>
              <a:t>8/29/2023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zh-CN" sz="900">
                <a:solidFill>
                  <a:schemeClr val="tx1">
                    <a:tint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592901" y="6041363"/>
            <a:ext cx="68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zh-CN" sz="9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EC7A5AD-5AEC-42D0-A3BE-F46B40576360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5419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lang="zh-CN" sz="3600" b="1" kern="1200" dirty="0">
          <a:solidFill>
            <a:schemeClr val="accent1"/>
          </a:solidFill>
          <a:latin typeface="微软雅黑" pitchFamily="34" charset="-122"/>
          <a:ea typeface="微软雅黑" pitchFamily="34" charset="-122"/>
          <a:cs typeface="+mj-cs"/>
        </a:defRPr>
      </a:lvl1pPr>
      <a:lvl2pPr eaLnBrk="1" latinLnBrk="0" hangingPunct="1">
        <a:defRPr lang="zh-CN">
          <a:solidFill>
            <a:schemeClr val="tx2"/>
          </a:solidFill>
        </a:defRPr>
      </a:lvl2pPr>
      <a:lvl3pPr eaLnBrk="1" latinLnBrk="0" hangingPunct="1">
        <a:defRPr lang="zh-CN">
          <a:solidFill>
            <a:schemeClr val="tx2"/>
          </a:solidFill>
        </a:defRPr>
      </a:lvl3pPr>
      <a:lvl4pPr eaLnBrk="1" latinLnBrk="0" hangingPunct="1">
        <a:defRPr lang="zh-CN">
          <a:solidFill>
            <a:schemeClr val="tx2"/>
          </a:solidFill>
        </a:defRPr>
      </a:lvl4pPr>
      <a:lvl5pPr eaLnBrk="1" latinLnBrk="0" hangingPunct="1">
        <a:defRPr lang="zh-CN">
          <a:solidFill>
            <a:schemeClr val="tx2"/>
          </a:solidFill>
        </a:defRPr>
      </a:lvl5pPr>
      <a:lvl6pPr eaLnBrk="1" latinLnBrk="0" hangingPunct="1">
        <a:defRPr lang="zh-CN">
          <a:solidFill>
            <a:schemeClr val="tx2"/>
          </a:solidFill>
        </a:defRPr>
      </a:lvl6pPr>
      <a:lvl7pPr eaLnBrk="1" latinLnBrk="0" hangingPunct="1">
        <a:defRPr lang="zh-CN">
          <a:solidFill>
            <a:schemeClr val="tx2"/>
          </a:solidFill>
        </a:defRPr>
      </a:lvl7pPr>
      <a:lvl8pPr eaLnBrk="1" latinLnBrk="0" hangingPunct="1">
        <a:defRPr lang="zh-CN">
          <a:solidFill>
            <a:schemeClr val="tx2"/>
          </a:solidFill>
        </a:defRPr>
      </a:lvl8pPr>
      <a:lvl9pPr eaLnBrk="1" latinLnBrk="0" hangingPunct="1">
        <a:defRPr lang="zh-CN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8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6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4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0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1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4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6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baike.baidu.com/item/%E4%B8%93%E9%A1%B9%E9%99%84%E5%8A%A0%E6%89%A3%E9%99%A4/22880122?fromModule=lemma_inlink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060" y="3670582"/>
            <a:ext cx="1193717" cy="1244265"/>
          </a:xfrm>
          <a:prstGeom prst="rect">
            <a:avLst/>
          </a:prstGeom>
        </p:spPr>
      </p:pic>
      <p:sp>
        <p:nvSpPr>
          <p:cNvPr id="5" name="矩形 8"/>
          <p:cNvSpPr txBox="1">
            <a:spLocks noChangeArrowheads="1"/>
          </p:cNvSpPr>
          <p:nvPr/>
        </p:nvSpPr>
        <p:spPr>
          <a:xfrm>
            <a:off x="1403854" y="1868983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>
              <a:spcBef>
                <a:spcPct val="0"/>
              </a:spcBef>
              <a:buNone/>
              <a:defRPr lang="zh-CN" sz="4800" b="1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>
              <a:defRPr lang="zh-CN">
                <a:solidFill>
                  <a:schemeClr val="tx2"/>
                </a:solidFill>
              </a:defRPr>
            </a:lvl2pPr>
            <a:lvl3pPr>
              <a:defRPr lang="zh-CN">
                <a:solidFill>
                  <a:schemeClr val="tx2"/>
                </a:solidFill>
              </a:defRPr>
            </a:lvl3pPr>
            <a:lvl4pPr>
              <a:defRPr lang="zh-CN">
                <a:solidFill>
                  <a:schemeClr val="tx2"/>
                </a:solidFill>
              </a:defRPr>
            </a:lvl4pPr>
            <a:lvl5pPr>
              <a:defRPr lang="zh-CN">
                <a:solidFill>
                  <a:schemeClr val="tx2"/>
                </a:solidFill>
              </a:defRPr>
            </a:lvl5pPr>
            <a:lvl6pPr>
              <a:defRPr lang="zh-CN">
                <a:solidFill>
                  <a:schemeClr val="tx2"/>
                </a:solidFill>
              </a:defRPr>
            </a:lvl6pPr>
            <a:lvl7pPr>
              <a:defRPr lang="zh-CN">
                <a:solidFill>
                  <a:schemeClr val="tx2"/>
                </a:solidFill>
              </a:defRPr>
            </a:lvl7pPr>
            <a:lvl8pPr>
              <a:defRPr lang="zh-CN">
                <a:solidFill>
                  <a:schemeClr val="tx2"/>
                </a:solidFill>
              </a:defRPr>
            </a:lvl8pPr>
            <a:lvl9pPr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第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单元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选择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结构</a:t>
            </a:r>
          </a:p>
        </p:txBody>
      </p:sp>
    </p:spTree>
    <p:extLst>
      <p:ext uri="{BB962C8B-B14F-4D97-AF65-F5344CB8AC3E}">
        <p14:creationId xmlns:p14="http://schemas.microsoft.com/office/powerpoint/2010/main" val="232948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矩形 2"/>
          <p:cNvSpPr>
            <a:spLocks noGrp="1" noChangeArrowheads="1"/>
          </p:cNvSpPr>
          <p:nvPr>
            <p:ph type="title"/>
          </p:nvPr>
        </p:nvSpPr>
        <p:spPr>
          <a:xfrm>
            <a:off x="677511" y="440270"/>
            <a:ext cx="8598907" cy="1320800"/>
          </a:xfrm>
        </p:spPr>
        <p:txBody>
          <a:bodyPr/>
          <a:lstStyle/>
          <a:p>
            <a:r>
              <a:rPr lang="zh-CN" dirty="0"/>
              <a:t>摘要</a:t>
            </a:r>
          </a:p>
        </p:txBody>
      </p:sp>
      <p:sp>
        <p:nvSpPr>
          <p:cNvPr id="2" name="矩形 1"/>
          <p:cNvSpPr/>
          <p:nvPr/>
        </p:nvSpPr>
        <p:spPr>
          <a:xfrm>
            <a:off x="752475" y="1226465"/>
            <a:ext cx="6096000" cy="499624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4.1  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条件判断表达式</a:t>
            </a:r>
            <a:endParaRPr lang="en-US" altLang="zh-CN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4.1.1  </a:t>
            </a:r>
            <a:r>
              <a:rPr lang="zh-CN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关系运算符和关系表达式</a:t>
            </a:r>
            <a:endParaRPr lang="en-US" altLang="zh-CN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4.1.2  </a:t>
            </a:r>
            <a:r>
              <a:rPr lang="zh-CN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逻辑运算符和逻辑表达式</a:t>
            </a:r>
            <a:endParaRPr lang="en-US" altLang="zh-CN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28575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4.2  if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选择</a:t>
            </a:r>
            <a:r>
              <a:rPr lang="zh-CN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4.2.1  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单分支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if</a:t>
            </a:r>
            <a:r>
              <a:rPr lang="zh-CN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</a:t>
            </a:r>
            <a:endParaRPr lang="en-US" altLang="zh-CN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4.2.2  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多分支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if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</a:t>
            </a:r>
            <a:endParaRPr lang="en-US" altLang="zh-CN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4.2.3  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条件</a:t>
            </a:r>
            <a:r>
              <a:rPr lang="zh-CN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运算符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28575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4.3  switch</a:t>
            </a:r>
            <a:r>
              <a:rPr lang="zh-CN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语句</a:t>
            </a:r>
            <a:endParaRPr lang="en-US" altLang="zh-CN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28575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实例分析与实现</a:t>
            </a:r>
            <a:endParaRPr lang="en-US" altLang="zh-CN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056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220011" y="3357215"/>
            <a:ext cx="1799638" cy="2312640"/>
            <a:chOff x="3029621" y="3777998"/>
            <a:chExt cx="280415" cy="462821"/>
          </a:xfrm>
          <a:solidFill>
            <a:srgbClr val="17A34A"/>
          </a:solidFill>
        </p:grpSpPr>
        <p:sp>
          <p:nvSpPr>
            <p:cNvPr id="5" name="Freeform 130"/>
            <p:cNvSpPr>
              <a:spLocks/>
            </p:cNvSpPr>
            <p:nvPr/>
          </p:nvSpPr>
          <p:spPr bwMode="auto">
            <a:xfrm>
              <a:off x="3029621" y="3877368"/>
              <a:ext cx="280415" cy="363451"/>
            </a:xfrm>
            <a:custGeom>
              <a:avLst/>
              <a:gdLst>
                <a:gd name="T0" fmla="*/ 84 w 87"/>
                <a:gd name="T1" fmla="*/ 38 h 113"/>
                <a:gd name="T2" fmla="*/ 62 w 87"/>
                <a:gd name="T3" fmla="*/ 9 h 113"/>
                <a:gd name="T4" fmla="*/ 57 w 87"/>
                <a:gd name="T5" fmla="*/ 4 h 113"/>
                <a:gd name="T6" fmla="*/ 55 w 87"/>
                <a:gd name="T7" fmla="*/ 3 h 113"/>
                <a:gd name="T8" fmla="*/ 32 w 87"/>
                <a:gd name="T9" fmla="*/ 3 h 113"/>
                <a:gd name="T10" fmla="*/ 31 w 87"/>
                <a:gd name="T11" fmla="*/ 4 h 113"/>
                <a:gd name="T12" fmla="*/ 25 w 87"/>
                <a:gd name="T13" fmla="*/ 9 h 113"/>
                <a:gd name="T14" fmla="*/ 3 w 87"/>
                <a:gd name="T15" fmla="*/ 38 h 113"/>
                <a:gd name="T16" fmla="*/ 1 w 87"/>
                <a:gd name="T17" fmla="*/ 44 h 113"/>
                <a:gd name="T18" fmla="*/ 7 w 87"/>
                <a:gd name="T19" fmla="*/ 48 h 113"/>
                <a:gd name="T20" fmla="*/ 11 w 87"/>
                <a:gd name="T21" fmla="*/ 45 h 113"/>
                <a:gd name="T22" fmla="*/ 20 w 87"/>
                <a:gd name="T23" fmla="*/ 34 h 113"/>
                <a:gd name="T24" fmla="*/ 11 w 87"/>
                <a:gd name="T25" fmla="*/ 63 h 113"/>
                <a:gd name="T26" fmla="*/ 18 w 87"/>
                <a:gd name="T27" fmla="*/ 72 h 113"/>
                <a:gd name="T28" fmla="*/ 21 w 87"/>
                <a:gd name="T29" fmla="*/ 72 h 113"/>
                <a:gd name="T30" fmla="*/ 22 w 87"/>
                <a:gd name="T31" fmla="*/ 105 h 113"/>
                <a:gd name="T32" fmla="*/ 28 w 87"/>
                <a:gd name="T33" fmla="*/ 112 h 113"/>
                <a:gd name="T34" fmla="*/ 32 w 87"/>
                <a:gd name="T35" fmla="*/ 113 h 113"/>
                <a:gd name="T36" fmla="*/ 36 w 87"/>
                <a:gd name="T37" fmla="*/ 84 h 113"/>
                <a:gd name="T38" fmla="*/ 39 w 87"/>
                <a:gd name="T39" fmla="*/ 77 h 113"/>
                <a:gd name="T40" fmla="*/ 48 w 87"/>
                <a:gd name="T41" fmla="*/ 77 h 113"/>
                <a:gd name="T42" fmla="*/ 51 w 87"/>
                <a:gd name="T43" fmla="*/ 84 h 113"/>
                <a:gd name="T44" fmla="*/ 56 w 87"/>
                <a:gd name="T45" fmla="*/ 113 h 113"/>
                <a:gd name="T46" fmla="*/ 59 w 87"/>
                <a:gd name="T47" fmla="*/ 112 h 113"/>
                <a:gd name="T48" fmla="*/ 65 w 87"/>
                <a:gd name="T49" fmla="*/ 105 h 113"/>
                <a:gd name="T50" fmla="*/ 66 w 87"/>
                <a:gd name="T51" fmla="*/ 72 h 113"/>
                <a:gd name="T52" fmla="*/ 69 w 87"/>
                <a:gd name="T53" fmla="*/ 72 h 113"/>
                <a:gd name="T54" fmla="*/ 76 w 87"/>
                <a:gd name="T55" fmla="*/ 63 h 113"/>
                <a:gd name="T56" fmla="*/ 68 w 87"/>
                <a:gd name="T57" fmla="*/ 34 h 113"/>
                <a:gd name="T58" fmla="*/ 75 w 87"/>
                <a:gd name="T59" fmla="*/ 45 h 113"/>
                <a:gd name="T60" fmla="*/ 80 w 87"/>
                <a:gd name="T61" fmla="*/ 48 h 113"/>
                <a:gd name="T62" fmla="*/ 86 w 87"/>
                <a:gd name="T63" fmla="*/ 44 h 113"/>
                <a:gd name="T64" fmla="*/ 84 w 87"/>
                <a:gd name="T65" fmla="*/ 3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7" h="113">
                  <a:moveTo>
                    <a:pt x="84" y="38"/>
                  </a:moveTo>
                  <a:cubicBezTo>
                    <a:pt x="76" y="29"/>
                    <a:pt x="69" y="19"/>
                    <a:pt x="62" y="9"/>
                  </a:cubicBezTo>
                  <a:cubicBezTo>
                    <a:pt x="60" y="7"/>
                    <a:pt x="58" y="5"/>
                    <a:pt x="57" y="4"/>
                  </a:cubicBezTo>
                  <a:cubicBezTo>
                    <a:pt x="56" y="4"/>
                    <a:pt x="56" y="3"/>
                    <a:pt x="55" y="3"/>
                  </a:cubicBezTo>
                  <a:cubicBezTo>
                    <a:pt x="47" y="0"/>
                    <a:pt x="40" y="0"/>
                    <a:pt x="32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0" y="4"/>
                    <a:pt x="27" y="7"/>
                    <a:pt x="25" y="9"/>
                  </a:cubicBezTo>
                  <a:cubicBezTo>
                    <a:pt x="18" y="19"/>
                    <a:pt x="10" y="29"/>
                    <a:pt x="3" y="38"/>
                  </a:cubicBezTo>
                  <a:cubicBezTo>
                    <a:pt x="1" y="41"/>
                    <a:pt x="0" y="43"/>
                    <a:pt x="1" y="44"/>
                  </a:cubicBezTo>
                  <a:cubicBezTo>
                    <a:pt x="3" y="45"/>
                    <a:pt x="5" y="47"/>
                    <a:pt x="7" y="48"/>
                  </a:cubicBezTo>
                  <a:cubicBezTo>
                    <a:pt x="8" y="49"/>
                    <a:pt x="10" y="47"/>
                    <a:pt x="11" y="45"/>
                  </a:cubicBezTo>
                  <a:cubicBezTo>
                    <a:pt x="14" y="41"/>
                    <a:pt x="17" y="37"/>
                    <a:pt x="20" y="34"/>
                  </a:cubicBezTo>
                  <a:cubicBezTo>
                    <a:pt x="17" y="43"/>
                    <a:pt x="14" y="53"/>
                    <a:pt x="11" y="63"/>
                  </a:cubicBezTo>
                  <a:cubicBezTo>
                    <a:pt x="10" y="67"/>
                    <a:pt x="13" y="71"/>
                    <a:pt x="18" y="72"/>
                  </a:cubicBezTo>
                  <a:cubicBezTo>
                    <a:pt x="19" y="72"/>
                    <a:pt x="20" y="72"/>
                    <a:pt x="21" y="72"/>
                  </a:cubicBezTo>
                  <a:cubicBezTo>
                    <a:pt x="21" y="83"/>
                    <a:pt x="22" y="94"/>
                    <a:pt x="22" y="105"/>
                  </a:cubicBezTo>
                  <a:cubicBezTo>
                    <a:pt x="22" y="108"/>
                    <a:pt x="25" y="111"/>
                    <a:pt x="28" y="112"/>
                  </a:cubicBezTo>
                  <a:cubicBezTo>
                    <a:pt x="29" y="113"/>
                    <a:pt x="30" y="113"/>
                    <a:pt x="32" y="113"/>
                  </a:cubicBezTo>
                  <a:cubicBezTo>
                    <a:pt x="33" y="104"/>
                    <a:pt x="35" y="94"/>
                    <a:pt x="36" y="84"/>
                  </a:cubicBezTo>
                  <a:cubicBezTo>
                    <a:pt x="37" y="81"/>
                    <a:pt x="38" y="78"/>
                    <a:pt x="39" y="77"/>
                  </a:cubicBezTo>
                  <a:cubicBezTo>
                    <a:pt x="42" y="74"/>
                    <a:pt x="45" y="74"/>
                    <a:pt x="48" y="77"/>
                  </a:cubicBezTo>
                  <a:cubicBezTo>
                    <a:pt x="49" y="78"/>
                    <a:pt x="50" y="81"/>
                    <a:pt x="51" y="84"/>
                  </a:cubicBezTo>
                  <a:cubicBezTo>
                    <a:pt x="52" y="94"/>
                    <a:pt x="54" y="104"/>
                    <a:pt x="56" y="113"/>
                  </a:cubicBezTo>
                  <a:cubicBezTo>
                    <a:pt x="57" y="113"/>
                    <a:pt x="58" y="113"/>
                    <a:pt x="59" y="112"/>
                  </a:cubicBezTo>
                  <a:cubicBezTo>
                    <a:pt x="62" y="111"/>
                    <a:pt x="65" y="108"/>
                    <a:pt x="65" y="105"/>
                  </a:cubicBezTo>
                  <a:cubicBezTo>
                    <a:pt x="65" y="94"/>
                    <a:pt x="66" y="83"/>
                    <a:pt x="66" y="72"/>
                  </a:cubicBezTo>
                  <a:cubicBezTo>
                    <a:pt x="67" y="72"/>
                    <a:pt x="68" y="72"/>
                    <a:pt x="69" y="72"/>
                  </a:cubicBezTo>
                  <a:cubicBezTo>
                    <a:pt x="74" y="71"/>
                    <a:pt x="77" y="67"/>
                    <a:pt x="76" y="63"/>
                  </a:cubicBezTo>
                  <a:cubicBezTo>
                    <a:pt x="73" y="53"/>
                    <a:pt x="70" y="44"/>
                    <a:pt x="68" y="34"/>
                  </a:cubicBezTo>
                  <a:cubicBezTo>
                    <a:pt x="70" y="38"/>
                    <a:pt x="73" y="41"/>
                    <a:pt x="75" y="45"/>
                  </a:cubicBezTo>
                  <a:cubicBezTo>
                    <a:pt x="77" y="47"/>
                    <a:pt x="79" y="49"/>
                    <a:pt x="80" y="48"/>
                  </a:cubicBezTo>
                  <a:cubicBezTo>
                    <a:pt x="82" y="47"/>
                    <a:pt x="84" y="45"/>
                    <a:pt x="86" y="44"/>
                  </a:cubicBezTo>
                  <a:cubicBezTo>
                    <a:pt x="87" y="43"/>
                    <a:pt x="86" y="41"/>
                    <a:pt x="84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Oval 131"/>
            <p:cNvSpPr>
              <a:spLocks noChangeArrowheads="1"/>
            </p:cNvSpPr>
            <p:nvPr/>
          </p:nvSpPr>
          <p:spPr bwMode="auto">
            <a:xfrm>
              <a:off x="3123546" y="3777998"/>
              <a:ext cx="92564" cy="966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67193" y="4204987"/>
            <a:ext cx="2336800" cy="1473179"/>
            <a:chOff x="9466918" y="5622475"/>
            <a:chExt cx="402927" cy="431513"/>
          </a:xfrm>
        </p:grpSpPr>
        <p:sp>
          <p:nvSpPr>
            <p:cNvPr id="8" name="Rectangle 369"/>
            <p:cNvSpPr>
              <a:spLocks noChangeArrowheads="1"/>
            </p:cNvSpPr>
            <p:nvPr/>
          </p:nvSpPr>
          <p:spPr bwMode="auto">
            <a:xfrm>
              <a:off x="9653408" y="5777657"/>
              <a:ext cx="106177" cy="28586"/>
            </a:xfrm>
            <a:prstGeom prst="rect">
              <a:avLst/>
            </a:prstGeom>
            <a:solidFill>
              <a:srgbClr val="17A34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" name="Rectangle 370"/>
            <p:cNvSpPr>
              <a:spLocks noChangeArrowheads="1"/>
            </p:cNvSpPr>
            <p:nvPr/>
          </p:nvSpPr>
          <p:spPr bwMode="auto">
            <a:xfrm>
              <a:off x="9641156" y="5645617"/>
              <a:ext cx="112983" cy="42199"/>
            </a:xfrm>
            <a:prstGeom prst="rect">
              <a:avLst/>
            </a:prstGeom>
            <a:solidFill>
              <a:srgbClr val="17A34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" name="Freeform 371"/>
            <p:cNvSpPr>
              <a:spLocks noEditPoints="1"/>
            </p:cNvSpPr>
            <p:nvPr/>
          </p:nvSpPr>
          <p:spPr bwMode="auto">
            <a:xfrm>
              <a:off x="9509117" y="5957340"/>
              <a:ext cx="318530" cy="58534"/>
            </a:xfrm>
            <a:custGeom>
              <a:avLst/>
              <a:gdLst>
                <a:gd name="T0" fmla="*/ 98 w 99"/>
                <a:gd name="T1" fmla="*/ 0 h 18"/>
                <a:gd name="T2" fmla="*/ 2 w 99"/>
                <a:gd name="T3" fmla="*/ 0 h 18"/>
                <a:gd name="T4" fmla="*/ 0 w 99"/>
                <a:gd name="T5" fmla="*/ 2 h 18"/>
                <a:gd name="T6" fmla="*/ 0 w 99"/>
                <a:gd name="T7" fmla="*/ 16 h 18"/>
                <a:gd name="T8" fmla="*/ 2 w 99"/>
                <a:gd name="T9" fmla="*/ 18 h 18"/>
                <a:gd name="T10" fmla="*/ 98 w 99"/>
                <a:gd name="T11" fmla="*/ 18 h 18"/>
                <a:gd name="T12" fmla="*/ 99 w 99"/>
                <a:gd name="T13" fmla="*/ 16 h 18"/>
                <a:gd name="T14" fmla="*/ 99 w 99"/>
                <a:gd name="T15" fmla="*/ 2 h 18"/>
                <a:gd name="T16" fmla="*/ 98 w 99"/>
                <a:gd name="T17" fmla="*/ 0 h 18"/>
                <a:gd name="T18" fmla="*/ 50 w 99"/>
                <a:gd name="T19" fmla="*/ 13 h 18"/>
                <a:gd name="T20" fmla="*/ 46 w 99"/>
                <a:gd name="T21" fmla="*/ 9 h 18"/>
                <a:gd name="T22" fmla="*/ 50 w 99"/>
                <a:gd name="T23" fmla="*/ 5 h 18"/>
                <a:gd name="T24" fmla="*/ 53 w 99"/>
                <a:gd name="T25" fmla="*/ 9 h 18"/>
                <a:gd name="T26" fmla="*/ 50 w 99"/>
                <a:gd name="T27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18">
                  <a:moveTo>
                    <a:pt x="9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98" y="18"/>
                    <a:pt x="98" y="18"/>
                    <a:pt x="98" y="18"/>
                  </a:cubicBezTo>
                  <a:cubicBezTo>
                    <a:pt x="99" y="18"/>
                    <a:pt x="99" y="17"/>
                    <a:pt x="99" y="16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1"/>
                    <a:pt x="99" y="0"/>
                    <a:pt x="98" y="0"/>
                  </a:cubicBezTo>
                  <a:close/>
                  <a:moveTo>
                    <a:pt x="50" y="13"/>
                  </a:moveTo>
                  <a:cubicBezTo>
                    <a:pt x="48" y="13"/>
                    <a:pt x="46" y="11"/>
                    <a:pt x="46" y="9"/>
                  </a:cubicBezTo>
                  <a:cubicBezTo>
                    <a:pt x="46" y="7"/>
                    <a:pt x="48" y="5"/>
                    <a:pt x="50" y="5"/>
                  </a:cubicBezTo>
                  <a:cubicBezTo>
                    <a:pt x="52" y="5"/>
                    <a:pt x="53" y="7"/>
                    <a:pt x="53" y="9"/>
                  </a:cubicBezTo>
                  <a:cubicBezTo>
                    <a:pt x="53" y="11"/>
                    <a:pt x="52" y="13"/>
                    <a:pt x="50" y="13"/>
                  </a:cubicBezTo>
                  <a:close/>
                </a:path>
              </a:pathLst>
            </a:custGeom>
            <a:solidFill>
              <a:srgbClr val="17A34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" name="Freeform 372"/>
            <p:cNvSpPr>
              <a:spLocks noEditPoints="1"/>
            </p:cNvSpPr>
            <p:nvPr/>
          </p:nvSpPr>
          <p:spPr bwMode="auto">
            <a:xfrm>
              <a:off x="9466918" y="5622475"/>
              <a:ext cx="402927" cy="431513"/>
            </a:xfrm>
            <a:custGeom>
              <a:avLst/>
              <a:gdLst>
                <a:gd name="T0" fmla="*/ 109 w 125"/>
                <a:gd name="T1" fmla="*/ 66 h 134"/>
                <a:gd name="T2" fmla="*/ 84 w 125"/>
                <a:gd name="T3" fmla="*/ 36 h 134"/>
                <a:gd name="T4" fmla="*/ 95 w 125"/>
                <a:gd name="T5" fmla="*/ 25 h 134"/>
                <a:gd name="T6" fmla="*/ 50 w 125"/>
                <a:gd name="T7" fmla="*/ 0 h 134"/>
                <a:gd name="T8" fmla="*/ 50 w 125"/>
                <a:gd name="T9" fmla="*/ 26 h 134"/>
                <a:gd name="T10" fmla="*/ 52 w 125"/>
                <a:gd name="T11" fmla="*/ 36 h 134"/>
                <a:gd name="T12" fmla="*/ 32 w 125"/>
                <a:gd name="T13" fmla="*/ 30 h 134"/>
                <a:gd name="T14" fmla="*/ 21 w 125"/>
                <a:gd name="T15" fmla="*/ 47 h 134"/>
                <a:gd name="T16" fmla="*/ 1 w 125"/>
                <a:gd name="T17" fmla="*/ 99 h 134"/>
                <a:gd name="T18" fmla="*/ 12 w 125"/>
                <a:gd name="T19" fmla="*/ 134 h 134"/>
                <a:gd name="T20" fmla="*/ 125 w 125"/>
                <a:gd name="T21" fmla="*/ 104 h 134"/>
                <a:gd name="T22" fmla="*/ 92 w 125"/>
                <a:gd name="T23" fmla="*/ 3 h 134"/>
                <a:gd name="T24" fmla="*/ 51 w 125"/>
                <a:gd name="T25" fmla="*/ 3 h 134"/>
                <a:gd name="T26" fmla="*/ 92 w 125"/>
                <a:gd name="T27" fmla="*/ 84 h 134"/>
                <a:gd name="T28" fmla="*/ 102 w 125"/>
                <a:gd name="T29" fmla="*/ 80 h 134"/>
                <a:gd name="T30" fmla="*/ 101 w 125"/>
                <a:gd name="T31" fmla="*/ 77 h 134"/>
                <a:gd name="T32" fmla="*/ 77 w 125"/>
                <a:gd name="T33" fmla="*/ 80 h 134"/>
                <a:gd name="T34" fmla="*/ 76 w 125"/>
                <a:gd name="T35" fmla="*/ 77 h 134"/>
                <a:gd name="T36" fmla="*/ 76 w 125"/>
                <a:gd name="T37" fmla="*/ 70 h 134"/>
                <a:gd name="T38" fmla="*/ 77 w 125"/>
                <a:gd name="T39" fmla="*/ 84 h 134"/>
                <a:gd name="T40" fmla="*/ 66 w 125"/>
                <a:gd name="T41" fmla="*/ 84 h 134"/>
                <a:gd name="T42" fmla="*/ 77 w 125"/>
                <a:gd name="T43" fmla="*/ 70 h 134"/>
                <a:gd name="T44" fmla="*/ 78 w 125"/>
                <a:gd name="T45" fmla="*/ 73 h 134"/>
                <a:gd name="T46" fmla="*/ 79 w 125"/>
                <a:gd name="T47" fmla="*/ 80 h 134"/>
                <a:gd name="T48" fmla="*/ 90 w 125"/>
                <a:gd name="T49" fmla="*/ 84 h 134"/>
                <a:gd name="T50" fmla="*/ 79 w 125"/>
                <a:gd name="T51" fmla="*/ 84 h 134"/>
                <a:gd name="T52" fmla="*/ 88 w 125"/>
                <a:gd name="T53" fmla="*/ 70 h 134"/>
                <a:gd name="T54" fmla="*/ 89 w 125"/>
                <a:gd name="T55" fmla="*/ 73 h 134"/>
                <a:gd name="T56" fmla="*/ 49 w 125"/>
                <a:gd name="T57" fmla="*/ 36 h 134"/>
                <a:gd name="T58" fmla="*/ 34 w 125"/>
                <a:gd name="T59" fmla="*/ 54 h 134"/>
                <a:gd name="T60" fmla="*/ 34 w 125"/>
                <a:gd name="T61" fmla="*/ 33 h 134"/>
                <a:gd name="T62" fmla="*/ 31 w 125"/>
                <a:gd name="T63" fmla="*/ 55 h 134"/>
                <a:gd name="T64" fmla="*/ 52 w 125"/>
                <a:gd name="T65" fmla="*/ 55 h 134"/>
                <a:gd name="T66" fmla="*/ 95 w 125"/>
                <a:gd name="T67" fmla="*/ 49 h 134"/>
                <a:gd name="T68" fmla="*/ 30 w 125"/>
                <a:gd name="T69" fmla="*/ 49 h 134"/>
                <a:gd name="T70" fmla="*/ 48 w 125"/>
                <a:gd name="T71" fmla="*/ 77 h 134"/>
                <a:gd name="T72" fmla="*/ 47 w 125"/>
                <a:gd name="T73" fmla="*/ 84 h 134"/>
                <a:gd name="T74" fmla="*/ 35 w 125"/>
                <a:gd name="T75" fmla="*/ 84 h 134"/>
                <a:gd name="T76" fmla="*/ 39 w 125"/>
                <a:gd name="T77" fmla="*/ 70 h 134"/>
                <a:gd name="T78" fmla="*/ 38 w 125"/>
                <a:gd name="T79" fmla="*/ 73 h 134"/>
                <a:gd name="T80" fmla="*/ 60 w 125"/>
                <a:gd name="T81" fmla="*/ 87 h 134"/>
                <a:gd name="T82" fmla="*/ 49 w 125"/>
                <a:gd name="T83" fmla="*/ 80 h 134"/>
                <a:gd name="T84" fmla="*/ 60 w 125"/>
                <a:gd name="T85" fmla="*/ 80 h 134"/>
                <a:gd name="T86" fmla="*/ 50 w 125"/>
                <a:gd name="T87" fmla="*/ 70 h 134"/>
                <a:gd name="T88" fmla="*/ 50 w 125"/>
                <a:gd name="T89" fmla="*/ 73 h 134"/>
                <a:gd name="T90" fmla="*/ 37 w 125"/>
                <a:gd name="T91" fmla="*/ 73 h 134"/>
                <a:gd name="T92" fmla="*/ 25 w 125"/>
                <a:gd name="T93" fmla="*/ 77 h 134"/>
                <a:gd name="T94" fmla="*/ 24 w 125"/>
                <a:gd name="T95" fmla="*/ 80 h 134"/>
                <a:gd name="T96" fmla="*/ 34 w 125"/>
                <a:gd name="T97" fmla="*/ 84 h 134"/>
                <a:gd name="T98" fmla="*/ 22 w 125"/>
                <a:gd name="T99" fmla="*/ 84 h 134"/>
                <a:gd name="T100" fmla="*/ 12 w 125"/>
                <a:gd name="T101" fmla="*/ 125 h 134"/>
                <a:gd name="T102" fmla="*/ 12 w 125"/>
                <a:gd name="T103" fmla="*/ 101 h 134"/>
                <a:gd name="T104" fmla="*/ 116 w 125"/>
                <a:gd name="T105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5" h="134">
                  <a:moveTo>
                    <a:pt x="124" y="99"/>
                  </a:moveTo>
                  <a:cubicBezTo>
                    <a:pt x="111" y="69"/>
                    <a:pt x="111" y="69"/>
                    <a:pt x="111" y="69"/>
                  </a:cubicBezTo>
                  <a:cubicBezTo>
                    <a:pt x="111" y="68"/>
                    <a:pt x="110" y="67"/>
                    <a:pt x="109" y="66"/>
                  </a:cubicBezTo>
                  <a:cubicBezTo>
                    <a:pt x="105" y="47"/>
                    <a:pt x="105" y="47"/>
                    <a:pt x="105" y="47"/>
                  </a:cubicBezTo>
                  <a:cubicBezTo>
                    <a:pt x="103" y="41"/>
                    <a:pt x="98" y="36"/>
                    <a:pt x="92" y="36"/>
                  </a:cubicBezTo>
                  <a:cubicBezTo>
                    <a:pt x="84" y="36"/>
                    <a:pt x="84" y="36"/>
                    <a:pt x="84" y="36"/>
                  </a:cubicBezTo>
                  <a:cubicBezTo>
                    <a:pt x="84" y="26"/>
                    <a:pt x="84" y="26"/>
                    <a:pt x="84" y="26"/>
                  </a:cubicBezTo>
                  <a:cubicBezTo>
                    <a:pt x="94" y="26"/>
                    <a:pt x="94" y="26"/>
                    <a:pt x="94" y="26"/>
                  </a:cubicBezTo>
                  <a:cubicBezTo>
                    <a:pt x="95" y="26"/>
                    <a:pt x="95" y="25"/>
                    <a:pt x="95" y="25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1"/>
                    <a:pt x="95" y="0"/>
                    <a:pt x="94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0"/>
                    <a:pt x="48" y="1"/>
                    <a:pt x="48" y="2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9" y="26"/>
                    <a:pt x="50" y="26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2" y="30"/>
                    <a:pt x="51" y="30"/>
                    <a:pt x="50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1" y="30"/>
                    <a:pt x="31" y="30"/>
                    <a:pt x="31" y="31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26" y="38"/>
                    <a:pt x="22" y="42"/>
                    <a:pt x="21" y="47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6" y="67"/>
                    <a:pt x="15" y="68"/>
                    <a:pt x="14" y="69"/>
                  </a:cubicBezTo>
                  <a:cubicBezTo>
                    <a:pt x="1" y="99"/>
                    <a:pt x="1" y="99"/>
                    <a:pt x="1" y="99"/>
                  </a:cubicBezTo>
                  <a:cubicBezTo>
                    <a:pt x="1" y="100"/>
                    <a:pt x="0" y="102"/>
                    <a:pt x="1" y="104"/>
                  </a:cubicBezTo>
                  <a:cubicBezTo>
                    <a:pt x="1" y="123"/>
                    <a:pt x="1" y="123"/>
                    <a:pt x="1" y="123"/>
                  </a:cubicBezTo>
                  <a:cubicBezTo>
                    <a:pt x="1" y="129"/>
                    <a:pt x="6" y="134"/>
                    <a:pt x="12" y="134"/>
                  </a:cubicBezTo>
                  <a:cubicBezTo>
                    <a:pt x="113" y="134"/>
                    <a:pt x="113" y="134"/>
                    <a:pt x="113" y="134"/>
                  </a:cubicBezTo>
                  <a:cubicBezTo>
                    <a:pt x="120" y="134"/>
                    <a:pt x="125" y="129"/>
                    <a:pt x="125" y="123"/>
                  </a:cubicBezTo>
                  <a:cubicBezTo>
                    <a:pt x="125" y="104"/>
                    <a:pt x="125" y="104"/>
                    <a:pt x="125" y="104"/>
                  </a:cubicBezTo>
                  <a:cubicBezTo>
                    <a:pt x="125" y="102"/>
                    <a:pt x="125" y="100"/>
                    <a:pt x="124" y="99"/>
                  </a:cubicBezTo>
                  <a:close/>
                  <a:moveTo>
                    <a:pt x="51" y="3"/>
                  </a:moveTo>
                  <a:cubicBezTo>
                    <a:pt x="92" y="3"/>
                    <a:pt x="92" y="3"/>
                    <a:pt x="92" y="3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51" y="23"/>
                    <a:pt x="51" y="23"/>
                    <a:pt x="51" y="23"/>
                  </a:cubicBezTo>
                  <a:lnTo>
                    <a:pt x="51" y="3"/>
                  </a:lnTo>
                  <a:close/>
                  <a:moveTo>
                    <a:pt x="105" y="87"/>
                  </a:moveTo>
                  <a:cubicBezTo>
                    <a:pt x="93" y="87"/>
                    <a:pt x="93" y="87"/>
                    <a:pt x="93" y="87"/>
                  </a:cubicBezTo>
                  <a:cubicBezTo>
                    <a:pt x="92" y="84"/>
                    <a:pt x="92" y="84"/>
                    <a:pt x="92" y="84"/>
                  </a:cubicBezTo>
                  <a:cubicBezTo>
                    <a:pt x="103" y="84"/>
                    <a:pt x="103" y="84"/>
                    <a:pt x="103" y="84"/>
                  </a:cubicBezTo>
                  <a:lnTo>
                    <a:pt x="105" y="87"/>
                  </a:lnTo>
                  <a:close/>
                  <a:moveTo>
                    <a:pt x="102" y="80"/>
                  </a:moveTo>
                  <a:cubicBezTo>
                    <a:pt x="91" y="80"/>
                    <a:pt x="91" y="80"/>
                    <a:pt x="91" y="80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01" y="77"/>
                    <a:pt x="101" y="77"/>
                    <a:pt x="101" y="77"/>
                  </a:cubicBezTo>
                  <a:lnTo>
                    <a:pt x="102" y="80"/>
                  </a:lnTo>
                  <a:close/>
                  <a:moveTo>
                    <a:pt x="76" y="77"/>
                  </a:moveTo>
                  <a:cubicBezTo>
                    <a:pt x="77" y="80"/>
                    <a:pt x="77" y="80"/>
                    <a:pt x="77" y="80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6" y="77"/>
                    <a:pt x="66" y="77"/>
                    <a:pt x="66" y="77"/>
                  </a:cubicBezTo>
                  <a:lnTo>
                    <a:pt x="76" y="77"/>
                  </a:lnTo>
                  <a:close/>
                  <a:moveTo>
                    <a:pt x="66" y="73"/>
                  </a:moveTo>
                  <a:cubicBezTo>
                    <a:pt x="66" y="70"/>
                    <a:pt x="66" y="70"/>
                    <a:pt x="66" y="70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6" y="73"/>
                    <a:pt x="76" y="73"/>
                    <a:pt x="76" y="73"/>
                  </a:cubicBezTo>
                  <a:lnTo>
                    <a:pt x="66" y="73"/>
                  </a:lnTo>
                  <a:close/>
                  <a:moveTo>
                    <a:pt x="77" y="84"/>
                  </a:moveTo>
                  <a:cubicBezTo>
                    <a:pt x="78" y="87"/>
                    <a:pt x="78" y="87"/>
                    <a:pt x="78" y="87"/>
                  </a:cubicBezTo>
                  <a:cubicBezTo>
                    <a:pt x="66" y="87"/>
                    <a:pt x="66" y="87"/>
                    <a:pt x="66" y="87"/>
                  </a:cubicBezTo>
                  <a:cubicBezTo>
                    <a:pt x="66" y="84"/>
                    <a:pt x="66" y="84"/>
                    <a:pt x="66" y="84"/>
                  </a:cubicBezTo>
                  <a:lnTo>
                    <a:pt x="77" y="84"/>
                  </a:lnTo>
                  <a:close/>
                  <a:moveTo>
                    <a:pt x="78" y="73"/>
                  </a:moveTo>
                  <a:cubicBezTo>
                    <a:pt x="77" y="70"/>
                    <a:pt x="77" y="70"/>
                    <a:pt x="7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78" y="73"/>
                  </a:lnTo>
                  <a:close/>
                  <a:moveTo>
                    <a:pt x="89" y="77"/>
                  </a:moveTo>
                  <a:cubicBezTo>
                    <a:pt x="89" y="80"/>
                    <a:pt x="89" y="80"/>
                    <a:pt x="89" y="80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8" y="77"/>
                    <a:pt x="78" y="77"/>
                    <a:pt x="78" y="77"/>
                  </a:cubicBezTo>
                  <a:lnTo>
                    <a:pt x="89" y="77"/>
                  </a:lnTo>
                  <a:close/>
                  <a:moveTo>
                    <a:pt x="90" y="84"/>
                  </a:moveTo>
                  <a:cubicBezTo>
                    <a:pt x="91" y="87"/>
                    <a:pt x="91" y="87"/>
                    <a:pt x="91" y="87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79" y="84"/>
                    <a:pt x="79" y="84"/>
                    <a:pt x="79" y="84"/>
                  </a:cubicBezTo>
                  <a:lnTo>
                    <a:pt x="90" y="84"/>
                  </a:lnTo>
                  <a:close/>
                  <a:moveTo>
                    <a:pt x="89" y="73"/>
                  </a:moveTo>
                  <a:cubicBezTo>
                    <a:pt x="88" y="70"/>
                    <a:pt x="88" y="70"/>
                    <a:pt x="88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99" y="73"/>
                    <a:pt x="99" y="73"/>
                    <a:pt x="99" y="73"/>
                  </a:cubicBezTo>
                  <a:lnTo>
                    <a:pt x="89" y="73"/>
                  </a:lnTo>
                  <a:close/>
                  <a:moveTo>
                    <a:pt x="34" y="33"/>
                  </a:moveTo>
                  <a:cubicBezTo>
                    <a:pt x="49" y="33"/>
                    <a:pt x="49" y="33"/>
                    <a:pt x="49" y="33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36"/>
                    <a:pt x="34" y="36"/>
                    <a:pt x="34" y="36"/>
                  </a:cubicBezTo>
                  <a:lnTo>
                    <a:pt x="34" y="33"/>
                  </a:lnTo>
                  <a:close/>
                  <a:moveTo>
                    <a:pt x="30" y="49"/>
                  </a:moveTo>
                  <a:cubicBezTo>
                    <a:pt x="30" y="49"/>
                    <a:pt x="31" y="48"/>
                    <a:pt x="31" y="48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6"/>
                    <a:pt x="31" y="57"/>
                    <a:pt x="32" y="57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51" y="57"/>
                    <a:pt x="52" y="56"/>
                    <a:pt x="52" y="55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3" y="46"/>
                    <a:pt x="95" y="47"/>
                    <a:pt x="95" y="49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27" y="62"/>
                    <a:pt x="27" y="62"/>
                    <a:pt x="27" y="62"/>
                  </a:cubicBezTo>
                  <a:lnTo>
                    <a:pt x="30" y="49"/>
                  </a:lnTo>
                  <a:close/>
                  <a:moveTo>
                    <a:pt x="36" y="80"/>
                  </a:moveTo>
                  <a:cubicBezTo>
                    <a:pt x="37" y="77"/>
                    <a:pt x="37" y="77"/>
                    <a:pt x="37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7" y="80"/>
                    <a:pt x="47" y="80"/>
                    <a:pt x="47" y="80"/>
                  </a:cubicBezTo>
                  <a:lnTo>
                    <a:pt x="36" y="80"/>
                  </a:lnTo>
                  <a:close/>
                  <a:moveTo>
                    <a:pt x="47" y="84"/>
                  </a:moveTo>
                  <a:cubicBezTo>
                    <a:pt x="46" y="87"/>
                    <a:pt x="46" y="87"/>
                    <a:pt x="46" y="87"/>
                  </a:cubicBezTo>
                  <a:cubicBezTo>
                    <a:pt x="35" y="87"/>
                    <a:pt x="35" y="87"/>
                    <a:pt x="35" y="87"/>
                  </a:cubicBezTo>
                  <a:cubicBezTo>
                    <a:pt x="35" y="84"/>
                    <a:pt x="35" y="84"/>
                    <a:pt x="35" y="84"/>
                  </a:cubicBezTo>
                  <a:lnTo>
                    <a:pt x="47" y="84"/>
                  </a:lnTo>
                  <a:close/>
                  <a:moveTo>
                    <a:pt x="38" y="73"/>
                  </a:moveTo>
                  <a:cubicBezTo>
                    <a:pt x="39" y="70"/>
                    <a:pt x="39" y="70"/>
                    <a:pt x="39" y="70"/>
                  </a:cubicBezTo>
                  <a:cubicBezTo>
                    <a:pt x="49" y="70"/>
                    <a:pt x="49" y="70"/>
                    <a:pt x="49" y="70"/>
                  </a:cubicBezTo>
                  <a:cubicBezTo>
                    <a:pt x="48" y="73"/>
                    <a:pt x="48" y="73"/>
                    <a:pt x="48" y="73"/>
                  </a:cubicBezTo>
                  <a:lnTo>
                    <a:pt x="38" y="73"/>
                  </a:lnTo>
                  <a:close/>
                  <a:moveTo>
                    <a:pt x="49" y="84"/>
                  </a:moveTo>
                  <a:cubicBezTo>
                    <a:pt x="60" y="84"/>
                    <a:pt x="60" y="84"/>
                    <a:pt x="60" y="84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48" y="87"/>
                    <a:pt x="48" y="87"/>
                    <a:pt x="48" y="87"/>
                  </a:cubicBezTo>
                  <a:lnTo>
                    <a:pt x="49" y="84"/>
                  </a:lnTo>
                  <a:close/>
                  <a:moveTo>
                    <a:pt x="49" y="80"/>
                  </a:moveTo>
                  <a:cubicBezTo>
                    <a:pt x="49" y="77"/>
                    <a:pt x="49" y="77"/>
                    <a:pt x="49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0" y="80"/>
                    <a:pt x="60" y="80"/>
                    <a:pt x="60" y="80"/>
                  </a:cubicBezTo>
                  <a:lnTo>
                    <a:pt x="49" y="80"/>
                  </a:lnTo>
                  <a:close/>
                  <a:moveTo>
                    <a:pt x="50" y="73"/>
                  </a:moveTo>
                  <a:cubicBezTo>
                    <a:pt x="50" y="70"/>
                    <a:pt x="50" y="70"/>
                    <a:pt x="5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3"/>
                    <a:pt x="60" y="73"/>
                    <a:pt x="60" y="73"/>
                  </a:cubicBezTo>
                  <a:lnTo>
                    <a:pt x="50" y="73"/>
                  </a:lnTo>
                  <a:close/>
                  <a:moveTo>
                    <a:pt x="28" y="70"/>
                  </a:moveTo>
                  <a:cubicBezTo>
                    <a:pt x="38" y="70"/>
                    <a:pt x="38" y="70"/>
                    <a:pt x="38" y="7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7" y="73"/>
                    <a:pt x="27" y="73"/>
                    <a:pt x="27" y="73"/>
                  </a:cubicBezTo>
                  <a:lnTo>
                    <a:pt x="28" y="70"/>
                  </a:lnTo>
                  <a:close/>
                  <a:moveTo>
                    <a:pt x="25" y="77"/>
                  </a:moveTo>
                  <a:cubicBezTo>
                    <a:pt x="36" y="77"/>
                    <a:pt x="36" y="77"/>
                    <a:pt x="36" y="77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24" y="80"/>
                    <a:pt x="24" y="80"/>
                    <a:pt x="24" y="80"/>
                  </a:cubicBezTo>
                  <a:lnTo>
                    <a:pt x="25" y="77"/>
                  </a:lnTo>
                  <a:close/>
                  <a:moveTo>
                    <a:pt x="22" y="84"/>
                  </a:moveTo>
                  <a:cubicBezTo>
                    <a:pt x="34" y="84"/>
                    <a:pt x="34" y="84"/>
                    <a:pt x="34" y="84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21" y="87"/>
                    <a:pt x="21" y="87"/>
                    <a:pt x="21" y="87"/>
                  </a:cubicBezTo>
                  <a:lnTo>
                    <a:pt x="22" y="84"/>
                  </a:lnTo>
                  <a:close/>
                  <a:moveTo>
                    <a:pt x="116" y="123"/>
                  </a:moveTo>
                  <a:cubicBezTo>
                    <a:pt x="116" y="124"/>
                    <a:pt x="115" y="125"/>
                    <a:pt x="113" y="125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11" y="125"/>
                    <a:pt x="10" y="124"/>
                    <a:pt x="10" y="123"/>
                  </a:cubicBezTo>
                  <a:cubicBezTo>
                    <a:pt x="10" y="103"/>
                    <a:pt x="10" y="103"/>
                    <a:pt x="10" y="103"/>
                  </a:cubicBezTo>
                  <a:cubicBezTo>
                    <a:pt x="10" y="102"/>
                    <a:pt x="11" y="101"/>
                    <a:pt x="12" y="101"/>
                  </a:cubicBezTo>
                  <a:cubicBezTo>
                    <a:pt x="113" y="101"/>
                    <a:pt x="113" y="101"/>
                    <a:pt x="113" y="101"/>
                  </a:cubicBezTo>
                  <a:cubicBezTo>
                    <a:pt x="115" y="101"/>
                    <a:pt x="116" y="102"/>
                    <a:pt x="116" y="103"/>
                  </a:cubicBezTo>
                  <a:lnTo>
                    <a:pt x="116" y="123"/>
                  </a:lnTo>
                  <a:close/>
                </a:path>
              </a:pathLst>
            </a:custGeom>
            <a:solidFill>
              <a:srgbClr val="17A34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13" name="云形标注 12"/>
          <p:cNvSpPr/>
          <p:nvPr/>
        </p:nvSpPr>
        <p:spPr>
          <a:xfrm>
            <a:off x="4410052" y="1521237"/>
            <a:ext cx="4894370" cy="1835978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满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1000</a:t>
            </a:r>
            <a:r>
              <a:rPr lang="zh-CN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元就打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9</a:t>
            </a:r>
            <a:r>
              <a:rPr lang="zh-CN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折</a:t>
            </a:r>
            <a:endParaRPr lang="en-US" altLang="zh-CN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满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2000</a:t>
            </a:r>
            <a:r>
              <a:rPr lang="zh-CN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元就打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折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消费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3000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元，应收？</a:t>
            </a:r>
            <a:endParaRPr lang="en-US" altLang="zh-CN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1785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511" y="2160590"/>
            <a:ext cx="8598907" cy="3406021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问题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：如何描述判断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条件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？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30000"/>
              </a:lnSpc>
              <a:buNone/>
            </a:pPr>
            <a:endParaRPr lang="zh-CN" altLang="zh-CN" sz="28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问题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：用哪种语句实现选择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结构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？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393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04" y="-110362"/>
            <a:ext cx="7772410" cy="7092750"/>
          </a:xfrm>
        </p:spPr>
      </p:pic>
    </p:spTree>
    <p:extLst>
      <p:ext uri="{BB962C8B-B14F-4D97-AF65-F5344CB8AC3E}">
        <p14:creationId xmlns:p14="http://schemas.microsoft.com/office/powerpoint/2010/main" val="380187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/>
          <p:cNvSpPr txBox="1">
            <a:spLocks noChangeArrowheads="1"/>
          </p:cNvSpPr>
          <p:nvPr/>
        </p:nvSpPr>
        <p:spPr>
          <a:xfrm>
            <a:off x="757468" y="1434662"/>
            <a:ext cx="8402297" cy="24909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endParaRPr lang="en-US" altLang="zh-CN" sz="4400" b="1" dirty="0" smtClean="0">
              <a:ea typeface="Microsoft YaHei UI"/>
            </a:endParaRPr>
          </a:p>
          <a:p>
            <a:pPr algn="ctr"/>
            <a:r>
              <a:rPr lang="en-US" altLang="zh-CN" sz="44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4.1 </a:t>
            </a:r>
            <a:r>
              <a:rPr lang="zh-CN" altLang="en-US" sz="44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条件判断表达式</a:t>
            </a:r>
            <a:endParaRPr lang="en-US" altLang="zh-CN" sz="4400" b="1" dirty="0" smtClean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endParaRPr lang="en-US" altLang="zh-CN" sz="4400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4.1.1 </a:t>
            </a:r>
            <a:r>
              <a:rPr lang="zh-CN" altLang="en-US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关系运算符和关系表达式</a:t>
            </a:r>
            <a:endParaRPr lang="zh-CN" altLang="en-US" sz="4400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901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矩形 2"/>
          <p:cNvSpPr>
            <a:spLocks noGrp="1" noChangeArrowheads="1"/>
          </p:cNvSpPr>
          <p:nvPr>
            <p:ph type="title"/>
          </p:nvPr>
        </p:nvSpPr>
        <p:spPr>
          <a:xfrm>
            <a:off x="677511" y="609600"/>
            <a:ext cx="8598907" cy="995680"/>
          </a:xfrm>
        </p:spPr>
        <p:txBody>
          <a:bodyPr>
            <a:normAutofit/>
          </a:bodyPr>
          <a:lstStyle/>
          <a:p>
            <a:pPr lvl="0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3200" b="1" dirty="0" smtClean="0"/>
              <a:t>4.1.1 </a:t>
            </a:r>
            <a:r>
              <a:rPr lang="zh-CN" altLang="zh-CN" sz="3200" b="1" dirty="0" smtClean="0"/>
              <a:t>关系运算符和关系表达式</a:t>
            </a:r>
            <a:endParaRPr lang="zh-CN" altLang="en-US" sz="3200" b="1" dirty="0"/>
          </a:p>
        </p:txBody>
      </p:sp>
      <p:sp>
        <p:nvSpPr>
          <p:cNvPr id="91139" name="矩形 3"/>
          <p:cNvSpPr>
            <a:spLocks noGrp="1" noChangeArrowheads="1"/>
          </p:cNvSpPr>
          <p:nvPr>
            <p:ph idx="1"/>
          </p:nvPr>
        </p:nvSpPr>
        <p:spPr>
          <a:xfrm>
            <a:off x="677511" y="1733550"/>
            <a:ext cx="9314214" cy="4800600"/>
          </a:xfrm>
        </p:spPr>
        <p:txBody>
          <a:bodyPr>
            <a:noAutofit/>
          </a:bodyPr>
          <a:lstStyle/>
          <a:p>
            <a:r>
              <a:rPr lang="en-US" altLang="zh-CN" sz="2800" b="1" dirty="0" smtClean="0">
                <a:latin typeface="微软雅黑" pitchFamily="34" charset="-122"/>
                <a:ea typeface="微软雅黑" pitchFamily="34" charset="-122"/>
              </a:rPr>
              <a:t>1. </a:t>
            </a:r>
            <a:r>
              <a:rPr lang="zh-CN" altLang="zh-CN" sz="2800" b="1" dirty="0" smtClean="0">
                <a:latin typeface="微软雅黑" pitchFamily="34" charset="-122"/>
                <a:ea typeface="微软雅黑" pitchFamily="34" charset="-122"/>
              </a:rPr>
              <a:t>关系运算符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①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&gt;      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大于</a:t>
            </a:r>
          </a:p>
          <a:p>
            <a:pPr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②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&gt;=   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大于等于</a:t>
            </a:r>
          </a:p>
          <a:p>
            <a:pPr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③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&lt;      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小于</a:t>
            </a:r>
          </a:p>
          <a:p>
            <a:pPr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④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&lt;=   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小于等于</a:t>
            </a:r>
          </a:p>
          <a:p>
            <a:pPr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⑤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==   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相等</a:t>
            </a:r>
          </a:p>
          <a:p>
            <a:pPr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⑥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!=     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不相等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769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燕尾形箭头 3"/>
          <p:cNvSpPr/>
          <p:nvPr/>
        </p:nvSpPr>
        <p:spPr>
          <a:xfrm>
            <a:off x="1019331" y="2092960"/>
            <a:ext cx="8592029" cy="1524000"/>
          </a:xfrm>
          <a:prstGeom prst="notched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椭圆 4"/>
          <p:cNvSpPr/>
          <p:nvPr/>
        </p:nvSpPr>
        <p:spPr>
          <a:xfrm>
            <a:off x="2094427" y="2522239"/>
            <a:ext cx="411229" cy="559445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椭圆 5"/>
          <p:cNvSpPr/>
          <p:nvPr/>
        </p:nvSpPr>
        <p:spPr>
          <a:xfrm>
            <a:off x="4725031" y="2522240"/>
            <a:ext cx="411229" cy="559445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椭圆 6"/>
          <p:cNvSpPr/>
          <p:nvPr/>
        </p:nvSpPr>
        <p:spPr>
          <a:xfrm>
            <a:off x="7790687" y="2522241"/>
            <a:ext cx="411229" cy="559445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altLang="zh-CN" dirty="0" smtClean="0"/>
              <a:t>                   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822544" y="2527009"/>
            <a:ext cx="762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低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91652" y="2595796"/>
            <a:ext cx="489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高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40962" y="3455438"/>
            <a:ext cx="1649146" cy="396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&gt;,&gt;=,&lt;,&lt;=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46373" y="3453726"/>
            <a:ext cx="1460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==,!=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60824" y="3453726"/>
            <a:ext cx="16784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算术运算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符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132068" y="1892905"/>
            <a:ext cx="16784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关系运算符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717608" y="3453726"/>
            <a:ext cx="16784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赋值运算符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2"/>
          <p:cNvSpPr>
            <a:spLocks noGrp="1" noChangeArrowheads="1"/>
          </p:cNvSpPr>
          <p:nvPr>
            <p:ph type="title"/>
          </p:nvPr>
        </p:nvSpPr>
        <p:spPr>
          <a:xfrm>
            <a:off x="677511" y="609600"/>
            <a:ext cx="8598907" cy="995680"/>
          </a:xfrm>
        </p:spPr>
        <p:txBody>
          <a:bodyPr>
            <a:normAutofit/>
          </a:bodyPr>
          <a:lstStyle/>
          <a:p>
            <a:pPr lvl="0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3200" dirty="0" smtClean="0">
                <a:ea typeface="Microsoft YaHei UI"/>
              </a:rPr>
              <a:t>4.1.1 </a:t>
            </a:r>
            <a:r>
              <a:rPr lang="zh-CN" altLang="zh-CN" sz="3200" dirty="0" smtClean="0">
                <a:ea typeface="Microsoft YaHei UI"/>
              </a:rPr>
              <a:t>关系</a:t>
            </a:r>
            <a:r>
              <a:rPr lang="zh-CN" altLang="zh-CN" sz="3200" dirty="0" smtClean="0">
                <a:latin typeface="微软雅黑" pitchFamily="34" charset="-122"/>
                <a:ea typeface="Microsoft YaHei UI"/>
              </a:rPr>
              <a:t>运算符</a:t>
            </a:r>
            <a:r>
              <a:rPr lang="zh-CN" altLang="zh-CN" sz="3200" dirty="0" smtClean="0">
                <a:ea typeface="Microsoft YaHei UI"/>
              </a:rPr>
              <a:t>和关系表达式</a:t>
            </a:r>
            <a:endParaRPr lang="zh-CN" altLang="en-US" sz="3200" dirty="0">
              <a:ea typeface="Microsoft YaHei UI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19330" y="4389837"/>
            <a:ext cx="8184375" cy="2332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【例】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设定三个变量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</a:t>
            </a:r>
            <a:endParaRPr lang="zh-CN" altLang="zh-CN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a&gt;</a:t>
            </a:r>
            <a:r>
              <a:rPr lang="en-US" altLang="zh-CN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b+c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    </a:t>
            </a:r>
            <a:r>
              <a:rPr lang="zh-CN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等价于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    a&gt;(</a:t>
            </a:r>
            <a:r>
              <a:rPr lang="en-US" altLang="zh-CN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b+c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（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c=a&gt;b          </a:t>
            </a:r>
            <a:r>
              <a:rPr lang="zh-CN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等价</a:t>
            </a:r>
            <a:r>
              <a:rPr lang="zh-CN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于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    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a=(a&gt;b)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endParaRPr lang="zh-CN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5146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1" grpId="0"/>
      <p:bldP spid="13" grpId="0"/>
      <p:bldP spid="17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矩形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3200" dirty="0">
                <a:latin typeface="微软雅黑" pitchFamily="34" charset="-122"/>
                <a:ea typeface="微软雅黑" pitchFamily="34" charset="-122"/>
              </a:rPr>
              <a:t>4.1.1 </a:t>
            </a:r>
            <a:r>
              <a:rPr lang="zh-CN" altLang="zh-CN" sz="3200" dirty="0">
                <a:latin typeface="微软雅黑" pitchFamily="34" charset="-122"/>
                <a:ea typeface="微软雅黑" pitchFamily="34" charset="-122"/>
              </a:rPr>
              <a:t>关系运算符和关系表达式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139" name="矩形 3"/>
          <p:cNvSpPr>
            <a:spLocks noGrp="1" noChangeArrowheads="1"/>
          </p:cNvSpPr>
          <p:nvPr>
            <p:ph idx="1"/>
          </p:nvPr>
        </p:nvSpPr>
        <p:spPr>
          <a:xfrm>
            <a:off x="332071" y="1570990"/>
            <a:ext cx="9314214" cy="4922083"/>
          </a:xfrm>
        </p:spPr>
        <p:txBody>
          <a:bodyPr>
            <a:noAutofit/>
          </a:bodyPr>
          <a:lstStyle/>
          <a:p>
            <a:pPr indent="0">
              <a:lnSpc>
                <a:spcPct val="130000"/>
              </a:lnSpc>
            </a:pPr>
            <a:r>
              <a:rPr lang="en-US" altLang="zh-CN" sz="2800" b="1" dirty="0" smtClean="0">
                <a:latin typeface="微软雅黑" pitchFamily="34" charset="-122"/>
                <a:ea typeface="微软雅黑" pitchFamily="34" charset="-122"/>
              </a:rPr>
              <a:t>2. </a:t>
            </a:r>
            <a:r>
              <a:rPr lang="zh-CN" altLang="zh-CN" sz="2800" b="1" dirty="0" smtClean="0">
                <a:latin typeface="微软雅黑" pitchFamily="34" charset="-122"/>
                <a:ea typeface="微软雅黑" pitchFamily="34" charset="-122"/>
              </a:rPr>
              <a:t>关系</a:t>
            </a: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表达式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  <a:p>
            <a:pPr indent="0">
              <a:lnSpc>
                <a:spcPct val="130000"/>
              </a:lnSpc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【例】设定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为变量，使用关系表达式描述下列条件。</a:t>
            </a:r>
          </a:p>
          <a:p>
            <a:pPr indent="0">
              <a:lnSpc>
                <a:spcPct val="130000"/>
              </a:lnSpc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为正数。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   		a&gt;0</a:t>
            </a:r>
          </a:p>
          <a:p>
            <a:pPr indent="0">
              <a:lnSpc>
                <a:spcPct val="130000"/>
              </a:lnSpc>
              <a:buNone/>
            </a:pP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和数值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0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相等。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	a==0</a:t>
            </a:r>
            <a:endParaRPr lang="zh-CN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 indent="0">
              <a:lnSpc>
                <a:spcPct val="130000"/>
              </a:lnSpc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为偶数。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   		a%2==0</a:t>
            </a:r>
            <a:endParaRPr lang="zh-CN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zh-CN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zh-CN" altLang="zh-CN" dirty="0" smtClean="0"/>
          </a:p>
          <a:p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380769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矩形 3"/>
          <p:cNvSpPr>
            <a:spLocks noGrp="1" noChangeArrowheads="1"/>
          </p:cNvSpPr>
          <p:nvPr>
            <p:ph idx="1"/>
          </p:nvPr>
        </p:nvSpPr>
        <p:spPr>
          <a:xfrm>
            <a:off x="677511" y="1733550"/>
            <a:ext cx="9314214" cy="4922083"/>
          </a:xfrm>
        </p:spPr>
        <p:txBody>
          <a:bodyPr>
            <a:no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关系表达式的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值：成立   （</a:t>
            </a: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“真”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） </a:t>
            </a:r>
            <a:endParaRPr lang="en-US" altLang="zh-CN" sz="28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						 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不成立（“</a:t>
            </a: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假”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）  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例】设定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的值为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的值为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c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的值为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，则：</a:t>
            </a:r>
          </a:p>
          <a:p>
            <a:pPr>
              <a:lnSpc>
                <a:spcPct val="130000"/>
              </a:lnSpc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）表达式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a&gt;0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的值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：</a:t>
            </a:r>
            <a:endParaRPr lang="zh-CN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）表达式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b%2==0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的值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：</a:t>
            </a:r>
          </a:p>
          <a:p>
            <a:pPr marL="0" indent="0">
              <a:buNone/>
            </a:pPr>
            <a:endParaRPr lang="zh-CN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zh-CN" altLang="zh-CN" dirty="0" smtClean="0"/>
          </a:p>
          <a:p>
            <a:endParaRPr lang="zh-CN" dirty="0"/>
          </a:p>
        </p:txBody>
      </p:sp>
      <p:sp>
        <p:nvSpPr>
          <p:cNvPr id="8" name="矩形 2"/>
          <p:cNvSpPr txBox="1">
            <a:spLocks noChangeArrowheads="1"/>
          </p:cNvSpPr>
          <p:nvPr/>
        </p:nvSpPr>
        <p:spPr>
          <a:xfrm>
            <a:off x="829911" y="762000"/>
            <a:ext cx="859890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zh-CN" sz="36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3200" b="1" dirty="0" smtClean="0">
                <a:latin typeface="微软雅黑" pitchFamily="34" charset="-122"/>
                <a:ea typeface="微软雅黑" pitchFamily="34" charset="-122"/>
              </a:rPr>
              <a:t>4.1.1 </a:t>
            </a:r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关系运算符和关系表达式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769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/>
          <p:cNvSpPr txBox="1">
            <a:spLocks noChangeArrowheads="1"/>
          </p:cNvSpPr>
          <p:nvPr/>
        </p:nvSpPr>
        <p:spPr>
          <a:xfrm>
            <a:off x="1214668" y="1595849"/>
            <a:ext cx="7945097" cy="22772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zh-CN" sz="4400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4.1 </a:t>
            </a:r>
            <a:r>
              <a:rPr lang="zh-CN" altLang="en-US" sz="4400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条件判断</a:t>
            </a:r>
            <a:r>
              <a:rPr lang="zh-CN" altLang="en-US" sz="44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表达式</a:t>
            </a:r>
            <a:endParaRPr lang="en-US" altLang="zh-CN" sz="4400" b="1" dirty="0" smtClean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endParaRPr lang="en-US" altLang="zh-CN" sz="4400" b="1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4.1.2 </a:t>
            </a:r>
            <a:r>
              <a:rPr lang="zh-CN" altLang="en-US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逻辑运算符和逻辑表达式</a:t>
            </a:r>
            <a:endParaRPr lang="zh-CN" altLang="en-US" sz="4400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457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矩形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4.1.2  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逻辑运算符和逻辑表达式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139" name="矩形 3"/>
          <p:cNvSpPr>
            <a:spLocks noGrp="1" noChangeArrowheads="1"/>
          </p:cNvSpPr>
          <p:nvPr>
            <p:ph idx="1"/>
          </p:nvPr>
        </p:nvSpPr>
        <p:spPr>
          <a:xfrm>
            <a:off x="677511" y="1266190"/>
            <a:ext cx="9314214" cy="4800600"/>
          </a:xfrm>
        </p:spPr>
        <p:txBody>
          <a:bodyPr>
            <a:no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</a:pPr>
            <a:r>
              <a:rPr lang="en-US" altLang="zh-CN" sz="2800" b="1" dirty="0" smtClean="0">
                <a:latin typeface="微软雅黑" pitchFamily="34" charset="-122"/>
                <a:ea typeface="微软雅黑" pitchFamily="34" charset="-122"/>
              </a:rPr>
              <a:t>1. </a:t>
            </a: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逻辑</a:t>
            </a:r>
            <a:r>
              <a:rPr lang="zh-CN" altLang="zh-CN" sz="2800" b="1" dirty="0" smtClean="0">
                <a:latin typeface="微软雅黑" pitchFamily="34" charset="-122"/>
                <a:ea typeface="微软雅黑" pitchFamily="34" charset="-122"/>
              </a:rPr>
              <a:t>运算符</a:t>
            </a:r>
            <a:endParaRPr lang="en-US" altLang="zh-CN" sz="2800" b="1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①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&amp;&amp;  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逻辑与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②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||      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逻辑或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③！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    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逻辑非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buNone/>
            </a:pPr>
            <a:r>
              <a:rPr lang="zh-CN" altLang="en-US" dirty="0" smtClean="0"/>
              <a:t>          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                   </a:t>
            </a:r>
          </a:p>
          <a:p>
            <a:pPr>
              <a:buNone/>
            </a:pPr>
            <a:r>
              <a:rPr lang="en-US" altLang="zh-CN" dirty="0" smtClean="0"/>
              <a:t>                 </a:t>
            </a:r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380769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燕尾形箭头 3"/>
          <p:cNvSpPr/>
          <p:nvPr/>
        </p:nvSpPr>
        <p:spPr>
          <a:xfrm>
            <a:off x="461188" y="2079655"/>
            <a:ext cx="9123680" cy="1524000"/>
          </a:xfrm>
          <a:prstGeom prst="notched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椭圆 4"/>
          <p:cNvSpPr/>
          <p:nvPr/>
        </p:nvSpPr>
        <p:spPr>
          <a:xfrm>
            <a:off x="2889079" y="2506513"/>
            <a:ext cx="411229" cy="559445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椭圆 5"/>
          <p:cNvSpPr/>
          <p:nvPr/>
        </p:nvSpPr>
        <p:spPr>
          <a:xfrm>
            <a:off x="4522949" y="2506513"/>
            <a:ext cx="411229" cy="559445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椭圆 6"/>
          <p:cNvSpPr/>
          <p:nvPr/>
        </p:nvSpPr>
        <p:spPr>
          <a:xfrm>
            <a:off x="7790687" y="2506513"/>
            <a:ext cx="411229" cy="559445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altLang="zh-CN" dirty="0" smtClean="0"/>
              <a:t>                   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822544" y="2527009"/>
            <a:ext cx="762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低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2172" y="2585428"/>
            <a:ext cx="489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高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8617" y="3455438"/>
            <a:ext cx="491106" cy="398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32227" y="3403600"/>
            <a:ext cx="1460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&amp;&amp;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2000" dirty="0"/>
              <a:t> ||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255475" y="1879600"/>
            <a:ext cx="16784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算术运算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符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953794" y="1879600"/>
            <a:ext cx="16784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关系运算符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51470" y="1879600"/>
            <a:ext cx="16784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赋值运算符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2930" y="4125677"/>
            <a:ext cx="8565538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【例】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&gt;=1&amp;&amp;a&lt;5 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等价于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(a&gt;=1)&amp;&amp;(a&lt;5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!a||</a:t>
            </a:r>
            <a:r>
              <a:rPr lang="en-US" altLang="zh-CN" sz="2800" dirty="0" err="1" smtClean="0">
                <a:latin typeface="微软雅黑" pitchFamily="34" charset="-122"/>
                <a:ea typeface="微软雅黑" pitchFamily="34" charset="-122"/>
              </a:rPr>
              <a:t>b+c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            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等价于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 (!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a)||(</a:t>
            </a:r>
            <a:r>
              <a:rPr lang="en-US" altLang="zh-CN" sz="2800" dirty="0" err="1">
                <a:latin typeface="微软雅黑" pitchFamily="34" charset="-122"/>
                <a:ea typeface="微软雅黑" pitchFamily="34" charset="-122"/>
              </a:rPr>
              <a:t>b+c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)</a:t>
            </a:r>
            <a:endParaRPr lang="zh-CN" altLang="zh-CN" sz="28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2"/>
          <p:cNvSpPr>
            <a:spLocks noGrp="1" noChangeArrowheads="1"/>
          </p:cNvSpPr>
          <p:nvPr>
            <p:ph type="title"/>
          </p:nvPr>
        </p:nvSpPr>
        <p:spPr>
          <a:xfrm>
            <a:off x="671830" y="758855"/>
            <a:ext cx="8598907" cy="1320800"/>
          </a:xfrm>
        </p:spPr>
        <p:txBody>
          <a:bodyPr>
            <a:normAutofit/>
          </a:bodyPr>
          <a:lstStyle/>
          <a:p>
            <a:pPr lvl="0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4.1.2  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逻辑运算符和逻辑表达式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1554763" y="2506513"/>
            <a:ext cx="411229" cy="559445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椭圆 21"/>
          <p:cNvSpPr/>
          <p:nvPr/>
        </p:nvSpPr>
        <p:spPr>
          <a:xfrm>
            <a:off x="6156819" y="2506513"/>
            <a:ext cx="411229" cy="559445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2099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511" y="1672910"/>
            <a:ext cx="8598907" cy="3880773"/>
          </a:xfrm>
        </p:spPr>
        <p:txBody>
          <a:bodyPr/>
          <a:lstStyle/>
          <a:p>
            <a:pPr marL="0" defTabSz="914400">
              <a:lnSpc>
                <a:spcPct val="130000"/>
              </a:lnSpc>
            </a:pP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a&amp;&amp;b</a:t>
            </a: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若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都为“真”</a:t>
            </a: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结果为“真” 。</a:t>
            </a:r>
          </a:p>
          <a:p>
            <a:pPr marL="0" defTabSz="914400">
              <a:lnSpc>
                <a:spcPct val="130000"/>
              </a:lnSpc>
            </a:pP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a||b</a:t>
            </a: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若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之一</a:t>
            </a: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为“真”，结果为“真”； </a:t>
            </a:r>
            <a:endParaRPr lang="en-US" altLang="zh-CN" sz="2800" dirty="0">
              <a:latin typeface="微软雅黑" pitchFamily="34" charset="-122"/>
              <a:ea typeface="微软雅黑" pitchFamily="34" charset="-122"/>
            </a:endParaRPr>
          </a:p>
          <a:p>
            <a:pPr marL="0" indent="0" defTabSz="914400">
              <a:lnSpc>
                <a:spcPct val="130000"/>
              </a:lnSpc>
              <a:buNone/>
            </a:pP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	 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若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都为“假”，结果为“假”。</a:t>
            </a:r>
          </a:p>
          <a:p>
            <a:pPr marL="0" defTabSz="914400">
              <a:lnSpc>
                <a:spcPct val="130000"/>
              </a:lnSpc>
            </a:pP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!a</a:t>
            </a: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若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为“真”，结果为“假”</a:t>
            </a: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2800" dirty="0"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矩形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4.1.2  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逻辑运算符和逻辑表达式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377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矩形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3200" dirty="0">
                <a:latin typeface="微软雅黑" pitchFamily="34" charset="-122"/>
                <a:ea typeface="微软雅黑" pitchFamily="34" charset="-122"/>
              </a:rPr>
              <a:t>4.1.2  </a:t>
            </a:r>
            <a:r>
              <a:rPr lang="zh-CN" altLang="zh-CN" sz="3200" dirty="0">
                <a:latin typeface="微软雅黑" pitchFamily="34" charset="-122"/>
                <a:ea typeface="微软雅黑" pitchFamily="34" charset="-122"/>
              </a:rPr>
              <a:t>逻辑运算符和逻辑表达式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139" name="矩形 3"/>
          <p:cNvSpPr>
            <a:spLocks noGrp="1" noChangeArrowheads="1"/>
          </p:cNvSpPr>
          <p:nvPr>
            <p:ph idx="1"/>
          </p:nvPr>
        </p:nvSpPr>
        <p:spPr>
          <a:xfrm>
            <a:off x="332071" y="1570990"/>
            <a:ext cx="9314214" cy="4922083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en-US" altLang="zh-CN" sz="2800" b="1" dirty="0">
                <a:latin typeface="微软雅黑" pitchFamily="34" charset="-122"/>
                <a:ea typeface="微软雅黑" pitchFamily="34" charset="-122"/>
              </a:rPr>
              <a:t>2. </a:t>
            </a: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逻辑表达式</a:t>
            </a:r>
            <a:endParaRPr lang="en-US" altLang="zh-CN" sz="2800" b="1" dirty="0">
              <a:latin typeface="微软雅黑" pitchFamily="34" charset="-122"/>
              <a:ea typeface="微软雅黑" pitchFamily="34" charset="-122"/>
            </a:endParaRPr>
          </a:p>
          <a:p>
            <a:pPr indent="0">
              <a:lnSpc>
                <a:spcPct val="130000"/>
              </a:lnSpc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【例】设定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为变量，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使用逻辑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表达式描述下列条件。</a:t>
            </a:r>
          </a:p>
          <a:p>
            <a:pPr indent="0">
              <a:lnSpc>
                <a:spcPct val="130000"/>
              </a:lnSpc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的值限定在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21-27</a:t>
            </a: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之间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 indent="0">
              <a:lnSpc>
                <a:spcPct val="130000"/>
              </a:lnSpc>
              <a:buNone/>
            </a:pP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 indent="0">
              <a:lnSpc>
                <a:spcPct val="130000"/>
              </a:lnSpc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c</a:t>
            </a: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为闰年。闰年的判断条件是：非百年能被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整除的为闰年；或者能被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400</a:t>
            </a: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整除的也为闰年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zh-CN" altLang="zh-CN" dirty="0" smtClean="0"/>
          </a:p>
          <a:p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210514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矩形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4.	1.2  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逻辑运算符和逻辑表达式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139" name="矩形 3"/>
          <p:cNvSpPr>
            <a:spLocks noGrp="1" noChangeArrowheads="1"/>
          </p:cNvSpPr>
          <p:nvPr>
            <p:ph idx="1"/>
          </p:nvPr>
        </p:nvSpPr>
        <p:spPr>
          <a:xfrm>
            <a:off x="677511" y="1347470"/>
            <a:ext cx="9314214" cy="2988047"/>
          </a:xfrm>
        </p:spPr>
        <p:txBody>
          <a:bodyPr>
            <a:no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逻辑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表达式</a:t>
            </a: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值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：“真”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						 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“假” </a:t>
            </a:r>
            <a:endParaRPr lang="en-US" altLang="zh-CN" sz="28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在判断一个数据的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逻辑值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时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</a:t>
            </a:r>
          </a:p>
          <a:p>
            <a:pPr marL="2628900" lvl="6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非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0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值 表示 “真” 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 marL="2628900" lvl="6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     0      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表示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“假”</a:t>
            </a:r>
            <a:endParaRPr lang="zh-CN" altLang="zh-CN" dirty="0" smtClean="0"/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524480" y="4447279"/>
            <a:ext cx="8598907" cy="184315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Font typeface="Wingdings 3" charset="2"/>
              <a:buNone/>
            </a:pP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计算下列表达式的值。</a:t>
            </a:r>
          </a:p>
          <a:p>
            <a:pPr marL="0" indent="0">
              <a:buNone/>
            </a:pPr>
            <a:r>
              <a:rPr lang="zh-CN" altLang="zh-CN" sz="2800" dirty="0"/>
              <a:t>（</a:t>
            </a:r>
            <a:r>
              <a:rPr lang="en-US" altLang="zh-CN" sz="2800" dirty="0"/>
              <a:t>1</a:t>
            </a:r>
            <a:r>
              <a:rPr lang="zh-CN" altLang="zh-CN" sz="2800" dirty="0"/>
              <a:t>）</a:t>
            </a:r>
            <a:r>
              <a:rPr lang="en-US" altLang="zh-CN" sz="2800" dirty="0"/>
              <a:t>a=4</a:t>
            </a:r>
            <a:r>
              <a:rPr lang="zh-CN" altLang="zh-CN" sz="2800" dirty="0"/>
              <a:t>，表达式</a:t>
            </a:r>
            <a:r>
              <a:rPr lang="en-US" altLang="zh-CN" sz="2800" dirty="0"/>
              <a:t>a&gt;=1&amp;&amp;a&lt;5</a:t>
            </a:r>
            <a:endParaRPr lang="zh-CN" altLang="zh-CN" sz="2800" dirty="0"/>
          </a:p>
          <a:p>
            <a:pPr marL="0" indent="0">
              <a:buNone/>
            </a:pPr>
            <a:r>
              <a:rPr lang="zh-CN" altLang="zh-CN" sz="2800" dirty="0" smtClean="0"/>
              <a:t>（</a:t>
            </a:r>
            <a:r>
              <a:rPr lang="en-US" altLang="zh-CN" sz="2800" dirty="0"/>
              <a:t>2</a:t>
            </a:r>
            <a:r>
              <a:rPr lang="zh-CN" altLang="zh-CN" sz="2800" dirty="0" smtClean="0"/>
              <a:t>）</a:t>
            </a:r>
            <a:r>
              <a:rPr lang="en-US" altLang="zh-CN" sz="2800" dirty="0" smtClean="0"/>
              <a:t> </a:t>
            </a:r>
            <a:r>
              <a:rPr lang="en-US" altLang="zh-CN" sz="2800" dirty="0"/>
              <a:t>!5</a:t>
            </a:r>
            <a:endParaRPr lang="zh-CN" altLang="zh-CN" sz="2800" dirty="0"/>
          </a:p>
          <a:p>
            <a:pPr marL="0" indent="0">
              <a:buNone/>
            </a:pPr>
            <a:r>
              <a:rPr lang="zh-CN" altLang="zh-CN" sz="2800" dirty="0" smtClean="0"/>
              <a:t>（</a:t>
            </a:r>
            <a:r>
              <a:rPr lang="en-US" altLang="zh-CN" sz="2800" dirty="0"/>
              <a:t>3</a:t>
            </a:r>
            <a:r>
              <a:rPr lang="zh-CN" altLang="zh-CN" sz="2800" dirty="0"/>
              <a:t>）</a:t>
            </a:r>
            <a:r>
              <a:rPr lang="en-US" altLang="zh-CN" sz="2800" dirty="0"/>
              <a:t>a=3</a:t>
            </a:r>
            <a:r>
              <a:rPr lang="zh-CN" altLang="zh-CN" sz="2800" dirty="0"/>
              <a:t>，</a:t>
            </a:r>
            <a:r>
              <a:rPr lang="en-US" altLang="zh-CN" sz="2800" dirty="0"/>
              <a:t>b=-4</a:t>
            </a:r>
            <a:r>
              <a:rPr lang="zh-CN" altLang="zh-CN" sz="2800" dirty="0"/>
              <a:t>，</a:t>
            </a:r>
            <a:r>
              <a:rPr lang="en-US" altLang="zh-CN" sz="2800" dirty="0"/>
              <a:t>c=5</a:t>
            </a:r>
            <a:r>
              <a:rPr lang="zh-CN" altLang="zh-CN" sz="2800" dirty="0"/>
              <a:t>，表达式（</a:t>
            </a:r>
            <a:r>
              <a:rPr lang="en-US" altLang="zh-CN" sz="2800" dirty="0"/>
              <a:t>a&amp;&amp;b</a:t>
            </a:r>
            <a:r>
              <a:rPr lang="zh-CN" altLang="zh-CN" sz="2800" dirty="0"/>
              <a:t>）</a:t>
            </a:r>
            <a:r>
              <a:rPr lang="en-US" altLang="zh-CN" sz="2800" dirty="0"/>
              <a:t>==(a||c)</a:t>
            </a:r>
            <a:endParaRPr lang="zh-CN" altLang="zh-CN" sz="2800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0769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矩形 3"/>
          <p:cNvSpPr>
            <a:spLocks noGrp="1" noChangeArrowheads="1"/>
          </p:cNvSpPr>
          <p:nvPr>
            <p:ph idx="1"/>
          </p:nvPr>
        </p:nvSpPr>
        <p:spPr>
          <a:xfrm>
            <a:off x="677511" y="1388110"/>
            <a:ext cx="9680692" cy="4922083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zh-CN" sz="2800" dirty="0"/>
              <a:t>逻辑运算时并不是所有的表达式都参与</a:t>
            </a:r>
            <a:r>
              <a:rPr lang="zh-CN" altLang="zh-CN" sz="2800" dirty="0" smtClean="0"/>
              <a:t>运算</a:t>
            </a:r>
            <a:r>
              <a:rPr lang="zh-CN" altLang="en-US" sz="2800" dirty="0" smtClean="0"/>
              <a:t>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【例】设定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的值为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的值为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c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的值为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d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的值为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计算</a:t>
            </a: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下列表达式的值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2800" dirty="0" err="1" smtClean="0">
                <a:latin typeface="微软雅黑" pitchFamily="34" charset="-122"/>
                <a:ea typeface="微软雅黑" pitchFamily="34" charset="-122"/>
              </a:rPr>
              <a:t>a+b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&lt;c&amp;&amp;c==d</a:t>
            </a:r>
          </a:p>
          <a:p>
            <a:pPr>
              <a:lnSpc>
                <a:spcPct val="130000"/>
              </a:lnSpc>
              <a:spcBef>
                <a:spcPts val="0"/>
              </a:spcBef>
              <a:buNone/>
            </a:pPr>
            <a:endParaRPr lang="zh-CN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2800" dirty="0" err="1" smtClean="0">
                <a:latin typeface="微软雅黑" pitchFamily="34" charset="-122"/>
                <a:ea typeface="微软雅黑" pitchFamily="34" charset="-122"/>
              </a:rPr>
              <a:t>a+b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&gt;c||c==d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endParaRPr lang="en-US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2800" dirty="0" err="1" smtClean="0">
                <a:latin typeface="微软雅黑" pitchFamily="34" charset="-122"/>
                <a:ea typeface="微软雅黑" pitchFamily="34" charset="-122"/>
              </a:rPr>
              <a:t>a+b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&lt;c || c==d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endParaRPr lang="zh-CN" altLang="zh-CN" sz="28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buNone/>
            </a:pPr>
            <a:endParaRPr lang="en-US" altLang="zh-CN" dirty="0" smtClean="0"/>
          </a:p>
          <a:p>
            <a:endParaRPr lang="en-US" altLang="zh-CN" b="1" dirty="0" smtClean="0"/>
          </a:p>
          <a:p>
            <a:pPr>
              <a:buNone/>
            </a:pPr>
            <a:endParaRPr lang="zh-CN" altLang="zh-CN" dirty="0" smtClean="0"/>
          </a:p>
          <a:p>
            <a:pPr>
              <a:buNone/>
            </a:pPr>
            <a:endParaRPr lang="zh-CN" altLang="zh-CN" dirty="0" smtClean="0"/>
          </a:p>
          <a:p>
            <a:pPr marL="0" indent="0">
              <a:buNone/>
            </a:pPr>
            <a:endParaRPr lang="zh-CN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zh-CN" altLang="zh-CN" dirty="0" smtClean="0"/>
          </a:p>
          <a:p>
            <a:endParaRPr lang="zh-CN" dirty="0"/>
          </a:p>
        </p:txBody>
      </p:sp>
      <p:sp>
        <p:nvSpPr>
          <p:cNvPr id="6" name="矩形 2"/>
          <p:cNvSpPr>
            <a:spLocks noGrp="1" noChangeArrowheads="1"/>
          </p:cNvSpPr>
          <p:nvPr>
            <p:ph type="title"/>
          </p:nvPr>
        </p:nvSpPr>
        <p:spPr>
          <a:xfrm>
            <a:off x="677511" y="609600"/>
            <a:ext cx="8598907" cy="667407"/>
          </a:xfrm>
        </p:spPr>
        <p:txBody>
          <a:bodyPr>
            <a:normAutofit/>
          </a:bodyPr>
          <a:lstStyle/>
          <a:p>
            <a:pPr lvl="0" fontAlgn="base">
              <a:spcBef>
                <a:spcPts val="1000"/>
              </a:spcBef>
              <a:buClr>
                <a:schemeClr val="accent1"/>
              </a:buClr>
              <a:buSzPct val="80000"/>
              <a:tabLst>
                <a:tab pos="5267325" algn="r"/>
              </a:tabLst>
            </a:pP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4.	1.2  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逻辑运算符和逻辑表达式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769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/>
          <p:cNvSpPr txBox="1">
            <a:spLocks noChangeArrowheads="1"/>
          </p:cNvSpPr>
          <p:nvPr/>
        </p:nvSpPr>
        <p:spPr>
          <a:xfrm>
            <a:off x="1403855" y="1529256"/>
            <a:ext cx="7484534" cy="24017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zh-CN" sz="44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4.2 if</a:t>
            </a:r>
            <a:r>
              <a:rPr lang="zh-CN" altLang="en-US" sz="44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选择语句</a:t>
            </a:r>
            <a:endParaRPr lang="en-US" altLang="zh-CN" sz="4400" b="1" dirty="0" smtClean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endParaRPr lang="en-US" altLang="zh-CN" sz="4400" dirty="0"/>
          </a:p>
          <a:p>
            <a:pPr algn="ctr"/>
            <a:r>
              <a:rPr lang="en-US" altLang="zh-CN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4.2.1  </a:t>
            </a:r>
            <a:r>
              <a:rPr lang="zh-CN" altLang="zh-CN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</a:t>
            </a:r>
            <a:r>
              <a:rPr lang="zh-CN" altLang="zh-CN" sz="4400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分支</a:t>
            </a:r>
            <a:r>
              <a:rPr lang="en-US" altLang="zh-CN" sz="4400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if</a:t>
            </a:r>
            <a:r>
              <a:rPr lang="zh-CN" altLang="zh-CN" sz="4400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语句</a:t>
            </a:r>
            <a:endParaRPr lang="zh-CN" altLang="en-US" sz="4400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442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4.2.1  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单分支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if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语句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511" y="1347790"/>
            <a:ext cx="8598907" cy="388077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zh-CN" altLang="en-US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语法结构：</a:t>
            </a:r>
            <a:endParaRPr lang="en-US" altLang="zh-CN" sz="24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if</a:t>
            </a:r>
            <a:r>
              <a:rPr lang="en-US" altLang="zh-CN" sz="2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(</a:t>
            </a:r>
            <a:r>
              <a:rPr lang="zh-CN" altLang="zh-CN" sz="2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条件判断表达式</a:t>
            </a:r>
            <a:r>
              <a:rPr lang="en-US" altLang="zh-CN" sz="2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)</a:t>
            </a:r>
            <a:endParaRPr lang="zh-CN" altLang="zh-CN" sz="2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          </a:t>
            </a:r>
            <a:r>
              <a:rPr lang="zh-CN"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语句</a:t>
            </a:r>
            <a:endParaRPr lang="en-US" altLang="zh-CN" sz="24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itchFamily="2" charset="2"/>
              <a:buChar char="Ø"/>
            </a:pPr>
            <a:endParaRPr lang="en-US" altLang="zh-CN" sz="2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itchFamily="2" charset="2"/>
              <a:buChar char="Ø"/>
            </a:pPr>
            <a:r>
              <a:rPr lang="zh-CN" altLang="en-US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执行过程</a:t>
            </a:r>
            <a:endParaRPr lang="zh-CN" altLang="zh-CN" sz="2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0757416"/>
              </p:ext>
            </p:extLst>
          </p:nvPr>
        </p:nvGraphicFramePr>
        <p:xfrm>
          <a:off x="3895134" y="1665196"/>
          <a:ext cx="3108960" cy="3635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Visio" r:id="rId3" imgW="1244967" imgH="1445224" progId="Visio.Drawing.11">
                  <p:embed/>
                </p:oleObj>
              </mc:Choice>
              <mc:Fallback>
                <p:oleObj name="Visio" r:id="rId3" imgW="1244967" imgH="1445224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5134" y="1665196"/>
                        <a:ext cx="3108960" cy="36350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241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1745" y="1498439"/>
            <a:ext cx="8598907" cy="51861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en-US" sz="2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分析</a:t>
            </a:r>
            <a:r>
              <a:rPr lang="zh-CN" altLang="zh-CN" sz="2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程序运行后的输出结果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914400" lvl="4" indent="0">
              <a:buNone/>
            </a:pPr>
            <a:r>
              <a:rPr lang="en-US" altLang="zh-CN" sz="22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#include&lt;</a:t>
            </a:r>
            <a:r>
              <a:rPr lang="en-US" altLang="zh-CN" sz="2200" dirty="0" err="1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stdio.h</a:t>
            </a:r>
            <a:r>
              <a:rPr lang="en-US" altLang="zh-CN" sz="22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&gt;</a:t>
            </a:r>
            <a:endParaRPr lang="zh-CN" altLang="zh-CN" sz="22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914400" lvl="4" indent="0">
              <a:buNone/>
            </a:pPr>
            <a:r>
              <a:rPr lang="en-US" altLang="zh-CN" sz="2200" dirty="0" err="1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2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 main()</a:t>
            </a:r>
            <a:endParaRPr lang="zh-CN" altLang="zh-CN" sz="22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914400" lvl="4" indent="0">
              <a:buNone/>
            </a:pPr>
            <a:r>
              <a:rPr lang="en-US" altLang="zh-CN" sz="22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{</a:t>
            </a:r>
          </a:p>
          <a:p>
            <a:pPr marL="914400" lvl="4" indent="0">
              <a:buNone/>
            </a:pPr>
            <a:r>
              <a:rPr lang="en-US" altLang="zh-CN" sz="22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2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200" dirty="0" err="1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2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2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x=10,y=20; </a:t>
            </a:r>
            <a:endParaRPr lang="zh-CN" altLang="zh-CN" sz="22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914400" lvl="4" indent="0">
              <a:buNone/>
            </a:pPr>
            <a:r>
              <a:rPr lang="en-US" altLang="zh-CN" sz="22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 	 if(x&gt;y</a:t>
            </a:r>
            <a:r>
              <a:rPr lang="en-US" altLang="zh-CN" sz="22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) </a:t>
            </a:r>
            <a:endParaRPr lang="zh-CN" altLang="zh-CN" sz="22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914400" lvl="4" indent="0">
              <a:buNone/>
            </a:pPr>
            <a:r>
              <a:rPr lang="en-US" altLang="zh-CN" sz="22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	</a:t>
            </a:r>
            <a:r>
              <a:rPr lang="en-US" altLang="zh-CN" sz="2200" dirty="0" err="1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2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("%</a:t>
            </a:r>
            <a:r>
              <a:rPr lang="en-US" altLang="zh-CN" sz="2200" dirty="0" err="1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d",x</a:t>
            </a:r>
            <a:r>
              <a:rPr lang="en-US" altLang="zh-CN" sz="22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);</a:t>
            </a:r>
            <a:endParaRPr lang="zh-CN" altLang="zh-CN" sz="22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914400" lvl="4" indent="0">
              <a:buNone/>
            </a:pPr>
            <a:r>
              <a:rPr lang="en-US" altLang="zh-CN" sz="22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  	 if(x&lt;=y</a:t>
            </a:r>
            <a:r>
              <a:rPr lang="en-US" altLang="zh-CN" sz="22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) </a:t>
            </a:r>
            <a:endParaRPr lang="zh-CN" altLang="zh-CN" sz="22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914400" lvl="4" indent="0">
              <a:buNone/>
            </a:pPr>
            <a:r>
              <a:rPr lang="en-US" altLang="zh-CN" sz="22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2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200" dirty="0" err="1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2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("%</a:t>
            </a:r>
            <a:r>
              <a:rPr lang="en-US" altLang="zh-CN" sz="2200" dirty="0" err="1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d</a:t>
            </a:r>
            <a:r>
              <a:rPr lang="en-US" altLang="zh-CN" sz="2200" dirty="0" err="1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",y</a:t>
            </a:r>
            <a:r>
              <a:rPr lang="en-US" altLang="zh-CN" sz="22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);</a:t>
            </a:r>
            <a:endParaRPr lang="zh-CN" altLang="zh-CN" sz="22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914400" lvl="4" indent="0">
              <a:buNone/>
            </a:pPr>
            <a:r>
              <a:rPr lang="en-US" altLang="zh-CN" sz="22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 	 return </a:t>
            </a:r>
            <a:r>
              <a:rPr lang="en-US" altLang="zh-CN" sz="22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0;</a:t>
            </a:r>
            <a:endParaRPr lang="zh-CN" altLang="zh-CN" sz="22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914400" lvl="4" indent="0">
              <a:buNone/>
            </a:pPr>
            <a:r>
              <a:rPr lang="en-US" altLang="zh-CN" sz="22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2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4.2.1  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单分支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if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语句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818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511" y="1388056"/>
            <a:ext cx="8598907" cy="4350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en-US"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zh-CN" altLang="zh-CN" sz="2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两个整数，输出两个数中的最大数</a:t>
            </a:r>
            <a:r>
              <a:rPr lang="zh-CN"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4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856593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4.2.1  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单分支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if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语句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2192867"/>
              </p:ext>
            </p:extLst>
          </p:nvPr>
        </p:nvGraphicFramePr>
        <p:xfrm>
          <a:off x="1434683" y="2017977"/>
          <a:ext cx="1895388" cy="41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0" name="Visio" r:id="rId3" imgW="1363741" imgH="2972239" progId="Visio.Drawing.11">
                  <p:embed/>
                </p:oleObj>
              </mc:Choice>
              <mc:Fallback>
                <p:oleObj name="Visio" r:id="rId3" imgW="1363741" imgH="2972239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4683" y="2017977"/>
                        <a:ext cx="1895388" cy="41778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988289"/>
              </p:ext>
            </p:extLst>
          </p:nvPr>
        </p:nvGraphicFramePr>
        <p:xfrm>
          <a:off x="5470650" y="2017976"/>
          <a:ext cx="2017986" cy="420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1" name="Visio" r:id="rId5" imgW="1362122" imgH="2850229" progId="Visio.Drawing.11">
                  <p:embed/>
                </p:oleObj>
              </mc:Choice>
              <mc:Fallback>
                <p:oleObj name="Visio" r:id="rId5" imgW="1362122" imgH="2850229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0650" y="2017976"/>
                        <a:ext cx="2017986" cy="42053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3547556" y="6287079"/>
            <a:ext cx="1407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 </a:t>
            </a:r>
            <a:r>
              <a:rPr lang="zh-CN" altLang="zh-CN" dirty="0"/>
              <a:t>程序流程图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02194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511" y="1388056"/>
            <a:ext cx="8598907" cy="4350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en-US"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zh-CN" altLang="zh-CN" sz="2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两个整数</a:t>
            </a:r>
            <a:r>
              <a:rPr lang="zh-CN"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按照从小到大的顺序输出</a:t>
            </a:r>
            <a:r>
              <a:rPr lang="zh-CN" altLang="zh-CN" sz="2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4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856593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4.2.1  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单分支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if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语句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9904151"/>
              </p:ext>
            </p:extLst>
          </p:nvPr>
        </p:nvGraphicFramePr>
        <p:xfrm>
          <a:off x="1776251" y="2238704"/>
          <a:ext cx="5584661" cy="37521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0" name="Visio" r:id="rId3" imgW="3655809" imgH="2450457" progId="Visio.Drawing.11">
                  <p:embed/>
                </p:oleObj>
              </mc:Choice>
              <mc:Fallback>
                <p:oleObj name="Visio" r:id="rId3" imgW="3655809" imgH="2450457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6251" y="2238704"/>
                        <a:ext cx="5584661" cy="375219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619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/>
          <p:cNvSpPr txBox="1">
            <a:spLocks noChangeArrowheads="1"/>
          </p:cNvSpPr>
          <p:nvPr/>
        </p:nvSpPr>
        <p:spPr>
          <a:xfrm>
            <a:off x="1277731" y="2049517"/>
            <a:ext cx="7484534" cy="18200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zh-CN" sz="4400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4.2 if</a:t>
            </a:r>
            <a:r>
              <a:rPr lang="zh-CN" altLang="en-US" sz="4400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选择语句</a:t>
            </a:r>
            <a:endParaRPr lang="en-US" altLang="zh-CN" sz="4400" b="1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endParaRPr lang="en-US" altLang="zh-CN" sz="4400" dirty="0" smtClean="0"/>
          </a:p>
          <a:p>
            <a:pPr algn="ctr"/>
            <a:r>
              <a:rPr lang="en-US" altLang="zh-CN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4.2.2  </a:t>
            </a:r>
            <a:r>
              <a:rPr lang="zh-CN" altLang="en-US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多</a:t>
            </a:r>
            <a:r>
              <a:rPr lang="zh-CN" altLang="zh-CN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分支</a:t>
            </a:r>
            <a:r>
              <a:rPr lang="en-US" altLang="zh-CN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if</a:t>
            </a:r>
            <a:r>
              <a:rPr lang="zh-CN" altLang="zh-CN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语句</a:t>
            </a:r>
            <a:endParaRPr lang="zh-CN" altLang="en-US" sz="4400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705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511" y="1435354"/>
            <a:ext cx="8598907" cy="4855087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语法结构：</a:t>
            </a:r>
            <a:endParaRPr lang="en-US" altLang="zh-CN" sz="2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if(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条件判断表达式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语句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else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语句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itchFamily="2" charset="2"/>
              <a:buChar char="Ø"/>
            </a:pPr>
            <a:endParaRPr lang="en-US" altLang="zh-CN" sz="2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执行过程</a:t>
            </a:r>
            <a:endParaRPr lang="zh-CN" altLang="zh-CN" sz="2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、双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分支</a:t>
            </a:r>
            <a:r>
              <a:rPr lang="en-US" altLang="zh-CN" sz="3200" dirty="0" err="1" smtClean="0">
                <a:latin typeface="微软雅黑" pitchFamily="34" charset="-122"/>
                <a:ea typeface="微软雅黑" pitchFamily="34" charset="-122"/>
              </a:rPr>
              <a:t>if_else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语句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2487640"/>
              </p:ext>
            </p:extLst>
          </p:nvPr>
        </p:nvGraphicFramePr>
        <p:xfrm>
          <a:off x="4099034" y="1844561"/>
          <a:ext cx="3483950" cy="2727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8" name="Visio" r:id="rId3" imgW="1672554" imgH="1301350" progId="Visio.Drawing.11">
                  <p:embed/>
                </p:oleObj>
              </mc:Choice>
              <mc:Fallback>
                <p:oleObj name="Visio" r:id="rId3" imgW="1672554" imgH="130135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9034" y="1844561"/>
                        <a:ext cx="3483950" cy="27274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83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511" y="1371600"/>
            <a:ext cx="8598907" cy="4669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编写程序，</a:t>
            </a:r>
            <a:r>
              <a:rPr lang="zh-CN" altLang="zh-CN" sz="2400" dirty="0"/>
              <a:t>输入一个整数，判断该数</a:t>
            </a:r>
            <a:r>
              <a:rPr lang="zh-CN" altLang="zh-CN" sz="2400" dirty="0" smtClean="0"/>
              <a:t>是</a:t>
            </a:r>
            <a:r>
              <a:rPr lang="zh-CN" altLang="en-US" sz="2400" dirty="0" smtClean="0"/>
              <a:t>奇</a:t>
            </a:r>
            <a:r>
              <a:rPr lang="zh-CN" altLang="zh-CN" sz="2400" dirty="0" smtClean="0"/>
              <a:t>数</a:t>
            </a:r>
            <a:r>
              <a:rPr lang="zh-CN" altLang="zh-CN" sz="2400" dirty="0"/>
              <a:t>，</a:t>
            </a:r>
            <a:r>
              <a:rPr lang="zh-CN" altLang="zh-CN" sz="2400" dirty="0" smtClean="0"/>
              <a:t>还是</a:t>
            </a:r>
            <a:r>
              <a:rPr lang="zh-CN" altLang="en-US" sz="2400" dirty="0" smtClean="0"/>
              <a:t>偶</a:t>
            </a:r>
            <a:r>
              <a:rPr lang="zh-CN" altLang="zh-CN" sz="2400" dirty="0" smtClean="0"/>
              <a:t>数</a:t>
            </a:r>
            <a:r>
              <a:rPr lang="zh-CN" altLang="zh-CN" sz="2400" dirty="0"/>
              <a:t>。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002535" y="5751051"/>
            <a:ext cx="1407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 </a:t>
            </a:r>
            <a:r>
              <a:rPr lang="zh-CN" altLang="zh-CN" dirty="0"/>
              <a:t>程序流程图</a:t>
            </a:r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、双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分支</a:t>
            </a:r>
            <a:r>
              <a:rPr lang="en-US" altLang="zh-CN" sz="3200" dirty="0" err="1" smtClean="0">
                <a:latin typeface="微软雅黑" pitchFamily="34" charset="-122"/>
                <a:ea typeface="微软雅黑" pitchFamily="34" charset="-122"/>
              </a:rPr>
              <a:t>if_else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语句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9469" name="Picture 13" descr="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657" y="2242940"/>
            <a:ext cx="3190348" cy="3233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91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511" y="1371600"/>
            <a:ext cx="8598907" cy="4669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编写程序，判断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某一年是否是闰年。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7306029"/>
              </p:ext>
            </p:extLst>
          </p:nvPr>
        </p:nvGraphicFramePr>
        <p:xfrm>
          <a:off x="925230" y="2222945"/>
          <a:ext cx="3441800" cy="332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1" name="Visio" r:id="rId3" imgW="1978667" imgH="1924626" progId="Visio.Drawing.11">
                  <p:embed/>
                </p:oleObj>
              </mc:Choice>
              <mc:Fallback>
                <p:oleObj name="Visio" r:id="rId3" imgW="1978667" imgH="1924626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230" y="2222945"/>
                        <a:ext cx="3441800" cy="33265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矩形 6"/>
          <p:cNvSpPr/>
          <p:nvPr/>
        </p:nvSpPr>
        <p:spPr>
          <a:xfrm>
            <a:off x="2002535" y="5751051"/>
            <a:ext cx="1407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 </a:t>
            </a:r>
            <a:r>
              <a:rPr lang="zh-CN" altLang="zh-CN" dirty="0"/>
              <a:t>程序流程图</a:t>
            </a:r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、双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分支</a:t>
            </a:r>
            <a:r>
              <a:rPr lang="en-US" altLang="zh-CN" sz="3200" dirty="0" err="1" smtClean="0">
                <a:latin typeface="微软雅黑" pitchFamily="34" charset="-122"/>
                <a:ea typeface="微软雅黑" pitchFamily="34" charset="-122"/>
              </a:rPr>
              <a:t>if_else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语句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345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511" y="1435354"/>
            <a:ext cx="8598907" cy="48550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有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一函数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编写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程序，根据输入的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x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值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输出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相应的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y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值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、多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分支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if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语句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5185926"/>
              </p:ext>
            </p:extLst>
          </p:nvPr>
        </p:nvGraphicFramePr>
        <p:xfrm>
          <a:off x="3153103" y="1435354"/>
          <a:ext cx="1970689" cy="1458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1" name="公式" r:id="rId3" imgW="952087" imgH="710891" progId="Equation.3">
                  <p:embed/>
                </p:oleObj>
              </mc:Choice>
              <mc:Fallback>
                <p:oleObj name="公式" r:id="rId3" imgW="952087" imgH="7108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3103" y="1435354"/>
                        <a:ext cx="1970689" cy="14583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59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、多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分支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if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语句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0174936"/>
              </p:ext>
            </p:extLst>
          </p:nvPr>
        </p:nvGraphicFramePr>
        <p:xfrm>
          <a:off x="5359837" y="1514184"/>
          <a:ext cx="3625850" cy="447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3" name="Visio" r:id="rId3" imgW="2266693" imgH="2810009" progId="Visio.Drawing.11">
                  <p:embed/>
                </p:oleObj>
              </mc:Choice>
              <mc:Fallback>
                <p:oleObj name="Visio" r:id="rId3" imgW="2266693" imgH="2810009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9837" y="1514184"/>
                        <a:ext cx="3625850" cy="447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矩形 10"/>
          <p:cNvSpPr/>
          <p:nvPr/>
        </p:nvSpPr>
        <p:spPr>
          <a:xfrm>
            <a:off x="2475492" y="6218447"/>
            <a:ext cx="18582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 </a:t>
            </a:r>
            <a:r>
              <a:rPr lang="zh-CN" altLang="zh-CN" dirty="0"/>
              <a:t>程序</a:t>
            </a:r>
            <a:r>
              <a:rPr lang="zh-CN" altLang="zh-CN" dirty="0" smtClean="0"/>
              <a:t>流程图</a:t>
            </a:r>
            <a:r>
              <a:rPr lang="en-US" altLang="zh-CN" dirty="0" smtClean="0"/>
              <a:t>4.12</a:t>
            </a:r>
            <a:endParaRPr lang="zh-CN" alt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8013932"/>
              </p:ext>
            </p:extLst>
          </p:nvPr>
        </p:nvGraphicFramePr>
        <p:xfrm>
          <a:off x="1125225" y="1513489"/>
          <a:ext cx="3585306" cy="4493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4" name="Visio" r:id="rId5" imgW="2221613" imgH="2795162" progId="Visio.Drawing.11">
                  <p:embed/>
                </p:oleObj>
              </mc:Choice>
              <mc:Fallback>
                <p:oleObj name="Visio" r:id="rId5" imgW="2221613" imgH="2795162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5225" y="1513489"/>
                        <a:ext cx="3585306" cy="44931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矩形 11"/>
          <p:cNvSpPr/>
          <p:nvPr/>
        </p:nvSpPr>
        <p:spPr>
          <a:xfrm>
            <a:off x="5938651" y="6251556"/>
            <a:ext cx="18582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 </a:t>
            </a:r>
            <a:r>
              <a:rPr lang="zh-CN" altLang="zh-CN" dirty="0"/>
              <a:t>程序</a:t>
            </a:r>
            <a:r>
              <a:rPr lang="zh-CN" altLang="zh-CN" dirty="0" smtClean="0"/>
              <a:t>流程图</a:t>
            </a:r>
            <a:r>
              <a:rPr lang="en-US" altLang="zh-CN" dirty="0" smtClean="0"/>
              <a:t>4.13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600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、多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分支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if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语句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2411" name="Picture 1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40" y="1340069"/>
            <a:ext cx="4305300" cy="5108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5044559" y="1418899"/>
            <a:ext cx="4777359" cy="485508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2400" dirty="0" smtClean="0"/>
              <a:t>       </a:t>
            </a:r>
            <a:r>
              <a:rPr lang="zh-CN" altLang="zh-CN" sz="2400" dirty="0" smtClean="0"/>
              <a:t>为了</a:t>
            </a:r>
            <a:r>
              <a:rPr lang="zh-CN" altLang="zh-CN" sz="2400" dirty="0"/>
              <a:t>使逻辑关系清晰，一般采用方法二所使用的结构，将内嵌的</a:t>
            </a:r>
            <a:r>
              <a:rPr lang="en-US" altLang="zh-CN" sz="2400" dirty="0"/>
              <a:t>if</a:t>
            </a:r>
            <a:r>
              <a:rPr lang="zh-CN" altLang="zh-CN" sz="2400" dirty="0"/>
              <a:t>语句放在外层的</a:t>
            </a:r>
            <a:r>
              <a:rPr lang="en-US" altLang="zh-CN" sz="2400" dirty="0"/>
              <a:t>else</a:t>
            </a:r>
            <a:r>
              <a:rPr lang="zh-CN" altLang="zh-CN" sz="2400" dirty="0"/>
              <a:t>子句中，正如流程图</a:t>
            </a:r>
            <a:r>
              <a:rPr lang="en-US" altLang="zh-CN" sz="2400" dirty="0"/>
              <a:t>4.13</a:t>
            </a:r>
            <a:r>
              <a:rPr lang="zh-CN" altLang="zh-CN" sz="2400" dirty="0"/>
              <a:t>所示，这是一种锯齿形的缩进结构。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719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5617" y="1277719"/>
            <a:ext cx="8598907" cy="46028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对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学生的考试成绩进行等级的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划分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90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以上：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等级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为优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；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80~90 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等级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为良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；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70~80 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等级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为中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；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60~70 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等级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为及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；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低于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60 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等级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为不及。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多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分支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if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语句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64624" y="6328802"/>
            <a:ext cx="1407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 </a:t>
            </a:r>
            <a:r>
              <a:rPr lang="zh-CN" altLang="zh-CN" dirty="0"/>
              <a:t>程序流程图</a:t>
            </a:r>
            <a:endParaRPr lang="zh-CN" altLang="en-US" dirty="0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21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多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分支</a:t>
            </a: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if</a:t>
            </a:r>
            <a:r>
              <a:rPr lang="zh-CN" altLang="zh-CN" sz="3200" dirty="0" smtClean="0">
                <a:latin typeface="微软雅黑" pitchFamily="34" charset="-122"/>
                <a:ea typeface="微软雅黑" pitchFamily="34" charset="-122"/>
              </a:rPr>
              <a:t>语句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6212141"/>
              </p:ext>
            </p:extLst>
          </p:nvPr>
        </p:nvGraphicFramePr>
        <p:xfrm>
          <a:off x="914400" y="1450426"/>
          <a:ext cx="4635062" cy="4898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6" name="Visio" r:id="rId3" imgW="3511931" imgH="3700519" progId="Visio.Drawing.11">
                  <p:embed/>
                </p:oleObj>
              </mc:Choice>
              <mc:Fallback>
                <p:oleObj name="Visio" r:id="rId3" imgW="3511931" imgH="3700519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450426"/>
                        <a:ext cx="4635062" cy="48988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/>
        </p:nvSpPr>
        <p:spPr>
          <a:xfrm>
            <a:off x="2317832" y="6445997"/>
            <a:ext cx="1407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 </a:t>
            </a:r>
            <a:r>
              <a:rPr lang="zh-CN" altLang="zh-CN" dirty="0"/>
              <a:t>程序流程图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933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/>
          <p:cNvSpPr txBox="1">
            <a:spLocks noChangeArrowheads="1"/>
          </p:cNvSpPr>
          <p:nvPr/>
        </p:nvSpPr>
        <p:spPr>
          <a:xfrm>
            <a:off x="1309262" y="2065282"/>
            <a:ext cx="7484534" cy="18200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zh-CN" sz="4400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4.2 if</a:t>
            </a:r>
            <a:r>
              <a:rPr lang="zh-CN" altLang="en-US" sz="4400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选择语句</a:t>
            </a:r>
            <a:endParaRPr lang="en-US" altLang="zh-CN" sz="4400" b="1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endParaRPr lang="en-US" altLang="zh-CN" sz="4400" dirty="0" smtClean="0"/>
          </a:p>
          <a:p>
            <a:pPr algn="ctr"/>
            <a:r>
              <a:rPr lang="en-US" altLang="zh-CN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4.2.3 </a:t>
            </a:r>
            <a:r>
              <a:rPr lang="zh-CN" altLang="en-US" sz="4400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条件运算符</a:t>
            </a:r>
            <a:endParaRPr lang="en-US" altLang="zh-CN" sz="4400" dirty="0" smtClean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872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1745" y="1608797"/>
            <a:ext cx="8598907" cy="4713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表达式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？表达式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表达式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】x=2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，计算下列表达式的值。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x%2==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0?1:0</a:t>
            </a: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4.2.3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条件运算符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6696" y="2185743"/>
            <a:ext cx="3596546" cy="2320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679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1745" y="1482673"/>
            <a:ext cx="8598907" cy="51230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zh-CN" sz="2400" dirty="0" smtClean="0"/>
              <a:t>使用条件</a:t>
            </a:r>
            <a:r>
              <a:rPr lang="zh-CN" altLang="zh-CN" sz="2400" dirty="0"/>
              <a:t>表达式，实现输出两个数中最大数的功能</a:t>
            </a:r>
            <a:r>
              <a:rPr lang="zh-CN" altLang="zh-CN" sz="2400" dirty="0" smtClean="0"/>
              <a:t>。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#include&lt;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stdio.h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&gt;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main()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{ 	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a,b,max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scanf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("%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d%d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",&amp;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a,&amp;b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max=a&gt;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b?a:b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("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最大数是：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%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d",max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);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return 0;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4.2.3  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条件运算符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913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/>
          <p:cNvSpPr txBox="1">
            <a:spLocks noChangeArrowheads="1"/>
          </p:cNvSpPr>
          <p:nvPr/>
        </p:nvSpPr>
        <p:spPr>
          <a:xfrm>
            <a:off x="1277731" y="2263120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zh-CN" sz="44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4.3 switch</a:t>
            </a:r>
            <a:r>
              <a:rPr lang="zh-CN" altLang="en-US" sz="44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语句</a:t>
            </a:r>
            <a:endParaRPr lang="en-US" altLang="zh-CN" sz="4400" b="1" dirty="0" smtClean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699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511" y="1372314"/>
            <a:ext cx="8598907" cy="49023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语法结构：</a:t>
            </a:r>
          </a:p>
          <a:p>
            <a:pPr marL="0" indent="0">
              <a:buNone/>
            </a:pP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switch(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表达式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)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{ 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case 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常量表达式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：语句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；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[break]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；</a:t>
            </a:r>
          </a:p>
          <a:p>
            <a:pPr marL="0" indent="0">
              <a:buNone/>
            </a:pP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case 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常量表达式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：语句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；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[break]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；</a:t>
            </a:r>
          </a:p>
          <a:p>
            <a:pPr marL="0" indent="0">
              <a:buNone/>
            </a:pP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。。。</a:t>
            </a:r>
          </a:p>
          <a:p>
            <a:pPr marL="0" indent="0">
              <a:buNone/>
            </a:pP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case 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常量表达式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n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：语句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n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；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[break]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；</a:t>
            </a:r>
          </a:p>
          <a:p>
            <a:pPr marL="0" indent="0">
              <a:buNone/>
            </a:pP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default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：语句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n+1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；</a:t>
            </a:r>
          </a:p>
          <a:p>
            <a:pPr marL="0" indent="0">
              <a:buNone/>
            </a:pP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sz="20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4.3 switch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语句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796731"/>
              </p:ext>
            </p:extLst>
          </p:nvPr>
        </p:nvGraphicFramePr>
        <p:xfrm>
          <a:off x="3752193" y="993227"/>
          <a:ext cx="5844211" cy="1986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71" name="Visio" r:id="rId3" imgW="3875271" imgH="1315926" progId="Visio.Drawing.11">
                  <p:embed/>
                </p:oleObj>
              </mc:Choice>
              <mc:Fallback>
                <p:oleObj name="Visio" r:id="rId3" imgW="3875271" imgH="1315926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2193" y="993227"/>
                        <a:ext cx="5844211" cy="19864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339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511" y="1418897"/>
            <a:ext cx="8598907" cy="507649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zh-CN" sz="2800" dirty="0" smtClean="0">
                <a:latin typeface="微软雅黑" pitchFamily="34" charset="-122"/>
                <a:ea typeface="微软雅黑" pitchFamily="34" charset="-122"/>
              </a:rPr>
              <a:t>编译</a:t>
            </a: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、运行下列程序，分析程序的运行结果。</a:t>
            </a:r>
          </a:p>
          <a:p>
            <a:pPr marL="0" indent="0">
              <a:buNone/>
            </a:pP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#include &lt;</a:t>
            </a:r>
            <a:r>
              <a:rPr lang="en-US" altLang="zh-CN" sz="2800" dirty="0" err="1">
                <a:latin typeface="微软雅黑" pitchFamily="34" charset="-122"/>
                <a:ea typeface="微软雅黑" pitchFamily="34" charset="-122"/>
              </a:rPr>
              <a:t>stdio.h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&gt;</a:t>
            </a:r>
          </a:p>
          <a:p>
            <a:pPr marL="0" indent="0">
              <a:buNone/>
            </a:pPr>
            <a:r>
              <a:rPr lang="en-US" altLang="zh-CN" sz="2800" dirty="0" err="1">
                <a:latin typeface="微软雅黑" pitchFamily="34" charset="-122"/>
                <a:ea typeface="微软雅黑" pitchFamily="34" charset="-122"/>
              </a:rPr>
              <a:t>int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 main()</a:t>
            </a:r>
          </a:p>
          <a:p>
            <a:pPr marL="0" indent="0">
              <a:buNone/>
            </a:pP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{	char </a:t>
            </a:r>
            <a:r>
              <a:rPr lang="en-US" altLang="zh-CN" sz="2800" dirty="0" err="1">
                <a:latin typeface="微软雅黑" pitchFamily="34" charset="-122"/>
                <a:ea typeface="微软雅黑" pitchFamily="34" charset="-122"/>
              </a:rPr>
              <a:t>ch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='</a:t>
            </a:r>
            <a:r>
              <a:rPr lang="en-US" altLang="zh-CN" sz="2800" dirty="0" err="1">
                <a:latin typeface="微软雅黑" pitchFamily="34" charset="-122"/>
                <a:ea typeface="微软雅黑" pitchFamily="34" charset="-122"/>
              </a:rPr>
              <a:t>a',a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=0,b=0;</a:t>
            </a:r>
          </a:p>
          <a:p>
            <a:pPr marL="0" indent="0">
              <a:buNone/>
            </a:pP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	switch(</a:t>
            </a:r>
            <a:r>
              <a:rPr lang="en-US" altLang="zh-CN" sz="2800" dirty="0" err="1">
                <a:latin typeface="微软雅黑" pitchFamily="34" charset="-122"/>
                <a:ea typeface="微软雅黑" pitchFamily="34" charset="-122"/>
              </a:rPr>
              <a:t>ch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)</a:t>
            </a:r>
          </a:p>
          <a:p>
            <a:pPr marL="0" indent="0">
              <a:buNone/>
            </a:pP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	{	case 'a': a++;break;</a:t>
            </a:r>
          </a:p>
          <a:p>
            <a:pPr marL="0" indent="0">
              <a:buNone/>
            </a:pP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		case 'b': b</a:t>
            </a: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++;</a:t>
            </a:r>
          </a:p>
          <a:p>
            <a:pPr marL="0" indent="0">
              <a:buNone/>
            </a:pPr>
            <a:r>
              <a:rPr lang="en-US" altLang="zh-CN" sz="28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	}	</a:t>
            </a:r>
          </a:p>
          <a:p>
            <a:pPr marL="0" indent="0">
              <a:buNone/>
            </a:pP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800" dirty="0" err="1">
                <a:latin typeface="微软雅黑" pitchFamily="34" charset="-122"/>
                <a:ea typeface="微软雅黑" pitchFamily="34" charset="-122"/>
              </a:rPr>
              <a:t>printf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("a=%</a:t>
            </a:r>
            <a:r>
              <a:rPr lang="en-US" altLang="zh-CN" sz="2800" dirty="0" err="1">
                <a:latin typeface="微软雅黑" pitchFamily="34" charset="-122"/>
                <a:ea typeface="微软雅黑" pitchFamily="34" charset="-122"/>
              </a:rPr>
              <a:t>d,b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=%d ",</a:t>
            </a:r>
            <a:r>
              <a:rPr lang="en-US" altLang="zh-CN" sz="2800" dirty="0" err="1">
                <a:latin typeface="微软雅黑" pitchFamily="34" charset="-122"/>
                <a:ea typeface="微软雅黑" pitchFamily="34" charset="-122"/>
              </a:rPr>
              <a:t>a,b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);</a:t>
            </a:r>
          </a:p>
          <a:p>
            <a:pPr marL="0" indent="0">
              <a:buNone/>
            </a:pP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	return 0;</a:t>
            </a:r>
          </a:p>
          <a:p>
            <a:pPr marL="0" indent="0">
              <a:buNone/>
            </a:pP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4.3 switch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语句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706" y="1994665"/>
            <a:ext cx="3948852" cy="1773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706" y="1994664"/>
            <a:ext cx="3936018" cy="1773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876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1746" y="1435377"/>
            <a:ext cx="8598907" cy="3880773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使用数字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1-7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来表示星期一至星期日。根据输入的数字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1-7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，输出对应的星期值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zh-CN" sz="2400" dirty="0"/>
              <a:t>使用数字</a:t>
            </a:r>
            <a:r>
              <a:rPr lang="en-US" altLang="zh-CN" sz="2400" dirty="0"/>
              <a:t>1-7</a:t>
            </a:r>
            <a:r>
              <a:rPr lang="zh-CN" altLang="zh-CN" sz="2400" dirty="0"/>
              <a:t>来表示星期一至星期日，当输入的数字为</a:t>
            </a:r>
            <a:r>
              <a:rPr lang="en-US" altLang="zh-CN" sz="2400" dirty="0"/>
              <a:t>1,2,3,4,5</a:t>
            </a:r>
            <a:r>
              <a:rPr lang="zh-CN" altLang="zh-CN" sz="2400" dirty="0"/>
              <a:t>时输出信息是工作日；当输入数字为</a:t>
            </a:r>
            <a:r>
              <a:rPr lang="en-US" altLang="zh-CN" sz="2400" dirty="0"/>
              <a:t>6</a:t>
            </a:r>
            <a:r>
              <a:rPr lang="zh-CN" altLang="zh-CN" sz="2400" dirty="0"/>
              <a:t>，</a:t>
            </a:r>
            <a:r>
              <a:rPr lang="en-US" altLang="zh-CN" sz="2400" dirty="0"/>
              <a:t>7</a:t>
            </a:r>
            <a:r>
              <a:rPr lang="zh-CN" altLang="zh-CN" sz="2400" dirty="0"/>
              <a:t>时输出信息是休息日。</a:t>
            </a:r>
          </a:p>
          <a:p>
            <a:pPr marL="0" indent="0">
              <a:buNone/>
            </a:pP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4.3 switch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语句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91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1746" y="1419611"/>
            <a:ext cx="4052144" cy="45239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switch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zh-CN" altLang="zh-CN" dirty="0">
                <a:latin typeface="微软雅黑" pitchFamily="34" charset="-122"/>
                <a:ea typeface="微软雅黑" pitchFamily="34" charset="-122"/>
              </a:rPr>
              <a:t>表达式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)</a:t>
            </a:r>
            <a:endParaRPr lang="zh-CN" altLang="zh-CN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{ </a:t>
            </a:r>
            <a:endParaRPr lang="zh-CN" altLang="zh-CN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case </a:t>
            </a:r>
            <a:r>
              <a:rPr lang="zh-CN" altLang="zh-CN" dirty="0">
                <a:latin typeface="微软雅黑" pitchFamily="34" charset="-122"/>
                <a:ea typeface="微软雅黑" pitchFamily="34" charset="-122"/>
              </a:rPr>
              <a:t>常量表达式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dirty="0">
                <a:latin typeface="微软雅黑" pitchFamily="34" charset="-122"/>
                <a:ea typeface="微软雅黑" pitchFamily="34" charset="-122"/>
              </a:rPr>
              <a:t>：语句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dirty="0">
                <a:latin typeface="微软雅黑" pitchFamily="34" charset="-122"/>
                <a:ea typeface="微软雅黑" pitchFamily="34" charset="-122"/>
              </a:rPr>
              <a:t>；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[break]</a:t>
            </a:r>
            <a:r>
              <a:rPr lang="zh-CN" altLang="zh-CN" dirty="0">
                <a:latin typeface="微软雅黑" pitchFamily="34" charset="-122"/>
                <a:ea typeface="微软雅黑" pitchFamily="34" charset="-122"/>
              </a:rPr>
              <a:t>；</a:t>
            </a:r>
          </a:p>
          <a:p>
            <a:pPr marL="0" indent="0">
              <a:buNone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case </a:t>
            </a:r>
            <a:r>
              <a:rPr lang="zh-CN" altLang="zh-CN" dirty="0">
                <a:latin typeface="微软雅黑" pitchFamily="34" charset="-122"/>
                <a:ea typeface="微软雅黑" pitchFamily="34" charset="-122"/>
              </a:rPr>
              <a:t>常量表达式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zh-CN" dirty="0">
                <a:latin typeface="微软雅黑" pitchFamily="34" charset="-122"/>
                <a:ea typeface="微软雅黑" pitchFamily="34" charset="-122"/>
              </a:rPr>
              <a:t>：语句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zh-CN" dirty="0">
                <a:latin typeface="微软雅黑" pitchFamily="34" charset="-122"/>
                <a:ea typeface="微软雅黑" pitchFamily="34" charset="-122"/>
              </a:rPr>
              <a:t>；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[break]</a:t>
            </a:r>
            <a:r>
              <a:rPr lang="zh-CN" altLang="zh-CN" dirty="0">
                <a:latin typeface="微软雅黑" pitchFamily="34" charset="-122"/>
                <a:ea typeface="微软雅黑" pitchFamily="34" charset="-122"/>
              </a:rPr>
              <a:t>；</a:t>
            </a:r>
          </a:p>
          <a:p>
            <a:pPr marL="0" indent="0">
              <a:buNone/>
            </a:pPr>
            <a:r>
              <a:rPr lang="zh-CN" altLang="zh-CN" dirty="0">
                <a:latin typeface="微软雅黑" pitchFamily="34" charset="-122"/>
                <a:ea typeface="微软雅黑" pitchFamily="34" charset="-122"/>
              </a:rPr>
              <a:t>。。。</a:t>
            </a:r>
          </a:p>
          <a:p>
            <a:pPr marL="0" indent="0">
              <a:buNone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case </a:t>
            </a:r>
            <a:r>
              <a:rPr lang="zh-CN" altLang="zh-CN" dirty="0">
                <a:latin typeface="微软雅黑" pitchFamily="34" charset="-122"/>
                <a:ea typeface="微软雅黑" pitchFamily="34" charset="-122"/>
              </a:rPr>
              <a:t>常量表达式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n</a:t>
            </a:r>
            <a:r>
              <a:rPr lang="zh-CN" altLang="zh-CN" dirty="0">
                <a:latin typeface="微软雅黑" pitchFamily="34" charset="-122"/>
                <a:ea typeface="微软雅黑" pitchFamily="34" charset="-122"/>
              </a:rPr>
              <a:t>：语句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n</a:t>
            </a:r>
            <a:r>
              <a:rPr lang="zh-CN" altLang="zh-CN" dirty="0">
                <a:latin typeface="微软雅黑" pitchFamily="34" charset="-122"/>
                <a:ea typeface="微软雅黑" pitchFamily="34" charset="-122"/>
              </a:rPr>
              <a:t>；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[break]</a:t>
            </a:r>
            <a:r>
              <a:rPr lang="zh-CN" altLang="zh-CN" dirty="0">
                <a:latin typeface="微软雅黑" pitchFamily="34" charset="-122"/>
                <a:ea typeface="微软雅黑" pitchFamily="34" charset="-122"/>
              </a:rPr>
              <a:t>；</a:t>
            </a:r>
          </a:p>
          <a:p>
            <a:pPr marL="0" indent="0">
              <a:buNone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default</a:t>
            </a:r>
            <a:r>
              <a:rPr lang="zh-CN" altLang="zh-CN" dirty="0">
                <a:latin typeface="微软雅黑" pitchFamily="34" charset="-122"/>
                <a:ea typeface="微软雅黑" pitchFamily="34" charset="-122"/>
              </a:rPr>
              <a:t>：语句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n+1</a:t>
            </a:r>
            <a:r>
              <a:rPr lang="zh-CN" altLang="zh-CN" dirty="0">
                <a:latin typeface="微软雅黑" pitchFamily="34" charset="-122"/>
                <a:ea typeface="微软雅黑" pitchFamily="34" charset="-122"/>
              </a:rPr>
              <a:t>；</a:t>
            </a:r>
          </a:p>
          <a:p>
            <a:pPr marL="0" indent="0">
              <a:buNone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}</a:t>
            </a:r>
            <a:endParaRPr lang="zh-CN" altLang="zh-CN" dirty="0">
              <a:latin typeface="微软雅黑" pitchFamily="34" charset="-122"/>
              <a:ea typeface="微软雅黑" pitchFamily="34" charset="-122"/>
            </a:endParaRPr>
          </a:p>
          <a:p>
            <a:endParaRPr lang="zh-CN" altLang="zh-CN" sz="2400" dirty="0"/>
          </a:p>
          <a:p>
            <a:pPr marL="0" indent="0">
              <a:buNone/>
            </a:pPr>
            <a:endParaRPr lang="en-US" altLang="zh-CN" sz="2400" dirty="0" smtClean="0"/>
          </a:p>
          <a:p>
            <a:pPr marL="0" indent="0">
              <a:buNone/>
            </a:pPr>
            <a:endParaRPr lang="zh-CN" altLang="zh-CN" sz="2400" dirty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4.3 switch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语句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861035" y="1347349"/>
            <a:ext cx="4251434" cy="4167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小提示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】</a:t>
            </a:r>
          </a:p>
          <a:p>
            <a:pPr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1.switch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后表达式的值、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case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后常量表达式的值，必须是整型或字符型。</a:t>
            </a:r>
          </a:p>
          <a:p>
            <a:pPr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每个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case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后常量表达式的值必须各不相同。</a:t>
            </a:r>
          </a:p>
          <a:p>
            <a:pPr defTabSz="45720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3.break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语句的作用是跳出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switch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语句，一般情况下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case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语句后需要有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break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语句，否则程序会继续执行其他的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case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后的语句。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8490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1745" y="1419611"/>
            <a:ext cx="8598907" cy="45239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 smtClean="0"/>
              <a:t>【</a:t>
            </a:r>
            <a:r>
              <a:rPr lang="zh-CN" altLang="en-US" sz="2400" dirty="0" smtClean="0"/>
              <a:t>例</a:t>
            </a:r>
            <a:r>
              <a:rPr lang="en-US" altLang="zh-CN" sz="2400" dirty="0" smtClean="0"/>
              <a:t>】</a:t>
            </a:r>
            <a:r>
              <a:rPr lang="zh-CN" altLang="zh-CN" sz="2400" dirty="0" smtClean="0"/>
              <a:t>使用</a:t>
            </a:r>
            <a:r>
              <a:rPr lang="en-US" altLang="zh-CN" sz="2400" dirty="0"/>
              <a:t>switch</a:t>
            </a:r>
            <a:r>
              <a:rPr lang="zh-CN" altLang="zh-CN" sz="2400" dirty="0"/>
              <a:t>语句</a:t>
            </a:r>
            <a:r>
              <a:rPr lang="zh-CN" altLang="zh-CN" sz="2400" dirty="0" smtClean="0"/>
              <a:t>实现学生</a:t>
            </a:r>
            <a:r>
              <a:rPr lang="zh-CN" altLang="zh-CN" sz="2400" dirty="0"/>
              <a:t>成绩的等级划分</a:t>
            </a:r>
            <a:r>
              <a:rPr lang="zh-CN" altLang="zh-CN" sz="2400" dirty="0" smtClean="0"/>
              <a:t>功能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sz="2400" dirty="0" smtClean="0"/>
              <a:t>90</a:t>
            </a:r>
            <a:r>
              <a:rPr lang="zh-CN" altLang="zh-CN" sz="2400" dirty="0"/>
              <a:t>≤</a:t>
            </a:r>
            <a:r>
              <a:rPr lang="en-US" altLang="zh-CN" sz="2400" dirty="0"/>
              <a:t>s</a:t>
            </a:r>
            <a:r>
              <a:rPr lang="zh-CN" altLang="zh-CN" sz="2400" dirty="0"/>
              <a:t>≤</a:t>
            </a:r>
            <a:r>
              <a:rPr lang="en-US" altLang="zh-CN" sz="2400" dirty="0" smtClean="0"/>
              <a:t>100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等级为优；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 smtClean="0"/>
              <a:t>80</a:t>
            </a:r>
            <a:r>
              <a:rPr lang="zh-CN" altLang="zh-CN" sz="2400" dirty="0"/>
              <a:t>≤</a:t>
            </a:r>
            <a:r>
              <a:rPr lang="en-US" altLang="zh-CN" sz="2400" dirty="0"/>
              <a:t>s</a:t>
            </a:r>
            <a:r>
              <a:rPr lang="zh-CN" altLang="zh-CN" sz="2400" dirty="0"/>
              <a:t>﹤</a:t>
            </a:r>
            <a:r>
              <a:rPr lang="en-US" altLang="zh-CN" sz="2400" dirty="0" smtClean="0"/>
              <a:t>90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等级为良；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 smtClean="0"/>
              <a:t>70</a:t>
            </a:r>
            <a:r>
              <a:rPr lang="zh-CN" altLang="zh-CN" sz="2400" dirty="0"/>
              <a:t>≤</a:t>
            </a:r>
            <a:r>
              <a:rPr lang="en-US" altLang="zh-CN" sz="2400" dirty="0"/>
              <a:t>s</a:t>
            </a:r>
            <a:r>
              <a:rPr lang="zh-CN" altLang="zh-CN" sz="2400" dirty="0" smtClean="0"/>
              <a:t>﹤</a:t>
            </a:r>
            <a:r>
              <a:rPr lang="en-US" altLang="zh-CN" sz="2400" dirty="0" smtClean="0"/>
              <a:t>80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等级为中；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 smtClean="0"/>
              <a:t>60</a:t>
            </a:r>
            <a:r>
              <a:rPr lang="zh-CN" altLang="zh-CN" sz="2400" dirty="0"/>
              <a:t>≤</a:t>
            </a:r>
            <a:r>
              <a:rPr lang="en-US" altLang="zh-CN" sz="2400" dirty="0"/>
              <a:t>s</a:t>
            </a:r>
            <a:r>
              <a:rPr lang="zh-CN" altLang="zh-CN" sz="2400" dirty="0" smtClean="0"/>
              <a:t>﹤</a:t>
            </a:r>
            <a:r>
              <a:rPr lang="en-US" altLang="zh-CN" sz="2400" dirty="0" smtClean="0"/>
              <a:t>70 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等级为及；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 smtClean="0"/>
              <a:t>0</a:t>
            </a:r>
            <a:r>
              <a:rPr lang="zh-CN" altLang="zh-CN" sz="2400" dirty="0"/>
              <a:t>≤</a:t>
            </a:r>
            <a:r>
              <a:rPr lang="en-US" altLang="zh-CN" sz="2400" dirty="0"/>
              <a:t>s</a:t>
            </a:r>
            <a:r>
              <a:rPr lang="zh-CN" altLang="zh-CN" sz="2400" dirty="0" smtClean="0"/>
              <a:t>﹤</a:t>
            </a:r>
            <a:r>
              <a:rPr lang="en-US" altLang="zh-CN" sz="2400" dirty="0" smtClean="0"/>
              <a:t>60 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等级为不及。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en-US" altLang="zh-CN" sz="2400" dirty="0" smtClean="0"/>
          </a:p>
          <a:p>
            <a:pPr marL="0" indent="0">
              <a:buNone/>
            </a:pP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4.3 switch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语句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741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511" y="1324304"/>
            <a:ext cx="8598907" cy="47170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小提示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在程序设计过程中，需要适时选择多分支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if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语句和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switch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语句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switch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语句只能判断“相等”的逻辑关系，即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switch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后表达式的值是否和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case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常量值相等；</a:t>
            </a:r>
          </a:p>
          <a:p>
            <a:pPr marL="0" indent="0">
              <a:buNone/>
            </a:pP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switch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后的表达式不能描述某范围的数据，表达式的值是一个确定的整型或字符型</a:t>
            </a:r>
            <a:r>
              <a:rPr lang="zh-CN" altLang="zh-CN" sz="2400" dirty="0" smtClean="0">
                <a:latin typeface="微软雅黑" pitchFamily="34" charset="-122"/>
                <a:ea typeface="微软雅黑" pitchFamily="34" charset="-122"/>
              </a:rPr>
              <a:t>数据。</a:t>
            </a:r>
            <a:endParaRPr lang="zh-CN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762000"/>
          </a:xfrm>
        </p:spPr>
        <p:txBody>
          <a:bodyPr>
            <a:normAutofit/>
          </a:bodyPr>
          <a:lstStyle/>
          <a:p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4.3 switch</a:t>
            </a:r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语句</a:t>
            </a:r>
            <a:endParaRPr lang="zh-CN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92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/>
          <p:cNvSpPr txBox="1">
            <a:spLocks noChangeArrowheads="1"/>
          </p:cNvSpPr>
          <p:nvPr/>
        </p:nvSpPr>
        <p:spPr>
          <a:xfrm>
            <a:off x="1277731" y="2263120"/>
            <a:ext cx="7484534" cy="833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lang="zh-CN" sz="4800" kern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  <a:lvl2pPr eaLnBrk="1" latinLnBrk="0" hangingPunct="1">
              <a:defRPr lang="zh-CN">
                <a:solidFill>
                  <a:schemeClr val="tx2"/>
                </a:solidFill>
              </a:defRPr>
            </a:lvl2pPr>
            <a:lvl3pPr eaLnBrk="1" latinLnBrk="0" hangingPunct="1">
              <a:defRPr lang="zh-CN">
                <a:solidFill>
                  <a:schemeClr val="tx2"/>
                </a:solidFill>
              </a:defRPr>
            </a:lvl3pPr>
            <a:lvl4pPr eaLnBrk="1" latinLnBrk="0" hangingPunct="1">
              <a:defRPr lang="zh-CN">
                <a:solidFill>
                  <a:schemeClr val="tx2"/>
                </a:solidFill>
              </a:defRPr>
            </a:lvl4pPr>
            <a:lvl5pPr eaLnBrk="1" latinLnBrk="0" hangingPunct="1">
              <a:defRPr lang="zh-CN">
                <a:solidFill>
                  <a:schemeClr val="tx2"/>
                </a:solidFill>
              </a:defRPr>
            </a:lvl5pPr>
            <a:lvl6pPr eaLnBrk="1" latinLnBrk="0" hangingPunct="1">
              <a:defRPr lang="zh-CN">
                <a:solidFill>
                  <a:schemeClr val="tx2"/>
                </a:solidFill>
              </a:defRPr>
            </a:lvl6pPr>
            <a:lvl7pPr eaLnBrk="1" latinLnBrk="0" hangingPunct="1">
              <a:defRPr lang="zh-CN">
                <a:solidFill>
                  <a:schemeClr val="tx2"/>
                </a:solidFill>
              </a:defRPr>
            </a:lvl7pPr>
            <a:lvl8pPr eaLnBrk="1" latinLnBrk="0" hangingPunct="1">
              <a:defRPr lang="zh-CN">
                <a:solidFill>
                  <a:schemeClr val="tx2"/>
                </a:solidFill>
              </a:defRPr>
            </a:lvl8pPr>
            <a:lvl9pPr eaLnBrk="1" latinLnBrk="0" hangingPunct="1">
              <a:defRPr lang="zh-CN">
                <a:solidFill>
                  <a:schemeClr val="tx2"/>
                </a:solidFill>
              </a:defRPr>
            </a:lvl9pPr>
          </a:lstStyle>
          <a:p>
            <a:pPr algn="ctr"/>
            <a:r>
              <a:rPr lang="zh-CN" altLang="zh-CN" sz="4400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实例分析与实现</a:t>
            </a:r>
            <a:endParaRPr lang="en-US" altLang="zh-CN" sz="4400" b="1" dirty="0" smtClean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906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951186"/>
          </a:xfrm>
        </p:spPr>
        <p:txBody>
          <a:bodyPr/>
          <a:lstStyle/>
          <a:p>
            <a:r>
              <a:rPr lang="zh-CN" altLang="zh-CN" dirty="0"/>
              <a:t>实例分析与实现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3016" y="1482673"/>
            <a:ext cx="9832367" cy="5044252"/>
          </a:xfrm>
        </p:spPr>
        <p:txBody>
          <a:bodyPr>
            <a:normAutofit/>
          </a:bodyPr>
          <a:lstStyle/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en-US" altLang="zh-CN" sz="2400" dirty="0" smtClean="0"/>
              <a:t>       </a:t>
            </a:r>
            <a:r>
              <a:rPr lang="zh-CN" altLang="zh-CN" sz="2400" dirty="0" smtClean="0"/>
              <a:t>编写</a:t>
            </a:r>
            <a:r>
              <a:rPr lang="zh-CN" altLang="zh-CN" sz="2400" dirty="0"/>
              <a:t>程序计算个人所得税。要求输入收入金额，输出应缴的个人所得税。年度个人所得税税率表如图</a:t>
            </a:r>
            <a:r>
              <a:rPr lang="en-US" altLang="zh-CN" sz="2400" dirty="0"/>
              <a:t>4.21</a:t>
            </a:r>
            <a:r>
              <a:rPr lang="zh-CN" altLang="zh-CN" sz="2400" dirty="0"/>
              <a:t>所示。个人所得税征收办法如下：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zh-CN" altLang="zh-CN" sz="1700" b="1" dirty="0"/>
              <a:t>应纳税所得额</a:t>
            </a:r>
            <a:r>
              <a:rPr lang="en-US" altLang="zh-CN" sz="1700" b="1" dirty="0"/>
              <a:t>=</a:t>
            </a:r>
            <a:r>
              <a:rPr lang="zh-CN" altLang="zh-CN" sz="1700" b="1" dirty="0"/>
              <a:t>年收入</a:t>
            </a:r>
            <a:r>
              <a:rPr lang="en-US" altLang="zh-CN" sz="1700" b="1" dirty="0"/>
              <a:t>-60000</a:t>
            </a:r>
            <a:r>
              <a:rPr lang="zh-CN" altLang="zh-CN" sz="1700" b="1" dirty="0"/>
              <a:t>元（免征额）</a:t>
            </a:r>
            <a:r>
              <a:rPr lang="en-US" altLang="zh-CN" sz="1700" b="1" dirty="0"/>
              <a:t>-</a:t>
            </a:r>
            <a:r>
              <a:rPr lang="zh-CN" altLang="zh-CN" sz="1700" b="1" dirty="0"/>
              <a:t>专项扣除（三险一金等）</a:t>
            </a:r>
            <a:r>
              <a:rPr lang="en-US" altLang="zh-CN" sz="1700" b="1" dirty="0">
                <a:solidFill>
                  <a:schemeClr val="tx1"/>
                </a:solidFill>
              </a:rPr>
              <a:t>-</a:t>
            </a:r>
            <a:r>
              <a:rPr lang="en-US" altLang="zh-CN" sz="1700" b="1" dirty="0" err="1">
                <a:solidFill>
                  <a:schemeClr val="tx1"/>
                </a:solidFill>
                <a:hlinkClick r:id="rId2"/>
              </a:rPr>
              <a:t>专项附加扣除</a:t>
            </a:r>
            <a:r>
              <a:rPr lang="en-US" altLang="zh-CN" sz="1700" b="1" dirty="0"/>
              <a:t>-</a:t>
            </a:r>
            <a:r>
              <a:rPr lang="zh-CN" altLang="zh-CN" sz="1700" b="1" dirty="0"/>
              <a:t>依法确定的其他扣除</a:t>
            </a:r>
            <a:r>
              <a:rPr lang="en-US" altLang="zh-CN" sz="1700" b="1" dirty="0"/>
              <a:t> </a:t>
            </a:r>
            <a:r>
              <a:rPr lang="zh-CN" altLang="en-US" sz="1700" b="1" dirty="0" smtClean="0"/>
              <a:t>。</a:t>
            </a:r>
            <a:endParaRPr lang="zh-CN" altLang="zh-CN" sz="1700" b="1" dirty="0"/>
          </a:p>
        </p:txBody>
      </p:sp>
    </p:spTree>
    <p:extLst>
      <p:ext uri="{BB962C8B-B14F-4D97-AF65-F5344CB8AC3E}">
        <p14:creationId xmlns:p14="http://schemas.microsoft.com/office/powerpoint/2010/main" val="19581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41898" y="2016752"/>
            <a:ext cx="8598907" cy="3880773"/>
          </a:xfrm>
        </p:spPr>
        <p:txBody>
          <a:bodyPr/>
          <a:lstStyle/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</a:t>
            </a:r>
            <a:r>
              <a:rPr lang="zh-CN" altLang="zh-CN" dirty="0" smtClean="0"/>
              <a:t>例如</a:t>
            </a:r>
            <a:r>
              <a:rPr lang="zh-CN" altLang="zh-CN" dirty="0"/>
              <a:t>，已婚人士小李在北京上班，年收入</a:t>
            </a:r>
            <a:r>
              <a:rPr lang="en-US" altLang="zh-CN" dirty="0"/>
              <a:t>15</a:t>
            </a:r>
            <a:r>
              <a:rPr lang="zh-CN" altLang="zh-CN" dirty="0"/>
              <a:t>万元，三险一金专项扣除为每月</a:t>
            </a:r>
            <a:r>
              <a:rPr lang="en-US" altLang="zh-CN" dirty="0"/>
              <a:t>2000</a:t>
            </a:r>
            <a:r>
              <a:rPr lang="zh-CN" altLang="zh-CN" dirty="0"/>
              <a:t>元，每月房贷</a:t>
            </a:r>
            <a:r>
              <a:rPr lang="en-US" altLang="zh-CN" dirty="0"/>
              <a:t>4000</a:t>
            </a:r>
            <a:r>
              <a:rPr lang="zh-CN" altLang="zh-CN" dirty="0"/>
              <a:t>元，有一个孩子在上幼儿园，同时他的父母已经</a:t>
            </a:r>
            <a:r>
              <a:rPr lang="en-US" altLang="zh-CN" dirty="0"/>
              <a:t>60</a:t>
            </a:r>
            <a:r>
              <a:rPr lang="zh-CN" altLang="zh-CN" dirty="0"/>
              <a:t>多岁。</a:t>
            </a:r>
            <a:endParaRPr lang="en-US" altLang="zh-CN" dirty="0"/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en-US" altLang="zh-CN" dirty="0"/>
              <a:t>	</a:t>
            </a:r>
            <a:r>
              <a:rPr lang="zh-CN" altLang="zh-CN" dirty="0"/>
              <a:t>小李可以享受住房贷款每月</a:t>
            </a:r>
            <a:r>
              <a:rPr lang="en-US" altLang="zh-CN" dirty="0"/>
              <a:t>1500</a:t>
            </a:r>
            <a:r>
              <a:rPr lang="zh-CN" altLang="zh-CN" dirty="0"/>
              <a:t>元扣除、子女教育每月</a:t>
            </a:r>
            <a:r>
              <a:rPr lang="en-US" altLang="zh-CN" dirty="0"/>
              <a:t>1000</a:t>
            </a:r>
            <a:r>
              <a:rPr lang="zh-CN" altLang="zh-CN" dirty="0"/>
              <a:t>元扣除、赡养老人每月</a:t>
            </a:r>
            <a:r>
              <a:rPr lang="en-US" altLang="zh-CN" dirty="0"/>
              <a:t>1000</a:t>
            </a:r>
            <a:r>
              <a:rPr lang="zh-CN" altLang="zh-CN" dirty="0"/>
              <a:t>元扣除（跟姐姐分摊扣除额），所以有如下计算</a:t>
            </a:r>
            <a:r>
              <a:rPr lang="en-US" altLang="zh-CN" dirty="0"/>
              <a:t> </a:t>
            </a:r>
            <a:r>
              <a:rPr lang="zh-CN" altLang="en-US" dirty="0"/>
              <a:t>。</a:t>
            </a:r>
          </a:p>
        </p:txBody>
      </p:sp>
      <p:pic>
        <p:nvPicPr>
          <p:cNvPr id="22530" name="Picture 2" descr="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630" y="3972175"/>
            <a:ext cx="2679598" cy="2377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内容占位符 2"/>
          <p:cNvSpPr txBox="1">
            <a:spLocks/>
          </p:cNvSpPr>
          <p:nvPr/>
        </p:nvSpPr>
        <p:spPr>
          <a:xfrm>
            <a:off x="4033437" y="3957138"/>
            <a:ext cx="5065158" cy="233506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dirty="0"/>
              <a:t>专项扣除：</a:t>
            </a:r>
            <a:r>
              <a:rPr lang="en-US" altLang="zh-CN" dirty="0"/>
              <a:t>2000×12=24000</a:t>
            </a:r>
            <a:r>
              <a:rPr lang="zh-CN" altLang="zh-CN" dirty="0"/>
              <a:t>元。</a:t>
            </a:r>
          </a:p>
          <a:p>
            <a:r>
              <a:rPr lang="zh-CN" altLang="zh-CN" dirty="0"/>
              <a:t>专项附加扣除：</a:t>
            </a:r>
            <a:r>
              <a:rPr lang="en-US" altLang="zh-CN" dirty="0"/>
              <a:t>1500×12+1000×12+1000×12=42000</a:t>
            </a:r>
            <a:r>
              <a:rPr lang="zh-CN" altLang="zh-CN" dirty="0"/>
              <a:t>元。</a:t>
            </a:r>
          </a:p>
          <a:p>
            <a:r>
              <a:rPr lang="zh-CN" altLang="zh-CN" dirty="0"/>
              <a:t>应纳税所得额：</a:t>
            </a:r>
            <a:r>
              <a:rPr lang="en-US" altLang="zh-CN" dirty="0"/>
              <a:t>150000-60000-24000-42000=24000</a:t>
            </a:r>
            <a:r>
              <a:rPr lang="zh-CN" altLang="zh-CN" dirty="0"/>
              <a:t>元。</a:t>
            </a:r>
          </a:p>
          <a:p>
            <a:r>
              <a:rPr lang="zh-CN" altLang="en-US" dirty="0" smtClean="0"/>
              <a:t>个人所得税</a:t>
            </a:r>
            <a:r>
              <a:rPr lang="zh-CN" altLang="zh-CN" dirty="0" smtClean="0"/>
              <a:t>：由于</a:t>
            </a:r>
            <a:r>
              <a:rPr lang="en-US" altLang="zh-CN" dirty="0"/>
              <a:t>24000</a:t>
            </a:r>
            <a:r>
              <a:rPr lang="zh-CN" altLang="zh-CN" dirty="0"/>
              <a:t>＜</a:t>
            </a:r>
            <a:r>
              <a:rPr lang="en-US" altLang="zh-CN" dirty="0"/>
              <a:t>36000</a:t>
            </a:r>
            <a:r>
              <a:rPr lang="zh-CN" altLang="zh-CN" dirty="0"/>
              <a:t>，由图</a:t>
            </a:r>
            <a:r>
              <a:rPr lang="en-US" altLang="zh-CN" dirty="0"/>
              <a:t>4.21</a:t>
            </a:r>
            <a:r>
              <a:rPr lang="zh-CN" altLang="zh-CN" dirty="0"/>
              <a:t>可</a:t>
            </a:r>
            <a:r>
              <a:rPr lang="zh-CN" altLang="zh-CN" dirty="0" smtClean="0"/>
              <a:t>算得</a:t>
            </a:r>
            <a:r>
              <a:rPr lang="zh-CN" altLang="en-US" dirty="0" smtClean="0"/>
              <a:t>个人所得税</a:t>
            </a:r>
            <a:r>
              <a:rPr lang="zh-CN" altLang="zh-CN" dirty="0" smtClean="0"/>
              <a:t>为</a:t>
            </a:r>
            <a:r>
              <a:rPr lang="en-US" altLang="zh-CN" dirty="0"/>
              <a:t>24000×0.03=720</a:t>
            </a:r>
            <a:r>
              <a:rPr lang="zh-CN" altLang="zh-CN" dirty="0"/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12668739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1745" y="1340783"/>
            <a:ext cx="8598907" cy="388077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zh-CN" sz="2400" dirty="0"/>
              <a:t>分析：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zh-CN" sz="2400" dirty="0" smtClean="0"/>
              <a:t>（</a:t>
            </a:r>
            <a:r>
              <a:rPr lang="en-US" altLang="zh-CN" sz="2400" dirty="0"/>
              <a:t>1</a:t>
            </a:r>
            <a:r>
              <a:rPr lang="zh-CN" altLang="zh-CN" sz="2400" dirty="0"/>
              <a:t>）输入年收入</a:t>
            </a:r>
            <a:r>
              <a:rPr lang="en-US" altLang="zh-CN" sz="2400" dirty="0"/>
              <a:t>income</a:t>
            </a:r>
            <a:r>
              <a:rPr lang="zh-CN" altLang="zh-CN" sz="2400" dirty="0"/>
              <a:t>、专项扣除</a:t>
            </a:r>
            <a:r>
              <a:rPr lang="en-US" altLang="zh-CN" sz="2400" dirty="0"/>
              <a:t>items</a:t>
            </a:r>
            <a:r>
              <a:rPr lang="zh-CN" altLang="zh-CN" sz="2400" dirty="0"/>
              <a:t>、专项附加扣除和依法确定的其他扣除</a:t>
            </a:r>
            <a:r>
              <a:rPr lang="en-US" altLang="zh-CN" sz="2400" dirty="0"/>
              <a:t>addition</a:t>
            </a:r>
            <a:r>
              <a:rPr lang="zh-CN" altLang="zh-CN" sz="2400" dirty="0"/>
              <a:t>。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2</a:t>
            </a:r>
            <a:r>
              <a:rPr lang="zh-CN" altLang="zh-CN" sz="2400" dirty="0"/>
              <a:t>）计算应纳税所得额</a:t>
            </a:r>
            <a:r>
              <a:rPr lang="en-US" altLang="zh-CN" sz="2400" dirty="0"/>
              <a:t>pay</a:t>
            </a:r>
            <a:r>
              <a:rPr lang="zh-CN" altLang="zh-CN" sz="2400" dirty="0"/>
              <a:t>。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3</a:t>
            </a:r>
            <a:r>
              <a:rPr lang="zh-CN" altLang="zh-CN" sz="2400" dirty="0"/>
              <a:t>）使用多分支选择结构，根据不同等级的个人所得税税率计算应缴税款，累加后的结果就是应缴纳的个人所得税。</a:t>
            </a:r>
            <a:endParaRPr lang="zh-CN" altLang="en-US" sz="2400" dirty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951186"/>
          </a:xfrm>
        </p:spPr>
        <p:txBody>
          <a:bodyPr/>
          <a:lstStyle/>
          <a:p>
            <a:r>
              <a:rPr lang="zh-CN" altLang="zh-CN" dirty="0"/>
              <a:t>实例分析与实现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4658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矩形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chapter is over!</a:t>
            </a:r>
            <a:endParaRPr lang="zh-CN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377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平面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7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5BCE6C5-188A-45C3-B1EF-577908E9B964}">
  <we:reference id="wa104380169" version="1.1.0.0" store="zh-CN" storeType="OMEX"/>
  <we:alternateReferences>
    <we:reference id="WA104380169" version="1.1.0.0" store="WA104380169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6836B0F-2395-43B9-BBEF-90A78CA70F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销售策略演示文稿，平面主题（宽屏）</Template>
  <TotalTime>3660</TotalTime>
  <Words>1557</Words>
  <Application>Microsoft Office PowerPoint</Application>
  <PresentationFormat>宽屏</PresentationFormat>
  <Paragraphs>273</Paragraphs>
  <Slides>46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46</vt:i4>
      </vt:variant>
    </vt:vector>
  </HeadingPairs>
  <TitlesOfParts>
    <vt:vector size="57" baseType="lpstr">
      <vt:lpstr>Microsoft YaHei UI</vt:lpstr>
      <vt:lpstr>华文新魏</vt:lpstr>
      <vt:lpstr>宋体</vt:lpstr>
      <vt:lpstr>微软雅黑</vt:lpstr>
      <vt:lpstr>Calibri</vt:lpstr>
      <vt:lpstr>Trebuchet MS</vt:lpstr>
      <vt:lpstr>Wingdings</vt:lpstr>
      <vt:lpstr>Wingdings 3</vt:lpstr>
      <vt:lpstr>平面</vt:lpstr>
      <vt:lpstr>Visio</vt:lpstr>
      <vt:lpstr>公式</vt:lpstr>
      <vt:lpstr>PowerPoint 演示文稿</vt:lpstr>
      <vt:lpstr>摘要</vt:lpstr>
      <vt:lpstr>PowerPoint 演示文稿</vt:lpstr>
      <vt:lpstr>PowerPoint 演示文稿</vt:lpstr>
      <vt:lpstr>PowerPoint 演示文稿</vt:lpstr>
      <vt:lpstr>PowerPoint 演示文稿</vt:lpstr>
      <vt:lpstr>4.1.1 关系运算符和关系表达式</vt:lpstr>
      <vt:lpstr>4.1.1 关系运算符和关系表达式</vt:lpstr>
      <vt:lpstr>4.1.1 关系运算符和关系表达式</vt:lpstr>
      <vt:lpstr>PowerPoint 演示文稿</vt:lpstr>
      <vt:lpstr>PowerPoint 演示文稿</vt:lpstr>
      <vt:lpstr>4.1.2  逻辑运算符和逻辑表达式</vt:lpstr>
      <vt:lpstr>4.1.2  逻辑运算符和逻辑表达式</vt:lpstr>
      <vt:lpstr>4.1.2  逻辑运算符和逻辑表达式</vt:lpstr>
      <vt:lpstr>4.1.2  逻辑运算符和逻辑表达式</vt:lpstr>
      <vt:lpstr>4. 1.2  逻辑运算符和逻辑表达式</vt:lpstr>
      <vt:lpstr>4. 1.2  逻辑运算符和逻辑表达式</vt:lpstr>
      <vt:lpstr>PowerPoint 演示文稿</vt:lpstr>
      <vt:lpstr>4.2.1  单分支if语句</vt:lpstr>
      <vt:lpstr>4.2.1  单分支if语句</vt:lpstr>
      <vt:lpstr>4.2.1  单分支if语句</vt:lpstr>
      <vt:lpstr>4.2.1  单分支if语句</vt:lpstr>
      <vt:lpstr>PowerPoint 演示文稿</vt:lpstr>
      <vt:lpstr>1、双分支if_else语句</vt:lpstr>
      <vt:lpstr>1、双分支if_else语句</vt:lpstr>
      <vt:lpstr>1、双分支if_else语句</vt:lpstr>
      <vt:lpstr>2、多分支if语句</vt:lpstr>
      <vt:lpstr>2、多分支if语句</vt:lpstr>
      <vt:lpstr>2、多分支if语句</vt:lpstr>
      <vt:lpstr>2、 多分支if语句</vt:lpstr>
      <vt:lpstr>2、  多分支if语句</vt:lpstr>
      <vt:lpstr>PowerPoint 演示文稿</vt:lpstr>
      <vt:lpstr>4.2.3  条件运算符</vt:lpstr>
      <vt:lpstr>4.2.3  条件运算符</vt:lpstr>
      <vt:lpstr>PowerPoint 演示文稿</vt:lpstr>
      <vt:lpstr>4.3 switch语句</vt:lpstr>
      <vt:lpstr>4.3 switch语句</vt:lpstr>
      <vt:lpstr>4.3 switch语句</vt:lpstr>
      <vt:lpstr>4.3 switch语句</vt:lpstr>
      <vt:lpstr>4.3 switch语句</vt:lpstr>
      <vt:lpstr>4.3 switch语句</vt:lpstr>
      <vt:lpstr>PowerPoint 演示文稿</vt:lpstr>
      <vt:lpstr>实例分析与实现</vt:lpstr>
      <vt:lpstr>PowerPoint 演示文稿</vt:lpstr>
      <vt:lpstr>实例分析与实现</vt:lpstr>
      <vt:lpstr>The chapter is over!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嘉元实业  &lt;年&gt; 销售提案</dc:title>
  <dc:creator>microsoft</dc:creator>
  <cp:lastModifiedBy>王春蕾</cp:lastModifiedBy>
  <cp:revision>248</cp:revision>
  <dcterms:created xsi:type="dcterms:W3CDTF">2016-08-26T01:37:11Z</dcterms:created>
  <dcterms:modified xsi:type="dcterms:W3CDTF">2023-08-29T06:32:15Z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TC034180659991</vt:lpwstr>
  </property>
</Properties>
</file>