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handoutMasterIdLst>
    <p:handoutMasterId r:id="rId46"/>
  </p:handoutMasterIdLst>
  <p:sldIdLst>
    <p:sldId id="295" r:id="rId3"/>
    <p:sldId id="296" r:id="rId4"/>
    <p:sldId id="297" r:id="rId5"/>
    <p:sldId id="292" r:id="rId6"/>
    <p:sldId id="259" r:id="rId7"/>
    <p:sldId id="298" r:id="rId8"/>
    <p:sldId id="299" r:id="rId9"/>
    <p:sldId id="264" r:id="rId10"/>
    <p:sldId id="300" r:id="rId11"/>
    <p:sldId id="301" r:id="rId12"/>
    <p:sldId id="302" r:id="rId13"/>
    <p:sldId id="303" r:id="rId14"/>
    <p:sldId id="329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30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31" r:id="rId33"/>
    <p:sldId id="332" r:id="rId34"/>
    <p:sldId id="333" r:id="rId35"/>
    <p:sldId id="334" r:id="rId36"/>
    <p:sldId id="335" r:id="rId37"/>
    <p:sldId id="320" r:id="rId38"/>
    <p:sldId id="321" r:id="rId39"/>
    <p:sldId id="322" r:id="rId40"/>
    <p:sldId id="323" r:id="rId41"/>
    <p:sldId id="324" r:id="rId42"/>
    <p:sldId id="326" r:id="rId43"/>
    <p:sldId id="327" r:id="rId44"/>
    <p:sldId id="328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8" autoAdjust="0"/>
    <p:restoredTop sz="94649" autoAdjust="0"/>
  </p:normalViewPr>
  <p:slideViewPr>
    <p:cSldViewPr snapToGrid="0">
      <p:cViewPr varScale="1">
        <p:scale>
          <a:sx n="51" d="100"/>
          <a:sy n="51" d="100"/>
        </p:scale>
        <p:origin x="102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6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9FAB1-8388-4B3E-A2CE-81EE83D74171}" type="datetimeFigureOut">
              <a:rPr lang="zh-CN" altLang="en-US" smtClean="0"/>
              <a:pPr/>
              <a:t>2023/8/26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30D4C-D323-4C2B-BB96-7EE3E690AA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105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线 6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线 7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0" name="任意多边形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1" name="任意多边形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2" name="任意多边形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3" name="任意多边形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4" name="任意多边形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5" name="任意多边形 14"/>
          <p:cNvSpPr/>
          <p:nvPr/>
        </p:nvSpPr>
        <p:spPr>
          <a:xfrm>
            <a:off x="-8468" y="-8468"/>
            <a:ext cx="863825" cy="5698067"/>
          </a:xfrm>
          <a:custGeom>
            <a:avLst/>
            <a:gdLst>
              <a:gd name="connsiteX0" fmla="*/ 0 w 863600"/>
              <a:gd name="connsiteY0" fmla="*/ 8467 h 5698067"/>
              <a:gd name="connsiteX1" fmla="*/ 863600 w 863600"/>
              <a:gd name="connsiteY1" fmla="*/ 0 h 5698067"/>
              <a:gd name="connsiteX2" fmla="*/ 863600 w 863600"/>
              <a:gd name="connsiteY2" fmla="*/ 16934 h 5698067"/>
              <a:gd name="connsiteX3" fmla="*/ 0 w 863600"/>
              <a:gd name="connsiteY3" fmla="*/ 5698067 h 5698067"/>
              <a:gd name="connsiteX4" fmla="*/ 0 w 863600"/>
              <a:gd name="connsiteY4" fmla="*/ 8467 h 569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600" h="5698067">
                <a:moveTo>
                  <a:pt x="0" y="8467"/>
                </a:moveTo>
                <a:lnTo>
                  <a:pt x="863600" y="0"/>
                </a:lnTo>
                <a:lnTo>
                  <a:pt x="863600" y="16934"/>
                </a:lnTo>
                <a:lnTo>
                  <a:pt x="0" y="5698067"/>
                </a:lnTo>
                <a:lnTo>
                  <a:pt x="0" y="846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6" name="任意多边形 15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07460" y="2404534"/>
            <a:ext cx="7768959" cy="1646302"/>
          </a:xfrm>
        </p:spPr>
        <p:txBody>
          <a:bodyPr anchor="b">
            <a:noAutofit/>
          </a:bodyPr>
          <a:lstStyle>
            <a:lvl1pPr algn="r" latinLnBrk="0">
              <a:defRPr lang="zh-CN" sz="4800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07460" y="4050834"/>
            <a:ext cx="7768959" cy="1096899"/>
          </a:xfrm>
        </p:spPr>
        <p:txBody>
          <a:bodyPr anchor="t"/>
          <a:lstStyle>
            <a:lvl1pPr marL="0" indent="0" algn="r" latinLnBrk="0">
              <a:buNone/>
              <a:defRPr lang="zh-CN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375772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latinLnBrk="0">
              <a:defRPr lang="zh-CN" sz="3600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5628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2700868"/>
            <a:ext cx="8598907" cy="1826581"/>
          </a:xfrm>
        </p:spPr>
        <p:txBody>
          <a:bodyPr anchor="b"/>
          <a:lstStyle>
            <a:lvl1pPr algn="l" latinLnBrk="0">
              <a:defRPr lang="zh-CN"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860400"/>
          </a:xfrm>
        </p:spPr>
        <p:txBody>
          <a:bodyPr anchor="t"/>
          <a:lstStyle>
            <a:lvl1pPr marL="0" indent="0" algn="l" latinLnBrk="0">
              <a:buNone/>
              <a:defRPr lang="zh-CN"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477949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77511" y="2160589"/>
            <a:ext cx="4185125" cy="38807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91296" y="2160590"/>
            <a:ext cx="4185124" cy="388077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687616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zh-CN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5922" y="2160983"/>
            <a:ext cx="4186713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zh-CN" sz="2400" b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75922" y="2737246"/>
            <a:ext cx="418671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89709" y="2160983"/>
            <a:ext cx="4186708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zh-CN" sz="2400" b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89710" y="2737246"/>
            <a:ext cx="418670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5033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19516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89786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0" y="1498604"/>
            <a:ext cx="3855532" cy="1278466"/>
          </a:xfrm>
        </p:spPr>
        <p:txBody>
          <a:bodyPr anchor="b">
            <a:normAutofit/>
          </a:bodyPr>
          <a:lstStyle>
            <a:lvl1pPr latinLnBrk="0">
              <a:defRPr lang="zh-CN" sz="2000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1701" y="514925"/>
            <a:ext cx="4514717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510" y="2777069"/>
            <a:ext cx="3855532" cy="2584449"/>
          </a:xfrm>
        </p:spPr>
        <p:txBody>
          <a:bodyPr>
            <a:normAutofit/>
          </a:bodyPr>
          <a:lstStyle>
            <a:lvl1pPr marL="0" indent="0" latinLnBrk="0">
              <a:buNone/>
              <a:defRPr lang="zh-CN" sz="1400"/>
            </a:lvl1pPr>
            <a:lvl2pPr marL="457063" indent="0" latinLnBrk="0">
              <a:buNone/>
              <a:defRPr lang="zh-CN" sz="1400"/>
            </a:lvl2pPr>
            <a:lvl3pPr marL="914126" indent="0" latinLnBrk="0">
              <a:buNone/>
              <a:defRPr lang="zh-CN" sz="1200"/>
            </a:lvl3pPr>
            <a:lvl4pPr marL="1371189" indent="0" latinLnBrk="0">
              <a:buNone/>
              <a:defRPr lang="zh-CN" sz="1000"/>
            </a:lvl4pPr>
            <a:lvl5pPr marL="1828251" indent="0" latinLnBrk="0">
              <a:buNone/>
              <a:defRPr lang="zh-CN" sz="1000"/>
            </a:lvl5pPr>
            <a:lvl6pPr marL="2285314" indent="0" latinLnBrk="0">
              <a:buNone/>
              <a:defRPr lang="zh-CN" sz="1000"/>
            </a:lvl6pPr>
            <a:lvl7pPr marL="2742377" indent="0" latinLnBrk="0">
              <a:buNone/>
              <a:defRPr lang="zh-CN" sz="1000"/>
            </a:lvl7pPr>
            <a:lvl8pPr marL="3199440" indent="0" latinLnBrk="0">
              <a:buNone/>
              <a:defRPr lang="zh-CN" sz="1000"/>
            </a:lvl8pPr>
            <a:lvl9pPr marL="3656503" indent="0" latinLnBrk="0">
              <a:buNone/>
              <a:defRPr lang="zh-CN"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721625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4800600"/>
            <a:ext cx="8598906" cy="566738"/>
          </a:xfrm>
        </p:spPr>
        <p:txBody>
          <a:bodyPr anchor="b">
            <a:normAutofit/>
          </a:bodyPr>
          <a:lstStyle>
            <a:lvl1pPr algn="l" latinLnBrk="0">
              <a:defRPr lang="zh-CN"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677511" y="609600"/>
            <a:ext cx="8598907" cy="3845718"/>
          </a:xfrm>
        </p:spPr>
        <p:txBody>
          <a:bodyPr anchor="ctr">
            <a:normAutofit/>
          </a:bodyPr>
          <a:lstStyle>
            <a:lvl1pPr marL="0" indent="0" algn="ctr" latinLnBrk="0">
              <a:buNone/>
              <a:defRPr lang="zh-CN" sz="1600"/>
            </a:lvl1pPr>
            <a:lvl2pPr marL="457200" indent="0" latinLnBrk="0">
              <a:buNone/>
              <a:defRPr lang="zh-CN" sz="2800"/>
            </a:lvl2pPr>
            <a:lvl3pPr marL="914400" indent="0" latinLnBrk="0">
              <a:buNone/>
              <a:defRPr lang="zh-CN" sz="2400"/>
            </a:lvl3pPr>
            <a:lvl4pPr marL="1371600" indent="0" latinLnBrk="0">
              <a:buNone/>
              <a:defRPr lang="zh-CN" sz="2000"/>
            </a:lvl4pPr>
            <a:lvl5pPr marL="1828800" indent="0" latinLnBrk="0">
              <a:buNone/>
              <a:defRPr lang="zh-CN" sz="2000"/>
            </a:lvl5pPr>
            <a:lvl6pPr marL="2286000" indent="0" latinLnBrk="0">
              <a:buNone/>
              <a:defRPr lang="zh-CN" sz="2000"/>
            </a:lvl6pPr>
            <a:lvl7pPr marL="2743200" indent="0" latinLnBrk="0">
              <a:buNone/>
              <a:defRPr lang="zh-CN" sz="2000"/>
            </a:lvl7pPr>
            <a:lvl8pPr marL="3200400" indent="0" latinLnBrk="0">
              <a:buNone/>
              <a:defRPr lang="zh-CN" sz="2000"/>
            </a:lvl8pPr>
            <a:lvl9pPr marL="3657600" indent="0" latinLnBrk="0">
              <a:buNone/>
              <a:defRPr lang="zh-CN" sz="2000"/>
            </a:lvl9pPr>
          </a:lstStyle>
          <a:p>
            <a:r>
              <a:rPr lang="zh-CN" altLang="en-US" smtClean="0"/>
              <a:t>单击图标添加图片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511" y="5367338"/>
            <a:ext cx="8598906" cy="674024"/>
          </a:xfrm>
        </p:spPr>
        <p:txBody>
          <a:bodyPr>
            <a:normAutofit/>
          </a:bodyPr>
          <a:lstStyle>
            <a:lvl1pPr marL="0" indent="0" latinLnBrk="0">
              <a:buNone/>
              <a:defRPr lang="zh-CN" sz="1200"/>
            </a:lvl1pPr>
            <a:lvl2pPr marL="457200" indent="0" latinLnBrk="0">
              <a:buNone/>
              <a:defRPr lang="zh-CN" sz="1200"/>
            </a:lvl2pPr>
            <a:lvl3pPr marL="914400" indent="0" latinLnBrk="0">
              <a:buNone/>
              <a:defRPr lang="zh-CN" sz="1000"/>
            </a:lvl3pPr>
            <a:lvl4pPr marL="1371600" indent="0" latinLnBrk="0">
              <a:buNone/>
              <a:defRPr lang="zh-CN" sz="900"/>
            </a:lvl4pPr>
            <a:lvl5pPr marL="1828800" indent="0" latinLnBrk="0">
              <a:buNone/>
              <a:defRPr lang="zh-CN" sz="900"/>
            </a:lvl5pPr>
            <a:lvl6pPr marL="2286000" indent="0" latinLnBrk="0">
              <a:buNone/>
              <a:defRPr lang="zh-CN" sz="900"/>
            </a:lvl6pPr>
            <a:lvl7pPr marL="2743200" indent="0" latinLnBrk="0">
              <a:buNone/>
              <a:defRPr lang="zh-CN" sz="900"/>
            </a:lvl7pPr>
            <a:lvl8pPr marL="3200400" indent="0" latinLnBrk="0">
              <a:buNone/>
              <a:defRPr lang="zh-CN" sz="900"/>
            </a:lvl8pPr>
            <a:lvl9pPr marL="3657600" indent="0" latinLnBrk="0">
              <a:buNone/>
              <a:defRPr lang="zh-CN"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29078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609600"/>
            <a:ext cx="8598907" cy="3403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6584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8/26/2023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1366495" y="3632200"/>
            <a:ext cx="7226406" cy="381000"/>
          </a:xfrm>
        </p:spPr>
        <p:txBody>
          <a:bodyPr anchor="ctr">
            <a:noAutofit/>
          </a:bodyPr>
          <a:lstStyle>
            <a:lvl1pPr marL="0" indent="0" latinLnBrk="0">
              <a:buFontTx/>
              <a:buNone/>
              <a:defRPr 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42011" y="167030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zh-CN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988201" y="251463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lvl="0" latinLnBrk="0">
              <a:spcBef>
                <a:spcPct val="0"/>
              </a:spcBef>
              <a:buNone/>
              <a:defRPr lang="zh-CN"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dirty="0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9817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1931988"/>
            <a:ext cx="8598907" cy="2595460"/>
          </a:xfrm>
        </p:spPr>
        <p:txBody>
          <a:bodyPr anchor="b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96703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8/26/2023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 latinLnBrk="0">
              <a:buFontTx/>
              <a:buNone/>
              <a:defRPr 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42011" y="165216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zh-CN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997264" y="247835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lvl="0" latinLnBrk="0">
              <a:spcBef>
                <a:spcPct val="0"/>
              </a:spcBef>
              <a:buNone/>
              <a:defRPr lang="zh-CN"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7398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978" y="609600"/>
            <a:ext cx="8590440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 latinLnBrk="0">
              <a:buFontTx/>
              <a:buNone/>
              <a:defRPr lang="zh-CN" sz="2400">
                <a:solidFill>
                  <a:schemeClr val="accent1"/>
                </a:solidFill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04312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150809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69749" y="609600"/>
            <a:ext cx="1305083" cy="5251451"/>
          </a:xfrm>
        </p:spPr>
        <p:txBody>
          <a:bodyPr vert="eaVert" anchor="ctr"/>
          <a:lstStyle/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77511" y="609600"/>
            <a:ext cx="7061989" cy="52514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02916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线 6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线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1" y="2160590"/>
            <a:ext cx="8598907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dirty="0"/>
              <a:t>单击此处编辑母版文本样式</a:t>
            </a:r>
          </a:p>
          <a:p>
            <a:pPr lvl="1"/>
            <a:r>
              <a:rPr lang="zh-CN" dirty="0"/>
              <a:t>第二级</a:t>
            </a:r>
          </a:p>
          <a:p>
            <a:pPr lvl="2"/>
            <a:r>
              <a:rPr lang="zh-CN" dirty="0"/>
              <a:t>第三级</a:t>
            </a:r>
          </a:p>
          <a:p>
            <a:pPr lvl="3"/>
            <a:r>
              <a:rPr lang="zh-CN" dirty="0"/>
              <a:t>第四级</a:t>
            </a:r>
          </a:p>
          <a:p>
            <a:pPr lvl="4"/>
            <a:r>
              <a:rPr lang="zh-CN" dirty="0"/>
              <a:t>第五级</a:t>
            </a: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CN" sz="9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541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lang="zh-CN" sz="3600" b="1" kern="1200">
          <a:solidFill>
            <a:schemeClr val="accent2">
              <a:lumMod val="50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j-cs"/>
        </a:defRPr>
      </a:lvl1pPr>
      <a:lvl2pPr eaLnBrk="1" latinLnBrk="0" hangingPunct="1">
        <a:defRPr lang="zh-CN">
          <a:solidFill>
            <a:schemeClr val="tx2"/>
          </a:solidFill>
        </a:defRPr>
      </a:lvl2pPr>
      <a:lvl3pPr eaLnBrk="1" latinLnBrk="0" hangingPunct="1">
        <a:defRPr lang="zh-CN">
          <a:solidFill>
            <a:schemeClr val="tx2"/>
          </a:solidFill>
        </a:defRPr>
      </a:lvl3pPr>
      <a:lvl4pPr eaLnBrk="1" latinLnBrk="0" hangingPunct="1">
        <a:defRPr lang="zh-CN">
          <a:solidFill>
            <a:schemeClr val="tx2"/>
          </a:solidFill>
        </a:defRPr>
      </a:lvl4pPr>
      <a:lvl5pPr eaLnBrk="1" latinLnBrk="0" hangingPunct="1">
        <a:defRPr lang="zh-CN">
          <a:solidFill>
            <a:schemeClr val="tx2"/>
          </a:solidFill>
        </a:defRPr>
      </a:lvl5pPr>
      <a:lvl6pPr eaLnBrk="1" latinLnBrk="0" hangingPunct="1">
        <a:defRPr lang="zh-CN">
          <a:solidFill>
            <a:schemeClr val="tx2"/>
          </a:solidFill>
        </a:defRPr>
      </a:lvl6pPr>
      <a:lvl7pPr eaLnBrk="1" latinLnBrk="0" hangingPunct="1">
        <a:defRPr lang="zh-CN">
          <a:solidFill>
            <a:schemeClr val="tx2"/>
          </a:solidFill>
        </a:defRPr>
      </a:lvl7pPr>
      <a:lvl8pPr eaLnBrk="1" latinLnBrk="0" hangingPunct="1">
        <a:defRPr lang="zh-CN">
          <a:solidFill>
            <a:schemeClr val="tx2"/>
          </a:solidFill>
        </a:defRPr>
      </a:lvl8pPr>
      <a:lvl9pPr eaLnBrk="1" latinLnBrk="0" hangingPunct="1">
        <a:defRPr lang="zh-CN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8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6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4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6" name="矩形 8"/>
          <p:cNvSpPr>
            <a:spLocks noGrp="1" noChangeArrowheads="1"/>
          </p:cNvSpPr>
          <p:nvPr>
            <p:ph type="ctrTitle"/>
          </p:nvPr>
        </p:nvSpPr>
        <p:spPr>
          <a:xfrm>
            <a:off x="2768686" y="2415346"/>
            <a:ext cx="5651414" cy="833966"/>
          </a:xfrm>
        </p:spPr>
        <p:txBody>
          <a:bodyPr/>
          <a:lstStyle/>
          <a:p>
            <a:r>
              <a:rPr lang="zh-CN" altLang="zh-CN" b="1" dirty="0" smtClean="0"/>
              <a:t>第</a:t>
            </a:r>
            <a:r>
              <a:rPr lang="en-US" altLang="zh-CN" b="1" dirty="0" smtClean="0"/>
              <a:t>5</a:t>
            </a:r>
            <a:r>
              <a:rPr lang="zh-CN" altLang="en-US" b="1" dirty="0" smtClean="0"/>
              <a:t>单元  循环结构</a:t>
            </a:r>
            <a:endParaRPr lang="zh-CN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123" y="4184985"/>
            <a:ext cx="1193717" cy="124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矩形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摘要</a:t>
            </a:r>
          </a:p>
        </p:txBody>
      </p:sp>
      <p:sp>
        <p:nvSpPr>
          <p:cNvPr id="2" name="矩形 1"/>
          <p:cNvSpPr/>
          <p:nvPr/>
        </p:nvSpPr>
        <p:spPr>
          <a:xfrm>
            <a:off x="752475" y="1917082"/>
            <a:ext cx="6096000" cy="34470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5.1  while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5.2  do-while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5.3  for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5.4 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嵌套的循环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5.4.1 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嵌套的循环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5.4.2  break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语句和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continue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zh-CN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实例分析</a:t>
            </a:r>
            <a:r>
              <a:rPr lang="zh-CN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与</a:t>
            </a:r>
            <a:r>
              <a:rPr lang="zh-CN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实现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010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095072" y="2050143"/>
            <a:ext cx="4031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5.1  while</a:t>
            </a:r>
            <a:r>
              <a:rPr lang="zh-CN" altLang="en-US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语句</a:t>
            </a:r>
            <a:endParaRPr lang="zh-CN" altLang="en-US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812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5.1  while</a:t>
            </a:r>
            <a:r>
              <a:rPr lang="zh-CN" altLang="zh-CN" dirty="0"/>
              <a:t>语句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1696346"/>
            <a:ext cx="8598907" cy="18205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200" dirty="0">
                <a:solidFill>
                  <a:schemeClr val="tx1"/>
                </a:solidFill>
              </a:rPr>
              <a:t>while</a:t>
            </a:r>
            <a:r>
              <a:rPr lang="zh-CN" altLang="zh-CN" sz="3200" dirty="0">
                <a:solidFill>
                  <a:schemeClr val="tx1"/>
                </a:solidFill>
              </a:rPr>
              <a:t>循环语句属于当型循环，即先判断条件，再执行循环体语句。一般形式为</a:t>
            </a:r>
            <a:r>
              <a:rPr lang="zh-CN" altLang="zh-CN" sz="3200" dirty="0" smtClean="0">
                <a:solidFill>
                  <a:schemeClr val="tx1"/>
                </a:solidFill>
              </a:rPr>
              <a:t>：</a:t>
            </a:r>
            <a:endParaRPr lang="zh-CN" altLang="zh-CN" sz="32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altLang="zh-CN" sz="3200" dirty="0">
                <a:solidFill>
                  <a:schemeClr val="accent5"/>
                </a:solidFill>
              </a:rPr>
              <a:t>while</a:t>
            </a:r>
            <a:r>
              <a:rPr lang="zh-CN" altLang="zh-CN" sz="3200" dirty="0">
                <a:solidFill>
                  <a:schemeClr val="accent5"/>
                </a:solidFill>
              </a:rPr>
              <a:t>（表达式） 循环体</a:t>
            </a:r>
            <a:r>
              <a:rPr lang="zh-CN" altLang="zh-CN" sz="3200" dirty="0" smtClean="0">
                <a:solidFill>
                  <a:schemeClr val="accent5"/>
                </a:solidFill>
              </a:rPr>
              <a:t>语句</a:t>
            </a:r>
            <a:endParaRPr lang="zh-CN" altLang="zh-CN" dirty="0"/>
          </a:p>
          <a:p>
            <a:endParaRPr lang="zh-CN" altLang="zh-CN" dirty="0"/>
          </a:p>
          <a:p>
            <a:endParaRPr lang="zh-CN" altLang="en-US" dirty="0"/>
          </a:p>
        </p:txBody>
      </p:sp>
      <p:pic>
        <p:nvPicPr>
          <p:cNvPr id="5" name="图片 4" descr="http://p4.so.qhimg.com/bdr/_240_/t011badb1f0a502cb7e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" r="17560"/>
          <a:stretch/>
        </p:blipFill>
        <p:spPr bwMode="auto">
          <a:xfrm>
            <a:off x="2521436" y="3511490"/>
            <a:ext cx="6240693" cy="34563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0108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0956" y="609600"/>
            <a:ext cx="8598907" cy="1320800"/>
          </a:xfrm>
        </p:spPr>
        <p:txBody>
          <a:bodyPr/>
          <a:lstStyle/>
          <a:p>
            <a:r>
              <a:rPr lang="en-US" altLang="zh-CN" dirty="0"/>
              <a:t>5.1  while</a:t>
            </a:r>
            <a:r>
              <a:rPr lang="zh-CN" altLang="zh-CN" dirty="0"/>
              <a:t>语句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0956" y="1830036"/>
            <a:ext cx="6911530" cy="4536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800" dirty="0"/>
              <a:t>【例</a:t>
            </a:r>
            <a:r>
              <a:rPr lang="en-US" altLang="zh-CN" sz="2800" dirty="0"/>
              <a:t>5.1</a:t>
            </a:r>
            <a:r>
              <a:rPr lang="zh-CN" altLang="zh-CN" sz="2800" dirty="0"/>
              <a:t>】使用</a:t>
            </a:r>
            <a:r>
              <a:rPr lang="en-US" altLang="zh-CN" sz="2800" dirty="0"/>
              <a:t>while</a:t>
            </a:r>
            <a:r>
              <a:rPr lang="zh-CN" altLang="zh-CN" sz="2800" dirty="0"/>
              <a:t>语句，输出</a:t>
            </a:r>
            <a:r>
              <a:rPr lang="en-US" altLang="zh-CN" sz="2800" dirty="0"/>
              <a:t>50</a:t>
            </a:r>
            <a:r>
              <a:rPr lang="zh-CN" altLang="zh-CN" sz="2800" dirty="0"/>
              <a:t>个“</a:t>
            </a:r>
            <a:r>
              <a:rPr lang="en-US" altLang="zh-CN" sz="2800" dirty="0"/>
              <a:t>*</a:t>
            </a:r>
            <a:r>
              <a:rPr lang="zh-CN" altLang="zh-CN" sz="2800" dirty="0"/>
              <a:t>”。</a:t>
            </a:r>
          </a:p>
          <a:p>
            <a:pPr marL="0" indent="0">
              <a:buNone/>
            </a:pPr>
            <a:r>
              <a:rPr lang="en-US" altLang="zh-CN" sz="2800" dirty="0"/>
              <a:t>#include "</a:t>
            </a:r>
            <a:r>
              <a:rPr lang="en-US" altLang="zh-CN" sz="2800" dirty="0" err="1"/>
              <a:t>stdio.h</a:t>
            </a:r>
            <a:r>
              <a:rPr lang="en-US" altLang="zh-CN" sz="2800" dirty="0"/>
              <a:t>"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main()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 smtClean="0"/>
              <a:t>{</a:t>
            </a:r>
            <a:r>
              <a:rPr lang="en-US" altLang="zh-CN" sz="2800" dirty="0"/>
              <a:t>	</a:t>
            </a:r>
            <a:r>
              <a:rPr lang="en-US" altLang="zh-CN" sz="2800" dirty="0" err="1"/>
              <a:t>int</a:t>
            </a:r>
            <a:r>
              <a:rPr lang="en-US" altLang="zh-CN" sz="2800" dirty="0"/>
              <a:t> </a:t>
            </a:r>
            <a:r>
              <a:rPr lang="en-US" altLang="zh-CN" sz="2800" dirty="0" err="1"/>
              <a:t>i</a:t>
            </a:r>
            <a:r>
              <a:rPr lang="en-US" altLang="zh-CN" sz="2800" dirty="0"/>
              <a:t>=50;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	</a:t>
            </a:r>
            <a:r>
              <a:rPr lang="en-US" altLang="zh-CN" sz="2800" dirty="0" smtClean="0"/>
              <a:t>while(</a:t>
            </a:r>
            <a:r>
              <a:rPr lang="en-US" altLang="zh-CN" sz="2800" dirty="0" err="1" smtClean="0"/>
              <a:t>i</a:t>
            </a:r>
            <a:r>
              <a:rPr lang="en-US" altLang="zh-CN" sz="2800" dirty="0" smtClean="0"/>
              <a:t>&gt;0</a:t>
            </a:r>
            <a:r>
              <a:rPr lang="en-US" altLang="zh-CN" sz="2800" dirty="0"/>
              <a:t>)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	</a:t>
            </a:r>
            <a:r>
              <a:rPr lang="en-US" altLang="zh-CN" sz="2800" dirty="0" smtClean="0"/>
              <a:t>{</a:t>
            </a:r>
            <a:r>
              <a:rPr lang="en-US" altLang="zh-CN" sz="2800" dirty="0"/>
              <a:t>	</a:t>
            </a:r>
            <a:r>
              <a:rPr lang="en-US" altLang="zh-CN" sz="2800" dirty="0" err="1"/>
              <a:t>printf</a:t>
            </a:r>
            <a:r>
              <a:rPr lang="en-US" altLang="zh-CN" sz="2800" dirty="0"/>
              <a:t>("*");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		</a:t>
            </a:r>
            <a:r>
              <a:rPr lang="en-US" altLang="zh-CN" sz="2800" dirty="0" err="1"/>
              <a:t>i</a:t>
            </a:r>
            <a:r>
              <a:rPr lang="en-US" altLang="zh-CN" sz="2800" dirty="0"/>
              <a:t>--;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	}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 smtClean="0"/>
              <a:t>}</a:t>
            </a:r>
            <a:r>
              <a:rPr lang="zh-CN" altLang="zh-CN" sz="2800" dirty="0" smtClean="0"/>
              <a:t>运行</a:t>
            </a:r>
            <a:r>
              <a:rPr lang="zh-CN" altLang="zh-CN" sz="2800" dirty="0"/>
              <a:t>程序，结果为：</a:t>
            </a:r>
          </a:p>
          <a:p>
            <a:pPr marL="0" indent="0">
              <a:buNone/>
            </a:pPr>
            <a:endParaRPr lang="zh-CN" altLang="en-US" sz="28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66BE1F-CC2D-4F42-A780-97B68D6C43B5}" type="slidenum">
              <a:rPr lang="zh-CN" altLang="en-US" smtClean="0"/>
              <a:pPr>
                <a:defRPr/>
              </a:pPr>
              <a:t>5</a:t>
            </a:fld>
            <a:endParaRPr lang="en-US" altLang="zh-CN"/>
          </a:p>
        </p:txBody>
      </p:sp>
      <p:pic>
        <p:nvPicPr>
          <p:cNvPr id="10" name="图片 9"/>
          <p:cNvPicPr/>
          <p:nvPr/>
        </p:nvPicPr>
        <p:blipFill rotWithShape="1">
          <a:blip r:embed="rId2"/>
          <a:srcRect t="25000" r="17314" b="50000"/>
          <a:stretch/>
        </p:blipFill>
        <p:spPr>
          <a:xfrm>
            <a:off x="4004041" y="6359058"/>
            <a:ext cx="5576058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7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5.1  while</a:t>
            </a:r>
            <a:r>
              <a:rPr lang="zh-CN" altLang="zh-CN" dirty="0"/>
              <a:t>语句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0952" y="1836808"/>
            <a:ext cx="8838809" cy="5758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3200" dirty="0" smtClean="0"/>
              <a:t>【例</a:t>
            </a:r>
            <a:r>
              <a:rPr lang="en-US" altLang="zh-CN" sz="3200" dirty="0"/>
              <a:t>5.2</a:t>
            </a:r>
            <a:r>
              <a:rPr lang="zh-CN" altLang="zh-CN" sz="3200" dirty="0" smtClean="0"/>
              <a:t>】</a:t>
            </a:r>
            <a:r>
              <a:rPr lang="zh-CN" altLang="zh-CN" sz="3200" dirty="0"/>
              <a:t>统计一个小组学生考试成绩</a:t>
            </a:r>
          </a:p>
          <a:p>
            <a:pPr marL="0" indent="0">
              <a:buNone/>
            </a:pPr>
            <a:r>
              <a:rPr lang="zh-CN" altLang="zh-CN" sz="3200" dirty="0"/>
              <a:t>某班级一个小组</a:t>
            </a:r>
            <a:r>
              <a:rPr lang="en-US" altLang="zh-CN" sz="3200" dirty="0"/>
              <a:t>10</a:t>
            </a:r>
            <a:r>
              <a:rPr lang="zh-CN" altLang="zh-CN" sz="3200" dirty="0"/>
              <a:t>名学生进行数学考试，统计该小组学生的总分和平均分。</a:t>
            </a:r>
          </a:p>
          <a:p>
            <a:pPr marL="0" indent="0">
              <a:buNone/>
            </a:pPr>
            <a:r>
              <a:rPr lang="zh-CN" altLang="zh-CN" sz="3200" dirty="0"/>
              <a:t>分析：</a:t>
            </a:r>
          </a:p>
          <a:p>
            <a:pPr marL="0" indent="0">
              <a:buNone/>
            </a:pPr>
            <a:r>
              <a:rPr lang="zh-CN" altLang="zh-CN" sz="3200" dirty="0"/>
              <a:t>根据题目要求，需要在主函数中实现</a:t>
            </a:r>
            <a:r>
              <a:rPr lang="en-US" altLang="zh-CN" sz="3200" dirty="0"/>
              <a:t>10</a:t>
            </a:r>
            <a:r>
              <a:rPr lang="zh-CN" altLang="zh-CN" sz="3200" dirty="0"/>
              <a:t>名学生成绩录入、计算并</a:t>
            </a:r>
            <a:r>
              <a:rPr lang="zh-CN" altLang="zh-CN" sz="3200"/>
              <a:t>输出</a:t>
            </a:r>
            <a:r>
              <a:rPr lang="zh-CN" altLang="zh-CN" sz="3200" smtClean="0"/>
              <a:t>总分</a:t>
            </a:r>
            <a:r>
              <a:rPr lang="zh-CN" altLang="en-US" sz="3200" smtClean="0"/>
              <a:t>及</a:t>
            </a:r>
            <a:r>
              <a:rPr lang="zh-CN" altLang="zh-CN" sz="3200" smtClean="0"/>
              <a:t>平均</a:t>
            </a:r>
            <a:r>
              <a:rPr lang="zh-CN" altLang="zh-CN" sz="3200" dirty="0"/>
              <a:t>分</a:t>
            </a:r>
            <a:r>
              <a:rPr lang="zh-CN" altLang="zh-CN" sz="3200" dirty="0" smtClean="0"/>
              <a:t>。</a:t>
            </a:r>
            <a:r>
              <a:rPr lang="zh-CN" altLang="en-US" sz="3200" dirty="0" smtClean="0"/>
              <a:t>因此将</a:t>
            </a:r>
            <a:r>
              <a:rPr lang="zh-CN" altLang="zh-CN" sz="3200" dirty="0" smtClean="0"/>
              <a:t>重复</a:t>
            </a:r>
            <a:r>
              <a:rPr lang="zh-CN" altLang="zh-CN" sz="3200" dirty="0"/>
              <a:t>执行输入学生成绩、将其加入总分这两步</a:t>
            </a:r>
            <a:r>
              <a:rPr lang="zh-CN" altLang="zh-CN" sz="3200" dirty="0" smtClean="0"/>
              <a:t>操作</a:t>
            </a:r>
            <a:r>
              <a:rPr lang="zh-CN" altLang="en-US" sz="3200" dirty="0"/>
              <a:t>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66BE1F-CC2D-4F42-A780-97B68D6C43B5}" type="slidenum">
              <a:rPr lang="zh-CN" altLang="en-US" smtClean="0"/>
              <a:pPr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2774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446" y="609600"/>
            <a:ext cx="8598907" cy="1320800"/>
          </a:xfrm>
        </p:spPr>
        <p:txBody>
          <a:bodyPr/>
          <a:lstStyle/>
          <a:p>
            <a:r>
              <a:rPr lang="en-US" altLang="zh-CN" dirty="0"/>
              <a:t>5.1  while</a:t>
            </a:r>
            <a:r>
              <a:rPr lang="zh-CN" altLang="zh-CN" dirty="0"/>
              <a:t>语句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445" y="1872241"/>
            <a:ext cx="5345391" cy="45144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000" dirty="0" smtClean="0"/>
              <a:t>程序代码</a:t>
            </a:r>
            <a:r>
              <a:rPr lang="zh-CN" altLang="zh-CN" sz="2000" dirty="0"/>
              <a:t>：</a:t>
            </a:r>
          </a:p>
          <a:p>
            <a:pPr marL="0" indent="0">
              <a:buNone/>
            </a:pPr>
            <a:r>
              <a:rPr lang="en-US" altLang="zh-CN" sz="2000" dirty="0"/>
              <a:t>#include "</a:t>
            </a:r>
            <a:r>
              <a:rPr lang="en-US" altLang="zh-CN" sz="2000" dirty="0" err="1"/>
              <a:t>stdio.h</a:t>
            </a:r>
            <a:r>
              <a:rPr lang="en-US" altLang="zh-CN" sz="2000" dirty="0"/>
              <a:t>"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 err="1"/>
              <a:t>int</a:t>
            </a:r>
            <a:r>
              <a:rPr lang="en-US" altLang="zh-CN" sz="2000" dirty="0"/>
              <a:t> main()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en-US" altLang="zh-CN" sz="2000" dirty="0" err="1"/>
              <a:t>i</a:t>
            </a:r>
            <a:r>
              <a:rPr lang="en-US" altLang="zh-CN" sz="2000" dirty="0"/>
              <a:t>=1,sum=0,score;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float </a:t>
            </a:r>
            <a:r>
              <a:rPr lang="en-US" altLang="zh-CN" sz="2000" dirty="0" err="1"/>
              <a:t>ave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printf</a:t>
            </a:r>
            <a:r>
              <a:rPr lang="en-US" altLang="zh-CN" sz="2000" dirty="0"/>
              <a:t>("\n</a:t>
            </a:r>
            <a:r>
              <a:rPr lang="zh-CN" altLang="zh-CN" sz="2000" dirty="0"/>
              <a:t>计算学生总成绩和平均成绩</a:t>
            </a:r>
            <a:r>
              <a:rPr lang="en-US" altLang="zh-CN" sz="2000" dirty="0"/>
              <a:t>\n");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/>
              <a:t>printf</a:t>
            </a:r>
            <a:r>
              <a:rPr lang="en-US" altLang="zh-CN" sz="2000" dirty="0"/>
              <a:t>("</a:t>
            </a:r>
            <a:r>
              <a:rPr lang="zh-CN" altLang="zh-CN" sz="2000" dirty="0"/>
              <a:t>请输入</a:t>
            </a:r>
            <a:r>
              <a:rPr lang="en-US" altLang="zh-CN" sz="2000" dirty="0"/>
              <a:t>10</a:t>
            </a:r>
            <a:r>
              <a:rPr lang="zh-CN" altLang="zh-CN" sz="2000" dirty="0"/>
              <a:t>名学生的成绩</a:t>
            </a:r>
            <a:r>
              <a:rPr lang="en-US" altLang="zh-CN" sz="2000" dirty="0"/>
              <a:t>:\n");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while(</a:t>
            </a:r>
            <a:r>
              <a:rPr lang="en-US" altLang="zh-CN" sz="2000" dirty="0" err="1"/>
              <a:t>i</a:t>
            </a:r>
            <a:r>
              <a:rPr lang="en-US" altLang="zh-CN" sz="2000" dirty="0"/>
              <a:t>&lt;=10)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		</a:t>
            </a:r>
            <a:endParaRPr lang="zh-CN" altLang="zh-CN" sz="20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66BE1F-CC2D-4F42-A780-97B68D6C43B5}" type="slidenum">
              <a:rPr lang="zh-CN" altLang="en-US" smtClean="0"/>
              <a:pPr>
                <a:defRPr/>
              </a:pPr>
              <a:t>7</a:t>
            </a:fld>
            <a:endParaRPr lang="en-US" altLang="zh-CN"/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5892382" y="2178281"/>
            <a:ext cx="5938559" cy="31955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smtClean="0"/>
              <a:t>	</a:t>
            </a:r>
            <a:r>
              <a:rPr lang="en-US" altLang="zh-CN" dirty="0"/>
              <a:t>{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 smtClean="0"/>
              <a:t>             </a:t>
            </a:r>
            <a:r>
              <a:rPr lang="en-US" altLang="zh-CN" dirty="0" err="1" smtClean="0"/>
              <a:t>scanf</a:t>
            </a:r>
            <a:r>
              <a:rPr lang="en-US" altLang="zh-CN" dirty="0"/>
              <a:t>("%</a:t>
            </a:r>
            <a:r>
              <a:rPr lang="en-US" altLang="zh-CN" dirty="0" err="1"/>
              <a:t>d",&amp;score</a:t>
            </a:r>
            <a:r>
              <a:rPr lang="en-US" altLang="zh-CN" dirty="0"/>
              <a:t>);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	sum=</a:t>
            </a:r>
            <a:r>
              <a:rPr lang="en-US" altLang="zh-CN" dirty="0" err="1"/>
              <a:t>sum+score</a:t>
            </a:r>
            <a:r>
              <a:rPr lang="en-US" altLang="zh-CN" dirty="0"/>
              <a:t>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	</a:t>
            </a:r>
            <a:r>
              <a:rPr lang="en-US" altLang="zh-CN" dirty="0" err="1"/>
              <a:t>i</a:t>
            </a:r>
            <a:r>
              <a:rPr lang="en-US" altLang="zh-CN" dirty="0"/>
              <a:t>++;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}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err="1"/>
              <a:t>ave</a:t>
            </a:r>
            <a:r>
              <a:rPr lang="en-US" altLang="zh-CN" dirty="0"/>
              <a:t>=sum/10.0;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err="1"/>
              <a:t>printf</a:t>
            </a:r>
            <a:r>
              <a:rPr lang="en-US" altLang="zh-CN" dirty="0"/>
              <a:t>("</a:t>
            </a:r>
            <a:r>
              <a:rPr lang="zh-CN" altLang="zh-CN" dirty="0"/>
              <a:t>总成绩为</a:t>
            </a:r>
            <a:r>
              <a:rPr lang="en-US" altLang="zh-CN" dirty="0"/>
              <a:t>%d    </a:t>
            </a:r>
            <a:r>
              <a:rPr lang="zh-CN" altLang="zh-CN" dirty="0"/>
              <a:t>平均成绩为</a:t>
            </a:r>
            <a:r>
              <a:rPr lang="en-US" altLang="zh-CN" dirty="0"/>
              <a:t>%.2f\n",</a:t>
            </a:r>
            <a:r>
              <a:rPr lang="en-US" altLang="zh-CN" dirty="0" err="1"/>
              <a:t>sum,ave</a:t>
            </a:r>
            <a:r>
              <a:rPr lang="en-US" altLang="zh-CN" dirty="0"/>
              <a:t>);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return 0;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} 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5892382" y="2127937"/>
            <a:ext cx="0" cy="3924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09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5.1  while</a:t>
            </a:r>
            <a:r>
              <a:rPr lang="zh-CN" altLang="zh-CN" dirty="0"/>
              <a:t>语句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5633" y="1614581"/>
            <a:ext cx="9000000" cy="5237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3200" dirty="0"/>
              <a:t>注意</a:t>
            </a:r>
            <a:r>
              <a:rPr lang="en-US" altLang="zh-CN" sz="3200" dirty="0" smtClean="0"/>
              <a:t>:</a:t>
            </a:r>
            <a:endParaRPr lang="zh-CN" altLang="zh-CN" sz="3200" dirty="0"/>
          </a:p>
        </p:txBody>
      </p:sp>
      <p:sp>
        <p:nvSpPr>
          <p:cNvPr id="6" name="内容占位符 2"/>
          <p:cNvSpPr txBox="1">
            <a:spLocks/>
          </p:cNvSpPr>
          <p:nvPr/>
        </p:nvSpPr>
        <p:spPr bwMode="auto">
          <a:xfrm>
            <a:off x="695632" y="2569327"/>
            <a:ext cx="9531580" cy="50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while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语句先判断表达式的真假，再决定是否执行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循环体</a:t>
            </a:r>
            <a:endParaRPr lang="zh-CN" altLang="zh-CN" sz="2800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" name="内容占位符 2"/>
          <p:cNvSpPr txBox="1">
            <a:spLocks/>
          </p:cNvSpPr>
          <p:nvPr/>
        </p:nvSpPr>
        <p:spPr bwMode="auto">
          <a:xfrm>
            <a:off x="695632" y="3195742"/>
            <a:ext cx="9433105" cy="625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while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（表达式）后面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不</a:t>
            </a:r>
            <a:r>
              <a:rPr lang="zh-CN" altLang="en-US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要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加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“；”。</a:t>
            </a:r>
          </a:p>
        </p:txBody>
      </p:sp>
      <p:sp>
        <p:nvSpPr>
          <p:cNvPr id="8" name="内容占位符 2"/>
          <p:cNvSpPr txBox="1">
            <a:spLocks/>
          </p:cNvSpPr>
          <p:nvPr/>
        </p:nvSpPr>
        <p:spPr bwMode="auto">
          <a:xfrm>
            <a:off x="695633" y="3844291"/>
            <a:ext cx="9000000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为了避免陷入“死循环”，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while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语句的循环体中应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包含</a:t>
            </a:r>
            <a:r>
              <a:rPr lang="zh-CN" altLang="en-US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使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循环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趋于结束的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语句。</a:t>
            </a:r>
            <a:endParaRPr lang="zh-CN" altLang="zh-CN" sz="2800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" name="内容占位符 2"/>
          <p:cNvSpPr txBox="1">
            <a:spLocks/>
          </p:cNvSpPr>
          <p:nvPr/>
        </p:nvSpPr>
        <p:spPr bwMode="auto">
          <a:xfrm>
            <a:off x="695633" y="4921736"/>
            <a:ext cx="9000000" cy="68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如果循环体包含一个以上的语句，必须使用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{}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括起来，组成复合语句。如果不含花括号，则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while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语句循环体只包含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while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语句后的第一条语句。</a:t>
            </a:r>
          </a:p>
          <a:p>
            <a:pPr>
              <a:buFont typeface="Wingdings" panose="05000000000000000000" pitchFamily="2" charset="2"/>
              <a:buChar char="Ø"/>
            </a:pPr>
            <a:endParaRPr lang="zh-CN" altLang="en-US" sz="2800" b="0" kern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4143435" y="1165062"/>
            <a:ext cx="7237328" cy="3015219"/>
          </a:xfrm>
          <a:prstGeom prst="wedgeRoundRectCallout">
            <a:avLst>
              <a:gd name="adj1" fmla="val -47240"/>
              <a:gd name="adj2" fmla="val 57600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</a:p>
          <a:p>
            <a:r>
              <a:rPr lang="en-US" altLang="zh-CN" sz="20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=1,sum=0;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while(</a:t>
            </a:r>
            <a:r>
              <a:rPr lang="en-US" altLang="zh-CN" sz="20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&lt;=100)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sum=</a:t>
            </a:r>
            <a:r>
              <a:rPr lang="en-US" altLang="zh-CN" sz="20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sum+i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++;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这段程序求出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1+2+…+100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的和，如果循环体内没有“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++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；”语句，则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的值不变，循环条件永远为真，造成死循环。</a:t>
            </a:r>
          </a:p>
          <a:p>
            <a:pPr algn="ctr"/>
            <a:endParaRPr lang="zh-CN" altLang="en-US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圆角矩形标注 10"/>
          <p:cNvSpPr/>
          <p:nvPr/>
        </p:nvSpPr>
        <p:spPr>
          <a:xfrm>
            <a:off x="3683837" y="3083940"/>
            <a:ext cx="8156523" cy="3015219"/>
          </a:xfrm>
          <a:prstGeom prst="wedgeRoundRectCallout">
            <a:avLst>
              <a:gd name="adj1" fmla="val -51897"/>
              <a:gd name="adj2" fmla="val 20276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</a:t>
            </a:r>
            <a:r>
              <a:rPr lang="zh-CN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：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=1;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while(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&lt;=100)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</a:t>
            </a:r>
            <a:r>
              <a:rPr lang="en-US" altLang="zh-CN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("%d",</a:t>
            </a:r>
            <a:r>
              <a:rPr lang="en-US" altLang="zh-CN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);</a:t>
            </a:r>
            <a:endParaRPr lang="en-US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 </a:t>
            </a:r>
            <a:r>
              <a:rPr lang="en-US" altLang="zh-CN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++;</a:t>
            </a:r>
            <a:endParaRPr lang="zh-CN" altLang="zh-CN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zh-CN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这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段程序中，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while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循环体本意要控制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("%d",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);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和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++;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两条语句，可是由于这两条语句没有加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{}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括起来，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while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循环体只控制了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("%d",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);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这一条语句，造成了死循环。</a:t>
            </a:r>
          </a:p>
          <a:p>
            <a:pPr algn="ctr"/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972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9" grpId="0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095072" y="2050143"/>
            <a:ext cx="4585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5.2  do-while</a:t>
            </a:r>
            <a:r>
              <a:rPr lang="zh-CN" altLang="en-US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语句</a:t>
            </a:r>
            <a:endParaRPr lang="zh-CN" altLang="en-US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154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5.2 do-while</a:t>
            </a:r>
            <a:r>
              <a:rPr lang="zh-CN" altLang="zh-CN" dirty="0"/>
              <a:t>语句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0956" y="1911285"/>
            <a:ext cx="9000000" cy="18588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3200" dirty="0" smtClean="0"/>
              <a:t>    </a:t>
            </a:r>
            <a:r>
              <a:rPr lang="en-US" altLang="zh-CN" sz="3200" dirty="0"/>
              <a:t>do-while</a:t>
            </a:r>
            <a:r>
              <a:rPr lang="zh-CN" altLang="zh-CN" sz="3200" dirty="0"/>
              <a:t>循环语句属于</a:t>
            </a:r>
            <a:r>
              <a:rPr lang="zh-CN" altLang="zh-CN" sz="3200" dirty="0">
                <a:solidFill>
                  <a:schemeClr val="accent5"/>
                </a:solidFill>
              </a:rPr>
              <a:t>直到型</a:t>
            </a:r>
            <a:r>
              <a:rPr lang="zh-CN" altLang="zh-CN" sz="3200" dirty="0" smtClean="0">
                <a:solidFill>
                  <a:schemeClr val="accent5"/>
                </a:solidFill>
              </a:rPr>
              <a:t>循环</a:t>
            </a:r>
            <a:r>
              <a:rPr lang="zh-CN" altLang="en-US" sz="3200" dirty="0"/>
              <a:t>。</a:t>
            </a:r>
            <a:r>
              <a:rPr lang="zh-CN" altLang="zh-CN" sz="3200" dirty="0" smtClean="0"/>
              <a:t>这种</a:t>
            </a:r>
            <a:r>
              <a:rPr lang="zh-CN" altLang="zh-CN" sz="3200" dirty="0"/>
              <a:t>类型的循环首先执行一次循环体，然后对是否执行下一次循环体进行条件判断，其一般</a:t>
            </a:r>
            <a:r>
              <a:rPr lang="zh-CN" altLang="zh-CN" sz="3200" dirty="0" smtClean="0"/>
              <a:t>形式为</a:t>
            </a:r>
            <a:r>
              <a:rPr lang="en-US" altLang="zh-CN" sz="3200" dirty="0" smtClean="0"/>
              <a:t>:</a:t>
            </a:r>
            <a:endParaRPr lang="en-US" altLang="zh-CN" sz="3200" dirty="0"/>
          </a:p>
          <a:p>
            <a:pPr marL="0" indent="0">
              <a:buNone/>
            </a:pPr>
            <a:r>
              <a:rPr lang="en-US" altLang="zh-CN" sz="3200" dirty="0" smtClean="0"/>
              <a:t>                  </a:t>
            </a:r>
            <a:r>
              <a:rPr lang="en-US" altLang="zh-CN" sz="3200" dirty="0" smtClean="0">
                <a:solidFill>
                  <a:schemeClr val="accent5"/>
                </a:solidFill>
              </a:rPr>
              <a:t>do</a:t>
            </a:r>
            <a:endParaRPr lang="en-US" altLang="zh-CN" sz="3200" dirty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en-US" altLang="zh-CN" sz="3200" dirty="0" smtClean="0">
                <a:solidFill>
                  <a:schemeClr val="accent5"/>
                </a:solidFill>
              </a:rPr>
              <a:t>                    </a:t>
            </a:r>
            <a:r>
              <a:rPr lang="zh-CN" altLang="zh-CN" sz="3200" dirty="0">
                <a:solidFill>
                  <a:schemeClr val="accent5"/>
                </a:solidFill>
              </a:rPr>
              <a:t>循环体</a:t>
            </a:r>
            <a:r>
              <a:rPr lang="zh-CN" altLang="zh-CN" sz="3200" dirty="0" smtClean="0">
                <a:solidFill>
                  <a:schemeClr val="accent5"/>
                </a:solidFill>
              </a:rPr>
              <a:t>语句</a:t>
            </a:r>
            <a:endParaRPr lang="en-US" altLang="zh-CN" sz="3200" dirty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en-US" altLang="zh-CN" sz="3200" dirty="0" smtClean="0">
                <a:solidFill>
                  <a:schemeClr val="accent5"/>
                </a:solidFill>
              </a:rPr>
              <a:t>                  while</a:t>
            </a:r>
            <a:r>
              <a:rPr lang="zh-CN" altLang="zh-CN" sz="3200" dirty="0">
                <a:solidFill>
                  <a:schemeClr val="accent5"/>
                </a:solidFill>
              </a:rPr>
              <a:t>（表达式</a:t>
            </a:r>
            <a:r>
              <a:rPr lang="zh-CN" altLang="zh-CN" sz="3200" dirty="0" smtClean="0">
                <a:solidFill>
                  <a:schemeClr val="accent5"/>
                </a:solidFill>
              </a:rPr>
              <a:t>）</a:t>
            </a:r>
            <a:r>
              <a:rPr lang="zh-CN" altLang="en-US" sz="3200" dirty="0" smtClean="0">
                <a:solidFill>
                  <a:schemeClr val="accent5"/>
                </a:solidFill>
              </a:rPr>
              <a:t>；</a:t>
            </a:r>
            <a:endParaRPr lang="zh-CN" altLang="zh-CN" sz="32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88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5.2 do-while</a:t>
            </a:r>
            <a:r>
              <a:rPr lang="zh-CN" altLang="zh-CN" dirty="0"/>
              <a:t>语句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543606" y="1412776"/>
            <a:ext cx="6528724" cy="4608512"/>
            <a:chOff x="0" y="0"/>
            <a:chExt cx="2237984" cy="2250509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817"/>
            <a:stretch/>
          </p:blipFill>
          <p:spPr bwMode="auto">
            <a:xfrm>
              <a:off x="0" y="0"/>
              <a:ext cx="2237984" cy="208767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3" name="文本框 299"/>
            <p:cNvSpPr txBox="1"/>
            <p:nvPr/>
          </p:nvSpPr>
          <p:spPr>
            <a:xfrm>
              <a:off x="229644" y="2062619"/>
              <a:ext cx="1778696" cy="18789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CN" kern="100" dirty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图</a:t>
              </a:r>
              <a:r>
                <a:rPr lang="en-US" kern="100" dirty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5.4  do-while</a:t>
              </a:r>
              <a:r>
                <a:rPr lang="zh-CN" kern="100" dirty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语句流程图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135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5.2 do-while</a:t>
            </a:r>
            <a:r>
              <a:rPr lang="zh-CN" altLang="zh-CN" dirty="0"/>
              <a:t>语句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007435" y="6512768"/>
            <a:ext cx="2844800" cy="228600"/>
          </a:xfrm>
        </p:spPr>
        <p:txBody>
          <a:bodyPr/>
          <a:lstStyle/>
          <a:p>
            <a:pPr>
              <a:defRPr/>
            </a:pPr>
            <a:fld id="{EA66BE1F-CC2D-4F42-A780-97B68D6C43B5}" type="slidenum">
              <a:rPr lang="zh-CN" altLang="en-US" smtClean="0"/>
              <a:pPr>
                <a:defRPr/>
              </a:pPr>
              <a:t>12</a:t>
            </a:fld>
            <a:endParaRPr lang="en-US" altLang="zh-CN" dirty="0"/>
          </a:p>
        </p:txBody>
      </p:sp>
      <p:sp>
        <p:nvSpPr>
          <p:cNvPr id="3" name="TextBox 2"/>
          <p:cNvSpPr txBox="1"/>
          <p:nvPr/>
        </p:nvSpPr>
        <p:spPr>
          <a:xfrm>
            <a:off x="580464" y="1666066"/>
            <a:ext cx="47553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【例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5.3</a:t>
            </a:r>
            <a:r>
              <a:rPr lang="zh-CN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】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某班级一个小组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名学生进行数学考试，统计该小组学生的总分和平均分。</a:t>
            </a:r>
          </a:p>
          <a:p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include "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"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main()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=1,sum=0,score;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float 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ave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=0;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endParaRPr lang="en-US" altLang="zh-CN" sz="20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      </a:t>
            </a:r>
            <a:r>
              <a:rPr lang="en-US" altLang="zh-CN" sz="20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("\n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计算学生总成绩和平均成绩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\n");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请输入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名学生的成绩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:\n");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do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scanf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("%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d",&amp;score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sum=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sum+score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++;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}while(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&lt;=10);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endParaRPr lang="zh-CN" altLang="en-US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9" name="图片 8"/>
          <p:cNvPicPr/>
          <p:nvPr/>
        </p:nvPicPr>
        <p:blipFill rotWithShape="1">
          <a:blip r:embed="rId2"/>
          <a:srcRect t="21407" r="46280" b="39296"/>
          <a:stretch/>
        </p:blipFill>
        <p:spPr>
          <a:xfrm>
            <a:off x="5586221" y="3465698"/>
            <a:ext cx="3993862" cy="10269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73694" y="1297950"/>
            <a:ext cx="58508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	</a:t>
            </a:r>
            <a:endParaRPr lang="zh-CN" altLang="zh-CN" sz="20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	</a:t>
            </a:r>
            <a:r>
              <a:rPr lang="en-US" altLang="zh-CN" sz="2000" dirty="0" err="1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ave</a:t>
            </a:r>
            <a:r>
              <a:rPr lang="en-US" altLang="zh-CN" sz="2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=sum/10.0f;</a:t>
            </a:r>
            <a:endParaRPr lang="zh-CN" altLang="zh-CN" sz="20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	</a:t>
            </a:r>
            <a:r>
              <a:rPr lang="en-US" altLang="zh-CN" sz="2000" dirty="0" err="1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printf</a:t>
            </a:r>
            <a:r>
              <a:rPr lang="en-US" altLang="zh-CN" sz="2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("</a:t>
            </a:r>
            <a:r>
              <a:rPr lang="zh-CN" altLang="zh-CN" sz="2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总成绩为</a:t>
            </a:r>
            <a:r>
              <a:rPr lang="en-US" altLang="zh-CN" sz="2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%d    </a:t>
            </a:r>
            <a:r>
              <a:rPr lang="zh-CN" altLang="zh-CN" sz="2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平均成绩为</a:t>
            </a:r>
            <a:r>
              <a:rPr lang="en-US" altLang="zh-CN" sz="2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%.2f\n",</a:t>
            </a:r>
            <a:r>
              <a:rPr lang="en-US" altLang="zh-CN" sz="2000" dirty="0" err="1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sum,ave</a:t>
            </a:r>
            <a:r>
              <a:rPr lang="en-US" altLang="zh-CN" sz="2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);</a:t>
            </a:r>
            <a:endParaRPr lang="zh-CN" altLang="zh-CN" sz="20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}</a:t>
            </a:r>
            <a:endParaRPr lang="zh-CN" altLang="zh-CN" sz="20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zh-CN" altLang="zh-CN" sz="2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运行程序，结果为：</a:t>
            </a:r>
          </a:p>
          <a:p>
            <a:endParaRPr lang="zh-CN" altLang="en-US" sz="20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31651" y="1745655"/>
            <a:ext cx="0" cy="490836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01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0956" y="609600"/>
            <a:ext cx="8598907" cy="1320800"/>
          </a:xfrm>
        </p:spPr>
        <p:txBody>
          <a:bodyPr/>
          <a:lstStyle/>
          <a:p>
            <a:r>
              <a:rPr lang="en-US" altLang="zh-CN" dirty="0" smtClean="0"/>
              <a:t>5.2  do-while</a:t>
            </a:r>
            <a:r>
              <a:rPr lang="zh-CN" altLang="zh-CN" dirty="0"/>
              <a:t>语句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0956" y="1830036"/>
            <a:ext cx="8605462" cy="4536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800" dirty="0"/>
              <a:t>【例</a:t>
            </a:r>
            <a:r>
              <a:rPr lang="en-US" altLang="zh-CN" sz="2800" dirty="0" smtClean="0"/>
              <a:t>5.4</a:t>
            </a:r>
            <a:r>
              <a:rPr lang="zh-CN" altLang="zh-CN" sz="2800" dirty="0" smtClean="0"/>
              <a:t>】使用</a:t>
            </a:r>
            <a:r>
              <a:rPr lang="en-US" altLang="zh-CN" sz="2800" dirty="0" smtClean="0"/>
              <a:t>do-while</a:t>
            </a:r>
            <a:r>
              <a:rPr lang="zh-CN" altLang="zh-CN" sz="2800" dirty="0"/>
              <a:t>语句，输出</a:t>
            </a:r>
            <a:r>
              <a:rPr lang="en-US" altLang="zh-CN" sz="2800" dirty="0"/>
              <a:t>50</a:t>
            </a:r>
            <a:r>
              <a:rPr lang="zh-CN" altLang="zh-CN" sz="2800" dirty="0"/>
              <a:t>个“</a:t>
            </a:r>
            <a:r>
              <a:rPr lang="en-US" altLang="zh-CN" sz="2800" dirty="0"/>
              <a:t>*</a:t>
            </a:r>
            <a:r>
              <a:rPr lang="zh-CN" altLang="zh-CN" sz="2800" dirty="0"/>
              <a:t>”。</a:t>
            </a:r>
          </a:p>
          <a:p>
            <a:pPr marL="0" indent="0">
              <a:buNone/>
            </a:pPr>
            <a:r>
              <a:rPr lang="en-US" altLang="zh-CN" sz="2000" dirty="0"/>
              <a:t>#include &lt;</a:t>
            </a:r>
            <a:r>
              <a:rPr lang="en-US" altLang="zh-CN" sz="2000" dirty="0" err="1"/>
              <a:t>stdio.h</a:t>
            </a:r>
            <a:r>
              <a:rPr lang="en-US" altLang="zh-CN" sz="2000" dirty="0"/>
              <a:t>&gt;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 err="1"/>
              <a:t>int</a:t>
            </a:r>
            <a:r>
              <a:rPr lang="en-US" altLang="zh-CN" sz="2000" dirty="0"/>
              <a:t> main()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 smtClean="0"/>
              <a:t>{    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en-US" altLang="zh-CN" sz="2000" dirty="0" err="1"/>
              <a:t>i</a:t>
            </a:r>
            <a:r>
              <a:rPr lang="en-US" altLang="zh-CN" sz="2000" dirty="0"/>
              <a:t>=1;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 do{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      </a:t>
            </a:r>
            <a:r>
              <a:rPr lang="en-US" altLang="zh-CN" sz="2000" dirty="0" err="1"/>
              <a:t>printf</a:t>
            </a:r>
            <a:r>
              <a:rPr lang="en-US" altLang="zh-CN" sz="2000" dirty="0"/>
              <a:t>("*");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      </a:t>
            </a:r>
            <a:r>
              <a:rPr lang="en-US" altLang="zh-CN" sz="2000" dirty="0" err="1"/>
              <a:t>i</a:t>
            </a:r>
            <a:r>
              <a:rPr lang="en-US" altLang="zh-CN" sz="2000" dirty="0"/>
              <a:t>++;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 }while(</a:t>
            </a:r>
            <a:r>
              <a:rPr lang="en-US" altLang="zh-CN" sz="2000" dirty="0" err="1"/>
              <a:t>i</a:t>
            </a:r>
            <a:r>
              <a:rPr lang="en-US" altLang="zh-CN" sz="2000" dirty="0"/>
              <a:t>&lt;=50);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  return 0;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 smtClean="0"/>
              <a:t>}</a:t>
            </a:r>
          </a:p>
          <a:p>
            <a:pPr marL="0" indent="0">
              <a:buNone/>
            </a:pPr>
            <a:r>
              <a:rPr lang="zh-CN" altLang="zh-CN" sz="2000" dirty="0" smtClean="0"/>
              <a:t>运行</a:t>
            </a:r>
            <a:r>
              <a:rPr lang="zh-CN" altLang="zh-CN" sz="2000" dirty="0"/>
              <a:t>程序，结果为：</a:t>
            </a:r>
          </a:p>
          <a:p>
            <a:pPr marL="0" indent="0">
              <a:buNone/>
            </a:pPr>
            <a:endParaRPr lang="zh-CN" altLang="en-US" sz="28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66BE1F-CC2D-4F42-A780-97B68D6C43B5}" type="slidenum">
              <a:rPr lang="zh-CN" altLang="en-US" smtClean="0"/>
              <a:pPr>
                <a:defRPr/>
              </a:pPr>
              <a:t>13</a:t>
            </a:fld>
            <a:endParaRPr lang="en-US" altLang="zh-CN"/>
          </a:p>
        </p:txBody>
      </p:sp>
      <p:pic>
        <p:nvPicPr>
          <p:cNvPr id="10" name="图片 9"/>
          <p:cNvPicPr/>
          <p:nvPr/>
        </p:nvPicPr>
        <p:blipFill rotWithShape="1">
          <a:blip r:embed="rId2"/>
          <a:srcRect t="25000" r="17314" b="50000"/>
          <a:stretch/>
        </p:blipFill>
        <p:spPr>
          <a:xfrm>
            <a:off x="3358601" y="6223925"/>
            <a:ext cx="5576058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38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5.2 do-while</a:t>
            </a:r>
            <a:r>
              <a:rPr lang="zh-CN" altLang="zh-CN" dirty="0"/>
              <a:t>语句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1461" y="1827143"/>
            <a:ext cx="9000000" cy="21757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</a:rPr>
              <a:t>注意：</a:t>
            </a:r>
            <a:endParaRPr lang="en-US" altLang="zh-CN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zh-CN" altLang="zh-CN" sz="2800" dirty="0"/>
              <a:t>①</a:t>
            </a:r>
            <a:r>
              <a:rPr lang="en-US" altLang="zh-CN" sz="2800" dirty="0"/>
              <a:t>do</a:t>
            </a:r>
            <a:r>
              <a:rPr lang="zh-CN" altLang="zh-CN" sz="2800" dirty="0"/>
              <a:t>是</a:t>
            </a:r>
            <a:r>
              <a:rPr lang="en-US" altLang="zh-CN" sz="2800" dirty="0"/>
              <a:t>C</a:t>
            </a:r>
            <a:r>
              <a:rPr lang="zh-CN" altLang="zh-CN" sz="2800" dirty="0"/>
              <a:t>语言的关键字，必须和</a:t>
            </a:r>
            <a:r>
              <a:rPr lang="en-US" altLang="zh-CN" sz="2800" dirty="0"/>
              <a:t>while</a:t>
            </a:r>
            <a:r>
              <a:rPr lang="zh-CN" altLang="zh-CN" sz="2800" dirty="0"/>
              <a:t>联合使用</a:t>
            </a:r>
            <a:r>
              <a:rPr lang="zh-CN" altLang="zh-CN" sz="2800" dirty="0" smtClean="0"/>
              <a:t>。</a:t>
            </a:r>
            <a:endParaRPr lang="en-US" altLang="zh-CN" sz="2800" dirty="0" smtClean="0"/>
          </a:p>
          <a:p>
            <a:pPr marL="0" indent="0">
              <a:buNone/>
            </a:pPr>
            <a:endParaRPr lang="en-US" altLang="zh-CN" sz="2800" dirty="0" smtClean="0"/>
          </a:p>
          <a:p>
            <a:pPr marL="0" indent="0">
              <a:buNone/>
            </a:pPr>
            <a:r>
              <a:rPr lang="zh-CN" altLang="zh-CN" sz="2800" dirty="0"/>
              <a:t>②</a:t>
            </a:r>
            <a:r>
              <a:rPr lang="en-US" altLang="zh-CN" sz="2800" dirty="0"/>
              <a:t>do-while</a:t>
            </a:r>
            <a:r>
              <a:rPr lang="zh-CN" altLang="zh-CN" sz="2800" dirty="0"/>
              <a:t>循环由</a:t>
            </a:r>
            <a:r>
              <a:rPr lang="en-US" altLang="zh-CN" sz="2800" dirty="0"/>
              <a:t>do</a:t>
            </a:r>
            <a:r>
              <a:rPr lang="zh-CN" altLang="zh-CN" sz="2800" dirty="0"/>
              <a:t>开始，至</a:t>
            </a:r>
            <a:r>
              <a:rPr lang="en-US" altLang="zh-CN" sz="2800" dirty="0"/>
              <a:t>while</a:t>
            </a:r>
            <a:r>
              <a:rPr lang="zh-CN" altLang="zh-CN" sz="2800" dirty="0"/>
              <a:t>结束。在</a:t>
            </a:r>
            <a:r>
              <a:rPr lang="en-US" altLang="zh-CN" sz="2800" dirty="0"/>
              <a:t>while</a:t>
            </a:r>
            <a:r>
              <a:rPr lang="zh-CN" altLang="zh-CN" sz="2800" dirty="0"/>
              <a:t>（表达式）后的“；”不能丢，它表示</a:t>
            </a:r>
            <a:r>
              <a:rPr lang="en-US" altLang="zh-CN" sz="2800" dirty="0"/>
              <a:t>do-while</a:t>
            </a:r>
            <a:r>
              <a:rPr lang="zh-CN" altLang="zh-CN" sz="2800" dirty="0"/>
              <a:t>语句的结束</a:t>
            </a:r>
            <a:r>
              <a:rPr lang="zh-CN" altLang="zh-CN" sz="2800" dirty="0" smtClean="0"/>
              <a:t>。</a:t>
            </a:r>
            <a:endParaRPr lang="en-US" altLang="zh-CN" sz="2800" dirty="0" smtClean="0"/>
          </a:p>
          <a:p>
            <a:pPr marL="0" indent="0">
              <a:buNone/>
            </a:pPr>
            <a:endParaRPr lang="en-US" altLang="zh-CN" sz="2800" dirty="0" smtClean="0"/>
          </a:p>
          <a:p>
            <a:pPr marL="0" indent="0">
              <a:buNone/>
            </a:pPr>
            <a:r>
              <a:rPr lang="zh-CN" altLang="zh-CN" sz="2800" dirty="0"/>
              <a:t>③如果循环体是一个以上语句，必须用“｛｝”括起来，组成复合语句</a:t>
            </a:r>
            <a:r>
              <a:rPr lang="zh-CN" altLang="zh-CN" sz="2800" dirty="0" smtClean="0"/>
              <a:t>。</a:t>
            </a:r>
            <a:endParaRPr lang="en-US" altLang="zh-CN" sz="2800" dirty="0" smtClean="0"/>
          </a:p>
          <a:p>
            <a:pPr marL="0" indent="0">
              <a:buNone/>
            </a:pPr>
            <a:endParaRPr lang="zh-CN" altLang="zh-CN" sz="2800" dirty="0"/>
          </a:p>
          <a:p>
            <a:pPr marL="0" indent="0">
              <a:buNone/>
            </a:pPr>
            <a:endParaRPr lang="zh-CN" altLang="zh-CN" sz="2800" dirty="0"/>
          </a:p>
          <a:p>
            <a:pPr marL="0" indent="0">
              <a:buNone/>
            </a:pPr>
            <a:endParaRPr lang="zh-CN" altLang="zh-CN" sz="2800" dirty="0"/>
          </a:p>
          <a:p>
            <a:pPr marL="0" indent="0">
              <a:buNone/>
            </a:pPr>
            <a:endParaRPr lang="zh-CN" altLang="zh-CN" sz="2800" dirty="0"/>
          </a:p>
          <a:p>
            <a:pPr marL="0" indent="0">
              <a:buNone/>
            </a:pPr>
            <a:endParaRPr lang="zh-CN" altLang="zh-CN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93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5.2 do-while</a:t>
            </a:r>
            <a:r>
              <a:rPr lang="zh-CN" altLang="zh-CN" dirty="0"/>
              <a:t>语句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1461" y="1827143"/>
            <a:ext cx="9000000" cy="21757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</a:rPr>
              <a:t>注意：</a:t>
            </a:r>
            <a:endParaRPr lang="en-US" altLang="zh-CN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zh-CN" altLang="zh-CN" sz="2800" dirty="0" smtClean="0"/>
              <a:t>④</a:t>
            </a:r>
            <a:r>
              <a:rPr lang="en-US" altLang="zh-CN" sz="2800" dirty="0" smtClean="0"/>
              <a:t>do-while</a:t>
            </a:r>
            <a:r>
              <a:rPr lang="zh-CN" altLang="zh-CN" sz="2800" dirty="0"/>
              <a:t>语句中的循环体语句组至少执行一次。而</a:t>
            </a:r>
            <a:r>
              <a:rPr lang="en-US" altLang="zh-CN" sz="2800" dirty="0"/>
              <a:t>while</a:t>
            </a:r>
            <a:r>
              <a:rPr lang="zh-CN" altLang="zh-CN" sz="2800" smtClean="0"/>
              <a:t>语句</a:t>
            </a:r>
            <a:r>
              <a:rPr lang="zh-CN" altLang="en-US" sz="2800" smtClean="0"/>
              <a:t>的</a:t>
            </a:r>
            <a:r>
              <a:rPr lang="zh-CN" altLang="zh-CN" sz="2800" smtClean="0"/>
              <a:t>循环</a:t>
            </a:r>
            <a:r>
              <a:rPr lang="zh-CN" altLang="en-US" sz="2800" smtClean="0"/>
              <a:t>体</a:t>
            </a:r>
            <a:r>
              <a:rPr lang="zh-CN" altLang="zh-CN" sz="2800" smtClean="0"/>
              <a:t>可能</a:t>
            </a:r>
            <a:r>
              <a:rPr lang="zh-CN" altLang="zh-CN" sz="2800" dirty="0"/>
              <a:t>一次也不执行</a:t>
            </a:r>
            <a:r>
              <a:rPr lang="zh-CN" altLang="zh-CN" sz="2800" dirty="0" smtClean="0"/>
              <a:t>。</a:t>
            </a:r>
            <a:endParaRPr lang="en-US" altLang="zh-CN" sz="2800" dirty="0" smtClean="0"/>
          </a:p>
          <a:p>
            <a:pPr marL="0" indent="0">
              <a:buNone/>
            </a:pPr>
            <a:endParaRPr lang="en-US" altLang="zh-CN" sz="2800" dirty="0" smtClean="0"/>
          </a:p>
          <a:p>
            <a:pPr marL="0" indent="0">
              <a:buNone/>
            </a:pPr>
            <a:r>
              <a:rPr lang="zh-CN" altLang="zh-CN" sz="2800" dirty="0"/>
              <a:t>⑤通常</a:t>
            </a:r>
            <a:r>
              <a:rPr lang="en-US" altLang="zh-CN" sz="2800" dirty="0"/>
              <a:t>while</a:t>
            </a:r>
            <a:r>
              <a:rPr lang="zh-CN" altLang="zh-CN" sz="2800" dirty="0"/>
              <a:t>语句和</a:t>
            </a:r>
            <a:r>
              <a:rPr lang="en-US" altLang="zh-CN" sz="2800" dirty="0"/>
              <a:t>do-while</a:t>
            </a:r>
            <a:r>
              <a:rPr lang="zh-CN" altLang="zh-CN" sz="2800" dirty="0"/>
              <a:t>语句可以互相改写，但要注意修改循环控制条件。避免出现“死循环”。</a:t>
            </a:r>
          </a:p>
          <a:p>
            <a:pPr marL="0" indent="0">
              <a:buNone/>
            </a:pPr>
            <a:endParaRPr lang="zh-CN" altLang="zh-CN" sz="2800" dirty="0"/>
          </a:p>
          <a:p>
            <a:pPr marL="0" indent="0">
              <a:buNone/>
            </a:pPr>
            <a:endParaRPr lang="zh-CN" altLang="zh-CN" sz="2800" dirty="0"/>
          </a:p>
          <a:p>
            <a:pPr marL="0" indent="0">
              <a:buNone/>
            </a:pPr>
            <a:endParaRPr lang="zh-CN" altLang="zh-CN" sz="2800" dirty="0"/>
          </a:p>
          <a:p>
            <a:pPr marL="0" indent="0">
              <a:buNone/>
            </a:pPr>
            <a:endParaRPr lang="zh-CN" altLang="zh-CN" sz="2800" dirty="0"/>
          </a:p>
          <a:p>
            <a:pPr marL="0" indent="0">
              <a:buNone/>
            </a:pPr>
            <a:endParaRPr lang="zh-CN" altLang="zh-CN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05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095072" y="2050143"/>
            <a:ext cx="4585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5.3  for</a:t>
            </a:r>
            <a:r>
              <a:rPr lang="zh-CN" altLang="en-US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语句</a:t>
            </a:r>
            <a:endParaRPr lang="zh-CN" altLang="en-US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020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5.3  for</a:t>
            </a:r>
            <a:r>
              <a:rPr lang="zh-CN" altLang="zh-CN" dirty="0"/>
              <a:t>语句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07713" y="1878978"/>
            <a:ext cx="9000000" cy="13679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dirty="0" smtClean="0"/>
              <a:t>for</a:t>
            </a:r>
            <a:r>
              <a:rPr lang="zh-CN" altLang="zh-CN" sz="2800" dirty="0"/>
              <a:t>语句是一种方便灵活、功能强大的循环语句。</a:t>
            </a:r>
            <a:r>
              <a:rPr lang="en-US" altLang="zh-CN" sz="2800" dirty="0"/>
              <a:t>for</a:t>
            </a:r>
            <a:r>
              <a:rPr lang="zh-CN" altLang="zh-CN" sz="2800" dirty="0"/>
              <a:t>循环的一般形式为： </a:t>
            </a:r>
            <a:endParaRPr lang="en-US" altLang="zh-CN" sz="2800" dirty="0" smtClean="0"/>
          </a:p>
          <a:p>
            <a:pPr marL="0" indent="0" algn="ctr">
              <a:buNone/>
            </a:pPr>
            <a:r>
              <a:rPr lang="en-US" altLang="zh-CN" sz="2800" dirty="0" smtClean="0">
                <a:solidFill>
                  <a:schemeClr val="accent5"/>
                </a:solidFill>
              </a:rPr>
              <a:t>for</a:t>
            </a:r>
            <a:r>
              <a:rPr lang="zh-CN" altLang="zh-CN" sz="2800" dirty="0">
                <a:solidFill>
                  <a:schemeClr val="accent5"/>
                </a:solidFill>
              </a:rPr>
              <a:t>（表达式</a:t>
            </a:r>
            <a:r>
              <a:rPr lang="en-US" altLang="zh-CN" sz="2800" dirty="0">
                <a:solidFill>
                  <a:schemeClr val="accent5"/>
                </a:solidFill>
              </a:rPr>
              <a:t>1</a:t>
            </a:r>
            <a:r>
              <a:rPr lang="zh-CN" altLang="zh-CN" sz="2800" dirty="0">
                <a:solidFill>
                  <a:schemeClr val="accent5"/>
                </a:solidFill>
              </a:rPr>
              <a:t>；表达式</a:t>
            </a:r>
            <a:r>
              <a:rPr lang="en-US" altLang="zh-CN" sz="2800" dirty="0">
                <a:solidFill>
                  <a:schemeClr val="accent5"/>
                </a:solidFill>
              </a:rPr>
              <a:t>2</a:t>
            </a:r>
            <a:r>
              <a:rPr lang="zh-CN" altLang="zh-CN" sz="2800" dirty="0">
                <a:solidFill>
                  <a:schemeClr val="accent5"/>
                </a:solidFill>
              </a:rPr>
              <a:t>；表达式</a:t>
            </a:r>
            <a:r>
              <a:rPr lang="en-US" altLang="zh-CN" sz="2800" dirty="0">
                <a:solidFill>
                  <a:schemeClr val="accent5"/>
                </a:solidFill>
              </a:rPr>
              <a:t>3</a:t>
            </a:r>
            <a:r>
              <a:rPr lang="zh-CN" altLang="zh-CN" sz="2800" dirty="0">
                <a:solidFill>
                  <a:schemeClr val="accent5"/>
                </a:solidFill>
              </a:rPr>
              <a:t>）</a:t>
            </a:r>
          </a:p>
          <a:p>
            <a:pPr marL="0" indent="0" algn="ctr">
              <a:buNone/>
            </a:pPr>
            <a:r>
              <a:rPr lang="zh-CN" altLang="zh-CN" sz="2800" dirty="0">
                <a:solidFill>
                  <a:schemeClr val="accent5"/>
                </a:solidFill>
              </a:rPr>
              <a:t>循环体语句</a:t>
            </a:r>
            <a:endParaRPr lang="zh-CN" altLang="en-US" sz="28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14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5.3  for</a:t>
            </a:r>
            <a:r>
              <a:rPr lang="zh-CN" altLang="zh-CN" dirty="0"/>
              <a:t>语句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2735628" y="1196752"/>
            <a:ext cx="6240693" cy="5040560"/>
            <a:chOff x="0" y="0"/>
            <a:chExt cx="2276475" cy="3476625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6"/>
            <a:stretch/>
          </p:blipFill>
          <p:spPr bwMode="auto">
            <a:xfrm>
              <a:off x="0" y="0"/>
              <a:ext cx="2276475" cy="311467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文本框 80"/>
            <p:cNvSpPr txBox="1"/>
            <p:nvPr/>
          </p:nvSpPr>
          <p:spPr>
            <a:xfrm>
              <a:off x="266700" y="3114675"/>
              <a:ext cx="1790700" cy="36195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CN" kern="100" dirty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图</a:t>
              </a:r>
              <a:r>
                <a:rPr lang="en-US" kern="100" dirty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5.6  for</a:t>
              </a:r>
              <a:r>
                <a:rPr lang="zh-CN" kern="100" dirty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语句流程图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850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5.3  for</a:t>
            </a:r>
            <a:r>
              <a:rPr lang="zh-CN" altLang="zh-CN" dirty="0"/>
              <a:t>语句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3665" y="1634161"/>
            <a:ext cx="9000000" cy="5758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3200" dirty="0" smtClean="0">
                <a:solidFill>
                  <a:schemeClr val="tx1"/>
                </a:solidFill>
              </a:rPr>
              <a:t> </a:t>
            </a:r>
            <a:r>
              <a:rPr lang="zh-CN" altLang="en-US" sz="3200" dirty="0" smtClean="0">
                <a:solidFill>
                  <a:schemeClr val="tx1"/>
                </a:solidFill>
              </a:rPr>
              <a:t>注意：</a:t>
            </a:r>
            <a:endParaRPr lang="zh-CN" altLang="zh-CN" sz="3200" dirty="0">
              <a:solidFill>
                <a:schemeClr val="tx1"/>
              </a:solidFill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 bwMode="auto">
          <a:xfrm>
            <a:off x="663665" y="2478463"/>
            <a:ext cx="9000000" cy="68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0" indent="0">
              <a:buNone/>
            </a:pP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循环相当于如下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while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循环：</a:t>
            </a:r>
          </a:p>
          <a:p>
            <a:pPr marL="0" indent="0">
              <a:buNone/>
            </a:pPr>
            <a:r>
              <a:rPr lang="en-US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表达式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；</a:t>
            </a:r>
          </a:p>
          <a:p>
            <a:pPr marL="0" indent="0">
              <a:buNone/>
            </a:pPr>
            <a:r>
              <a:rPr lang="en-US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while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（表达式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</a:p>
          <a:p>
            <a:pPr marL="0" indent="0">
              <a:buNone/>
            </a:pPr>
            <a:r>
              <a:rPr lang="en-US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{   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循环体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；</a:t>
            </a:r>
          </a:p>
          <a:p>
            <a:pPr marL="0" indent="0">
              <a:buNone/>
            </a:pPr>
            <a:r>
              <a:rPr lang="en-US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  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表达式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；</a:t>
            </a:r>
            <a:r>
              <a:rPr lang="en-US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}</a:t>
            </a:r>
            <a:endParaRPr lang="zh-CN" altLang="zh-CN" sz="2800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内容占位符 2"/>
          <p:cNvSpPr txBox="1">
            <a:spLocks/>
          </p:cNvSpPr>
          <p:nvPr/>
        </p:nvSpPr>
        <p:spPr bwMode="auto">
          <a:xfrm>
            <a:off x="663665" y="5175320"/>
            <a:ext cx="9000000" cy="68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0" indent="0">
              <a:buNone/>
            </a:pPr>
            <a:r>
              <a:rPr lang="zh-CN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r>
            <a:r>
              <a:rPr lang="zh-CN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</a:t>
            </a:r>
            <a:r>
              <a:rPr lang="zh-CN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语句内必须有两个分号，程序编译时，将根据两个分号的位置来确定三个表达式。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</a:t>
            </a:r>
            <a:r>
              <a:rPr lang="zh-CN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语句中的表达式可以部分或者全部省略，但两个分号不可省略。</a:t>
            </a:r>
          </a:p>
          <a:p>
            <a:pPr marL="0" indent="0">
              <a:buNone/>
            </a:pP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矩形标注 3"/>
          <p:cNvSpPr/>
          <p:nvPr/>
        </p:nvSpPr>
        <p:spPr>
          <a:xfrm>
            <a:off x="364920" y="1997611"/>
            <a:ext cx="3785050" cy="2757267"/>
          </a:xfrm>
          <a:prstGeom prst="wedge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例如：在计算机屏幕上输出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个“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”：</a:t>
            </a:r>
          </a:p>
          <a:p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方法一：</a:t>
            </a: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#include "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"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main()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for(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=1;i&lt;=10;i++)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("*");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return 0</a:t>
            </a:r>
            <a:r>
              <a:rPr lang="en-US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</a:p>
          <a:p>
            <a:r>
              <a:rPr lang="en-US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" name="矩形标注 6"/>
          <p:cNvSpPr/>
          <p:nvPr/>
        </p:nvSpPr>
        <p:spPr>
          <a:xfrm>
            <a:off x="4220311" y="1997612"/>
            <a:ext cx="3094892" cy="2757267"/>
          </a:xfrm>
          <a:prstGeom prst="wedge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方法二：</a:t>
            </a: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#include "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"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main()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for(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=1;i&lt;=10;)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("*");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++;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}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return 0;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7384697" y="1997612"/>
            <a:ext cx="3095734" cy="2757267"/>
          </a:xfrm>
          <a:prstGeom prst="wedge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方法三：</a:t>
            </a: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#include "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"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main()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=1;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for(;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&lt;=10;)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("*");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</a:t>
            </a:r>
            <a:r>
              <a:rPr lang="en-US" altLang="zh-CN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++;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}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return 0;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03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11" grpId="0"/>
      <p:bldP spid="4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5.3  for</a:t>
            </a:r>
            <a:r>
              <a:rPr lang="zh-CN" altLang="zh-CN" dirty="0"/>
              <a:t>语句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 bwMode="auto">
          <a:xfrm>
            <a:off x="689543" y="1900782"/>
            <a:ext cx="9000000" cy="68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0" indent="0">
              <a:buNone/>
            </a:pP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）三个表达式是都可以是逗号表达式。</a:t>
            </a:r>
          </a:p>
        </p:txBody>
      </p:sp>
      <p:sp>
        <p:nvSpPr>
          <p:cNvPr id="11" name="内容占位符 2"/>
          <p:cNvSpPr txBox="1">
            <a:spLocks/>
          </p:cNvSpPr>
          <p:nvPr/>
        </p:nvSpPr>
        <p:spPr bwMode="auto">
          <a:xfrm>
            <a:off x="689543" y="2332830"/>
            <a:ext cx="9000000" cy="68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0" indent="0">
              <a:buNone/>
            </a:pP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</a:p>
          <a:p>
            <a:pPr marL="0" indent="0">
              <a:buNone/>
            </a:pPr>
            <a:r>
              <a:rPr lang="en-US" altLang="zh-CN" sz="2800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800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i,sum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  <a:endParaRPr lang="zh-CN" altLang="zh-CN" sz="2800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for(</a:t>
            </a:r>
            <a:r>
              <a:rPr lang="en-US" altLang="zh-CN" sz="2800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=1,sum=0;i&lt;=10;i++)</a:t>
            </a:r>
            <a:endParaRPr lang="zh-CN" altLang="zh-CN" sz="2800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sum=</a:t>
            </a:r>
            <a:r>
              <a:rPr lang="en-US" altLang="zh-CN" sz="2800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sum+i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 // sum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的值是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1+2+3+…+10=55</a:t>
            </a:r>
            <a:endParaRPr lang="zh-CN" altLang="zh-CN" sz="2800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endParaRPr lang="zh-CN" altLang="zh-CN" sz="2800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8" name="内容占位符 2"/>
          <p:cNvSpPr txBox="1">
            <a:spLocks/>
          </p:cNvSpPr>
          <p:nvPr/>
        </p:nvSpPr>
        <p:spPr bwMode="auto">
          <a:xfrm>
            <a:off x="689543" y="4385170"/>
            <a:ext cx="9000000" cy="68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0" indent="0">
              <a:buNone/>
            </a:pP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）循环体可以是空语句。</a:t>
            </a:r>
          </a:p>
        </p:txBody>
      </p:sp>
      <p:sp>
        <p:nvSpPr>
          <p:cNvPr id="9" name="内容占位符 2"/>
          <p:cNvSpPr txBox="1">
            <a:spLocks/>
          </p:cNvSpPr>
          <p:nvPr/>
        </p:nvSpPr>
        <p:spPr bwMode="auto">
          <a:xfrm>
            <a:off x="689542" y="4961234"/>
            <a:ext cx="9453263" cy="68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0" indent="0">
              <a:buNone/>
            </a:pP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例如：</a:t>
            </a:r>
          </a:p>
          <a:p>
            <a:pPr marL="0" indent="0">
              <a:buNone/>
            </a:pPr>
            <a:r>
              <a:rPr lang="en-US" altLang="zh-CN" sz="2800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800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=1,sum;</a:t>
            </a:r>
            <a:endParaRPr lang="zh-CN" altLang="zh-CN" sz="2800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for(</a:t>
            </a:r>
            <a:r>
              <a:rPr lang="en-US" altLang="zh-CN" sz="2800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=1,sum=0;i&lt;=10;sum=</a:t>
            </a:r>
            <a:r>
              <a:rPr lang="en-US" altLang="zh-CN" sz="2800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sum+i,i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++);// sum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值</a:t>
            </a:r>
            <a:r>
              <a:rPr lang="zh-CN" altLang="en-US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同上</a:t>
            </a:r>
            <a:endParaRPr lang="zh-CN" altLang="zh-CN" sz="2800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591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5.3  for</a:t>
            </a:r>
            <a:r>
              <a:rPr lang="zh-CN" altLang="zh-CN" dirty="0"/>
              <a:t>语句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 bwMode="auto">
          <a:xfrm>
            <a:off x="396373" y="1832364"/>
            <a:ext cx="9000000" cy="68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0" indent="0">
              <a:buNone/>
            </a:pP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）通常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用表达式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进行循环变量赋初值，用表达式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控制循环条件，用表达式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控制循环变量递增或递减。所以规范的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语句形式为：</a:t>
            </a:r>
          </a:p>
          <a:p>
            <a:pPr marL="0" indent="0" algn="ctr">
              <a:buNone/>
            </a:pPr>
            <a:r>
              <a:rPr lang="en-US" altLang="zh-CN" sz="2800" b="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</a:t>
            </a:r>
            <a:r>
              <a:rPr lang="zh-CN" altLang="zh-CN" sz="2800" b="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（循环变量赋初值；循环条件；循环变量增</a:t>
            </a:r>
            <a:r>
              <a:rPr lang="en-US" altLang="zh-CN" sz="2800" b="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/</a:t>
            </a:r>
            <a:r>
              <a:rPr lang="zh-CN" altLang="zh-CN" sz="2800" b="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减值）</a:t>
            </a:r>
          </a:p>
          <a:p>
            <a:pPr marL="0" indent="0" algn="ctr">
              <a:buNone/>
            </a:pPr>
            <a:r>
              <a:rPr lang="en-US" altLang="zh-CN" sz="2800" b="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r>
              <a:rPr lang="zh-CN" altLang="zh-CN" sz="2800" b="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循环体语句</a:t>
            </a:r>
            <a:r>
              <a:rPr lang="en-US" altLang="zh-CN" sz="2800" b="0" dirty="0">
                <a:solidFill>
                  <a:schemeClr val="accent4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zh-CN" sz="2800" b="0" dirty="0">
              <a:solidFill>
                <a:schemeClr val="accent4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79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5.3  for</a:t>
            </a:r>
            <a:r>
              <a:rPr lang="zh-CN" altLang="zh-CN" dirty="0" smtClean="0"/>
              <a:t>语句</a:t>
            </a:r>
            <a:endParaRPr lang="zh-CN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007435" y="6512768"/>
            <a:ext cx="2844800" cy="228600"/>
          </a:xfrm>
        </p:spPr>
        <p:txBody>
          <a:bodyPr/>
          <a:lstStyle/>
          <a:p>
            <a:pPr>
              <a:defRPr/>
            </a:pPr>
            <a:fld id="{EA66BE1F-CC2D-4F42-A780-97B68D6C43B5}" type="slidenum">
              <a:rPr lang="zh-CN" altLang="en-US" smtClean="0"/>
              <a:pPr>
                <a:defRPr/>
              </a:pPr>
              <a:t>22</a:t>
            </a:fld>
            <a:endParaRPr lang="en-US" altLang="zh-CN" dirty="0"/>
          </a:p>
        </p:txBody>
      </p:sp>
      <p:sp>
        <p:nvSpPr>
          <p:cNvPr id="3" name="TextBox 2"/>
          <p:cNvSpPr txBox="1"/>
          <p:nvPr/>
        </p:nvSpPr>
        <p:spPr>
          <a:xfrm>
            <a:off x="580464" y="1666066"/>
            <a:ext cx="475536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【例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5.5</a:t>
            </a:r>
            <a:r>
              <a:rPr lang="zh-CN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】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某班级一个小组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名学生进行数学考试，统计该小组学生的总分和平</a:t>
            </a:r>
            <a:r>
              <a:rPr lang="zh-CN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均分</a:t>
            </a:r>
            <a:r>
              <a:rPr lang="zh-CN" altLang="en-US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，用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</a:t>
            </a:r>
            <a:r>
              <a:rPr lang="zh-CN" altLang="en-US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语句完成。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#include "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"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main()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i,sum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=0,score;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float 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ave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=0;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("\n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计算学生总成绩和平均成绩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\n");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请输入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名学生的成绩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:\n");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endParaRPr lang="zh-CN" altLang="en-US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3360" y="1668786"/>
            <a:ext cx="585080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for(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=1;i&lt;=10;i++)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{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scanf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("%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d",&amp;score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sum=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sum+score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}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0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ave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=sum/10.0;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总成绩为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%d    </a:t>
            </a:r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平均成绩为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%.2f\n",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sum,ave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return 0;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en-US" sz="20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31651" y="1745655"/>
            <a:ext cx="0" cy="490836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图片 2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4" r="44092" b="34538"/>
          <a:stretch>
            <a:fillRect/>
          </a:stretch>
        </p:blipFill>
        <p:spPr bwMode="auto">
          <a:xfrm>
            <a:off x="5833131" y="4838885"/>
            <a:ext cx="3443287" cy="120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31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5.3  for</a:t>
            </a:r>
            <a:r>
              <a:rPr lang="zh-CN" altLang="zh-CN" dirty="0" smtClean="0"/>
              <a:t>语句</a:t>
            </a:r>
            <a:endParaRPr lang="zh-CN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007435" y="6512768"/>
            <a:ext cx="2844800" cy="228600"/>
          </a:xfrm>
        </p:spPr>
        <p:txBody>
          <a:bodyPr/>
          <a:lstStyle/>
          <a:p>
            <a:pPr>
              <a:defRPr/>
            </a:pPr>
            <a:fld id="{EA66BE1F-CC2D-4F42-A780-97B68D6C43B5}" type="slidenum">
              <a:rPr lang="zh-CN" altLang="en-US" smtClean="0"/>
              <a:pPr>
                <a:defRPr/>
              </a:pPr>
              <a:t>23</a:t>
            </a:fld>
            <a:endParaRPr lang="en-US" altLang="zh-CN" dirty="0"/>
          </a:p>
        </p:txBody>
      </p:sp>
      <p:sp>
        <p:nvSpPr>
          <p:cNvPr id="3" name="TextBox 2"/>
          <p:cNvSpPr txBox="1"/>
          <p:nvPr/>
        </p:nvSpPr>
        <p:spPr>
          <a:xfrm>
            <a:off x="580464" y="1666066"/>
            <a:ext cx="99541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【例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.6</a:t>
            </a:r>
            <a:r>
              <a:rPr lang="zh-CN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棋盘摆大米问题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#include &lt;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stdio.h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#include &lt;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math.h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int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main()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{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double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sum=0; 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//double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类型数据取值范围更广</a:t>
            </a: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int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for(</a:t>
            </a:r>
            <a:r>
              <a:rPr lang="en-US" altLang="zh-CN" sz="2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=1;i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&lt;=64;i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++)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sum=</a:t>
            </a:r>
            <a:r>
              <a:rPr lang="en-US" altLang="zh-CN" sz="2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sum+pow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(2,i-1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);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printf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("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填满棋盘大约需要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%.0f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粒米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",sum); 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//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只显示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sum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的整数部分</a:t>
            </a: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}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 descr="16782570131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855" y="5543524"/>
            <a:ext cx="4580218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19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095072" y="2050143"/>
            <a:ext cx="4585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5.4  </a:t>
            </a:r>
            <a:r>
              <a:rPr lang="zh-CN" altLang="en-US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嵌套的循环</a:t>
            </a:r>
            <a:endParaRPr lang="zh-CN" altLang="en-US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6"/>
          <p:cNvSpPr txBox="1"/>
          <p:nvPr/>
        </p:nvSpPr>
        <p:spPr>
          <a:xfrm>
            <a:off x="3095072" y="3063017"/>
            <a:ext cx="4585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5.4.1  </a:t>
            </a:r>
            <a:r>
              <a:rPr lang="zh-CN" altLang="en-US" sz="32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嵌套的循环</a:t>
            </a:r>
            <a:endParaRPr lang="zh-CN" altLang="en-US" sz="32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315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嵌套循环</a:t>
            </a:r>
            <a:endParaRPr lang="zh-CN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2992" y="1933614"/>
            <a:ext cx="9000000" cy="575841"/>
          </a:xfrm>
        </p:spPr>
        <p:txBody>
          <a:bodyPr>
            <a:noAutofit/>
          </a:bodyPr>
          <a:lstStyle/>
          <a:p>
            <a:pPr marL="0" indent="715963">
              <a:buNone/>
            </a:pPr>
            <a:r>
              <a:rPr lang="zh-CN" altLang="zh-CN" sz="3200" dirty="0"/>
              <a:t>若一个循环体中包含另一个完整的循环结构，则称此为循环的嵌套或多重嵌套（多层嵌套）</a:t>
            </a:r>
            <a:r>
              <a:rPr lang="zh-CN" altLang="zh-CN" sz="3200" dirty="0" smtClean="0"/>
              <a:t>。</a:t>
            </a:r>
            <a:endParaRPr lang="en-US" altLang="zh-CN" sz="3200" dirty="0" smtClean="0"/>
          </a:p>
          <a:p>
            <a:pPr marL="0" indent="715963">
              <a:buNone/>
            </a:pPr>
            <a:endParaRPr lang="en-US" altLang="zh-CN" sz="3200" dirty="0" smtClean="0"/>
          </a:p>
          <a:p>
            <a:pPr marL="0" indent="715963">
              <a:buNone/>
            </a:pPr>
            <a:r>
              <a:rPr lang="zh-CN" altLang="zh-CN" sz="3200" dirty="0" smtClean="0"/>
              <a:t>使用</a:t>
            </a:r>
            <a:r>
              <a:rPr lang="zh-CN" altLang="zh-CN" sz="3200" dirty="0"/>
              <a:t>循环嵌套时，三种循环语句既可以自身嵌套，也可以互相嵌套。</a:t>
            </a:r>
            <a:endParaRPr lang="zh-CN" altLang="zh-CN" sz="3200" dirty="0">
              <a:solidFill>
                <a:srgbClr val="5F49E3"/>
              </a:solidFill>
            </a:endParaRPr>
          </a:p>
        </p:txBody>
      </p:sp>
      <p:sp>
        <p:nvSpPr>
          <p:cNvPr id="6" name="AutoShape 2" descr="http://img0.imgtn.bdimg.com/it/u=3062356010,3292349756&amp;fm=2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AutoShape 4" descr="http://img0.imgtn.bdimg.com/it/u=3062356010,3292349756&amp;fm=21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63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嵌套循环</a:t>
            </a:r>
            <a:endParaRPr lang="zh-CN" altLang="zh-CN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 bwMode="auto">
          <a:xfrm>
            <a:off x="672992" y="1707701"/>
            <a:ext cx="9000000" cy="57584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 indent="715963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宋体" pitchFamily="2" charset="-122"/>
                <a:ea typeface="宋体" pitchFamily="2" charset="-122"/>
              </a:defRPr>
            </a:lvl1pPr>
            <a:lvl2pPr marL="742950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718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4290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862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【例</a:t>
            </a:r>
            <a:r>
              <a:rPr lang="en-US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5.7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】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在屏幕上输出如下图形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:</a:t>
            </a:r>
            <a:endParaRPr lang="zh-CN" altLang="zh-CN" sz="2800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 * * * *</a:t>
            </a:r>
            <a:endParaRPr lang="zh-CN" altLang="zh-CN" sz="2800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 * * * *</a:t>
            </a:r>
            <a:endParaRPr lang="zh-CN" altLang="zh-CN" sz="2800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 * * * *</a:t>
            </a:r>
            <a:endParaRPr lang="zh-CN" altLang="zh-CN" sz="2800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8" name="内容占位符 2"/>
          <p:cNvSpPr txBox="1">
            <a:spLocks/>
          </p:cNvSpPr>
          <p:nvPr/>
        </p:nvSpPr>
        <p:spPr bwMode="auto">
          <a:xfrm>
            <a:off x="672992" y="4008470"/>
            <a:ext cx="9000000" cy="57584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 indent="715963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宋体" pitchFamily="2" charset="-122"/>
                <a:ea typeface="宋体" pitchFamily="2" charset="-122"/>
              </a:defRPr>
            </a:lvl1pPr>
            <a:lvl2pPr marL="742950" indent="-28575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718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4290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86200" indent="-228600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解题思路：根据题目要求，每行输出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个星号，共输出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行。可以使用嵌套循环，内层循环控制每行输出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个星号，外层循环控制行数为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</a:p>
        </p:txBody>
      </p:sp>
      <p:sp>
        <p:nvSpPr>
          <p:cNvPr id="6" name="AutoShape 2" descr="http://img0.imgtn.bdimg.com/it/u=3062356010,3292349756&amp;fm=2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AutoShape 4" descr="http://img0.imgtn.bdimg.com/it/u=3062356010,3292349756&amp;fm=21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72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嵌套循环</a:t>
            </a:r>
            <a:endParaRPr lang="zh-CN" altLang="zh-CN" dirty="0"/>
          </a:p>
        </p:txBody>
      </p:sp>
      <p:sp>
        <p:nvSpPr>
          <p:cNvPr id="6" name="AutoShape 2" descr="http://img0.imgtn.bdimg.com/it/u=3062356010,3292349756&amp;fm=2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AutoShape 4" descr="http://img0.imgtn.bdimg.com/it/u=3062356010,3292349756&amp;fm=21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" name="画布 88"/>
          <p:cNvGrpSpPr/>
          <p:nvPr/>
        </p:nvGrpSpPr>
        <p:grpSpPr>
          <a:xfrm>
            <a:off x="2940148" y="983848"/>
            <a:ext cx="7558090" cy="5487290"/>
            <a:chOff x="0" y="0"/>
            <a:chExt cx="4953000" cy="3914775"/>
          </a:xfrm>
        </p:grpSpPr>
        <p:sp>
          <p:nvSpPr>
            <p:cNvPr id="11" name="矩形 10"/>
            <p:cNvSpPr/>
            <p:nvPr/>
          </p:nvSpPr>
          <p:spPr>
            <a:xfrm>
              <a:off x="0" y="0"/>
              <a:ext cx="4953000" cy="3914775"/>
            </a:xfrm>
            <a:prstGeom prst="rect">
              <a:avLst/>
            </a:prstGeom>
          </p:spPr>
        </p:sp>
        <p:sp>
          <p:nvSpPr>
            <p:cNvPr id="12" name="文本框 12"/>
            <p:cNvSpPr txBox="1"/>
            <p:nvPr/>
          </p:nvSpPr>
          <p:spPr>
            <a:xfrm>
              <a:off x="2504003" y="1271039"/>
              <a:ext cx="157480" cy="15494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endParaRPr lang="en-US" dirty="0" smtClean="0">
                <a:solidFill>
                  <a:srgbClr val="00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  <a:p>
              <a:pPr algn="just">
                <a:spcAft>
                  <a:spcPts val="0"/>
                </a:spcAft>
              </a:pPr>
              <a:r>
                <a:rPr lang="en-US" dirty="0" smtClean="0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Y</a:t>
              </a:r>
              <a:endParaRPr lang="zh-CN" sz="24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宋体"/>
              </a:endParaRPr>
            </a:p>
            <a:p>
              <a:pPr algn="just">
                <a:spcAft>
                  <a:spcPts val="0"/>
                </a:spcAft>
              </a:pPr>
              <a:r>
                <a:rPr lang="en-US" sz="2400" dirty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宋体"/>
                </a:rPr>
                <a:t> </a:t>
              </a:r>
              <a:endParaRPr lang="zh-CN" sz="24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宋体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951264" y="568612"/>
              <a:ext cx="792199" cy="17970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 dirty="0" err="1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i</a:t>
              </a:r>
              <a:r>
                <a:rPr lang="en-US" kern="100" dirty="0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=1</a:t>
              </a:r>
              <a:endParaRPr lang="zh-CN" kern="1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  <p:cxnSp>
          <p:nvCxnSpPr>
            <p:cNvPr id="14" name="直接箭头连接符 13"/>
            <p:cNvCxnSpPr/>
            <p:nvPr/>
          </p:nvCxnSpPr>
          <p:spPr>
            <a:xfrm>
              <a:off x="2403261" y="748317"/>
              <a:ext cx="3175" cy="15176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菱形 14"/>
            <p:cNvSpPr/>
            <p:nvPr/>
          </p:nvSpPr>
          <p:spPr>
            <a:xfrm>
              <a:off x="1951264" y="896898"/>
              <a:ext cx="910186" cy="359407"/>
            </a:xfrm>
            <a:prstGeom prst="diamond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i&lt;=3</a:t>
              </a:r>
              <a:endParaRPr lang="zh-CN" kern="1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  <p:cxnSp>
          <p:nvCxnSpPr>
            <p:cNvPr id="16" name="直接箭头连接符 15"/>
            <p:cNvCxnSpPr/>
            <p:nvPr/>
          </p:nvCxnSpPr>
          <p:spPr>
            <a:xfrm>
              <a:off x="2388336" y="417899"/>
              <a:ext cx="3175" cy="15176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>
              <a:stCxn id="15" idx="2"/>
            </p:cNvCxnSpPr>
            <p:nvPr/>
          </p:nvCxnSpPr>
          <p:spPr>
            <a:xfrm flipH="1">
              <a:off x="2401841" y="1256305"/>
              <a:ext cx="4516" cy="11717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>
              <a:off x="2426826" y="2450645"/>
              <a:ext cx="3175" cy="15176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肘形连接符 18"/>
            <p:cNvCxnSpPr/>
            <p:nvPr/>
          </p:nvCxnSpPr>
          <p:spPr>
            <a:xfrm rot="5400000">
              <a:off x="1853778" y="1628189"/>
              <a:ext cx="2204873" cy="1052424"/>
            </a:xfrm>
            <a:prstGeom prst="bentConnector3">
              <a:avLst>
                <a:gd name="adj1" fmla="val 90543"/>
              </a:avLst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1951265" y="2605849"/>
              <a:ext cx="910186" cy="17970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 dirty="0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j=j+1</a:t>
              </a:r>
              <a:endParaRPr lang="zh-CN" kern="1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  <p:cxnSp>
          <p:nvCxnSpPr>
            <p:cNvPr id="21" name="肘形连接符 20"/>
            <p:cNvCxnSpPr/>
            <p:nvPr/>
          </p:nvCxnSpPr>
          <p:spPr>
            <a:xfrm rot="16200000" flipV="1">
              <a:off x="2263335" y="1788343"/>
              <a:ext cx="1294358" cy="999428"/>
            </a:xfrm>
            <a:prstGeom prst="bentConnector3">
              <a:avLst>
                <a:gd name="adj1" fmla="val 100135"/>
              </a:avLst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2430001" y="2935236"/>
              <a:ext cx="98355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肘形连接符 22"/>
            <p:cNvCxnSpPr/>
            <p:nvPr/>
          </p:nvCxnSpPr>
          <p:spPr>
            <a:xfrm rot="5400000" flipH="1" flipV="1">
              <a:off x="287646" y="928337"/>
              <a:ext cx="2217765" cy="2009492"/>
            </a:xfrm>
            <a:prstGeom prst="bentConnector3">
              <a:avLst>
                <a:gd name="adj1" fmla="val 99894"/>
              </a:avLst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2430001" y="2785554"/>
              <a:ext cx="0" cy="1444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平行四边形 24"/>
            <p:cNvSpPr/>
            <p:nvPr/>
          </p:nvSpPr>
          <p:spPr>
            <a:xfrm>
              <a:off x="462578" y="2526142"/>
              <a:ext cx="1372795" cy="259412"/>
            </a:xfrm>
            <a:prstGeom prst="parallelogram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endParaRPr lang="en-US" altLang="zh-CN" kern="100" dirty="0" smtClean="0">
                <a:solidFill>
                  <a:srgbClr val="00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  <a:p>
              <a:pPr algn="just">
                <a:spcAft>
                  <a:spcPts val="0"/>
                </a:spcAft>
              </a:pPr>
              <a:r>
                <a:rPr lang="zh-CN" kern="100" dirty="0" smtClean="0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输出</a:t>
              </a:r>
              <a:r>
                <a:rPr lang="zh-CN" kern="100" dirty="0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回车出</a:t>
              </a:r>
              <a:r>
                <a:rPr lang="en-US" kern="100" dirty="0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”\n” </a:t>
              </a:r>
              <a:r>
                <a:rPr lang="en-US" kern="100" dirty="0" smtClean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ac=1</a:t>
              </a:r>
              <a:endParaRPr lang="zh-CN" kern="1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  <p:sp>
          <p:nvSpPr>
            <p:cNvPr id="26" name="平行四边形 25"/>
            <p:cNvSpPr/>
            <p:nvPr/>
          </p:nvSpPr>
          <p:spPr>
            <a:xfrm>
              <a:off x="1918280" y="2233406"/>
              <a:ext cx="972667" cy="217239"/>
            </a:xfrm>
            <a:prstGeom prst="parallelogram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CN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输出“</a:t>
              </a:r>
              <a:r>
                <a:rPr lang="en-US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*</a:t>
              </a:r>
              <a:r>
                <a:rPr lang="zh-CN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”</a:t>
              </a:r>
              <a:endParaRPr lang="zh-CN" sz="24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宋体"/>
              </a:endParaRPr>
            </a:p>
          </p:txBody>
        </p:sp>
        <p:sp>
          <p:nvSpPr>
            <p:cNvPr id="27" name="文本框 83"/>
            <p:cNvSpPr txBox="1"/>
            <p:nvPr/>
          </p:nvSpPr>
          <p:spPr>
            <a:xfrm>
              <a:off x="2890947" y="857142"/>
              <a:ext cx="157714" cy="155067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kern="10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N</a:t>
              </a:r>
              <a:endParaRPr lang="zh-CN" kern="1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  <p:sp>
          <p:nvSpPr>
            <p:cNvPr id="28" name="文本框 12"/>
            <p:cNvSpPr txBox="1"/>
            <p:nvPr/>
          </p:nvSpPr>
          <p:spPr>
            <a:xfrm>
              <a:off x="2482934" y="2048425"/>
              <a:ext cx="157480" cy="15494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Y</a:t>
              </a:r>
              <a:endParaRPr lang="zh-CN" sz="24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宋体"/>
              </a:endParaRPr>
            </a:p>
          </p:txBody>
        </p:sp>
        <p:sp>
          <p:nvSpPr>
            <p:cNvPr id="29" name="文本框 12"/>
            <p:cNvSpPr txBox="1"/>
            <p:nvPr/>
          </p:nvSpPr>
          <p:spPr>
            <a:xfrm>
              <a:off x="1677892" y="1702547"/>
              <a:ext cx="157480" cy="15494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N</a:t>
              </a:r>
              <a:endParaRPr lang="zh-CN" sz="24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宋体"/>
              </a:endParaRPr>
            </a:p>
          </p:txBody>
        </p:sp>
        <p:sp>
          <p:nvSpPr>
            <p:cNvPr id="30" name="文本框 10"/>
            <p:cNvSpPr txBox="1"/>
            <p:nvPr/>
          </p:nvSpPr>
          <p:spPr>
            <a:xfrm>
              <a:off x="1428931" y="3619101"/>
              <a:ext cx="1866900" cy="25844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zh-CN" dirty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图</a:t>
              </a:r>
              <a:r>
                <a:rPr lang="en-US" dirty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5.13 </a:t>
              </a:r>
              <a:r>
                <a:rPr lang="zh-CN" dirty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例</a:t>
              </a:r>
              <a:r>
                <a:rPr lang="en-US" dirty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5.7</a:t>
              </a:r>
              <a:r>
                <a:rPr lang="zh-CN" dirty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程序流程图</a:t>
              </a:r>
              <a:endParaRPr lang="zh-CN" sz="24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宋体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1968120" y="145916"/>
              <a:ext cx="775344" cy="277168"/>
            </a:xfrm>
            <a:prstGeom prst="roundRect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CN" kern="100" dirty="0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开始</a:t>
              </a:r>
              <a:endParaRPr lang="zh-CN" kern="1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918281" y="1378555"/>
              <a:ext cx="905973" cy="17970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j=1</a:t>
              </a:r>
              <a:endParaRPr lang="zh-CN" kern="1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  <p:cxnSp>
          <p:nvCxnSpPr>
            <p:cNvPr id="33" name="直接箭头连接符 32"/>
            <p:cNvCxnSpPr/>
            <p:nvPr/>
          </p:nvCxnSpPr>
          <p:spPr>
            <a:xfrm flipH="1">
              <a:off x="2401272" y="1558260"/>
              <a:ext cx="569" cy="14428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菱形 33"/>
            <p:cNvSpPr/>
            <p:nvPr/>
          </p:nvSpPr>
          <p:spPr>
            <a:xfrm>
              <a:off x="1894567" y="1708262"/>
              <a:ext cx="1028175" cy="370501"/>
            </a:xfrm>
            <a:prstGeom prst="diamond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j&lt;=5</a:t>
              </a:r>
              <a:endParaRPr lang="zh-CN" kern="1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  <p:cxnSp>
          <p:nvCxnSpPr>
            <p:cNvPr id="35" name="直接箭头连接符 34"/>
            <p:cNvCxnSpPr/>
            <p:nvPr/>
          </p:nvCxnSpPr>
          <p:spPr>
            <a:xfrm>
              <a:off x="2417743" y="2078763"/>
              <a:ext cx="3175" cy="15176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肘形连接符 35"/>
            <p:cNvCxnSpPr/>
            <p:nvPr/>
          </p:nvCxnSpPr>
          <p:spPr>
            <a:xfrm rot="5400000">
              <a:off x="1344159" y="1979724"/>
              <a:ext cx="631190" cy="461646"/>
            </a:xfrm>
            <a:prstGeom prst="bentConnector3">
              <a:avLst>
                <a:gd name="adj1" fmla="val -1405"/>
              </a:avLst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/>
            <p:cNvCxnSpPr>
              <a:endCxn id="38" idx="0"/>
            </p:cNvCxnSpPr>
            <p:nvPr/>
          </p:nvCxnSpPr>
          <p:spPr>
            <a:xfrm>
              <a:off x="1428931" y="2790953"/>
              <a:ext cx="4980" cy="16115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1029611" y="2952112"/>
              <a:ext cx="808600" cy="17970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i=i+1</a:t>
              </a:r>
              <a:endParaRPr lang="zh-CN" kern="1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 flipH="1" flipV="1">
              <a:off x="391781" y="3041965"/>
              <a:ext cx="637830" cy="376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2861451" y="1061490"/>
              <a:ext cx="6209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圆角矩形 40"/>
            <p:cNvSpPr/>
            <p:nvPr/>
          </p:nvSpPr>
          <p:spPr>
            <a:xfrm>
              <a:off x="2048910" y="3265641"/>
              <a:ext cx="775344" cy="295654"/>
            </a:xfrm>
            <a:prstGeom prst="roundRect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CN" kern="100">
                  <a:solidFill>
                    <a:srgbClr val="000000"/>
                  </a:solidFill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结束</a:t>
              </a:r>
              <a:endParaRPr lang="zh-CN" kern="10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08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嵌套循环</a:t>
            </a:r>
            <a:endParaRPr lang="zh-CN" altLang="zh-CN" dirty="0"/>
          </a:p>
        </p:txBody>
      </p:sp>
      <p:sp>
        <p:nvSpPr>
          <p:cNvPr id="3" name="矩形 2"/>
          <p:cNvSpPr/>
          <p:nvPr/>
        </p:nvSpPr>
        <p:spPr>
          <a:xfrm>
            <a:off x="772485" y="1748996"/>
            <a:ext cx="6096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#include&lt;</a:t>
            </a:r>
            <a:r>
              <a:rPr lang="en-US" altLang="zh-CN" sz="24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&gt;</a:t>
            </a:r>
          </a:p>
          <a:p>
            <a:r>
              <a:rPr lang="en-US" altLang="zh-CN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main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()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i,j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 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=1;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while(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&lt;=3)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j=1;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while(j&lt;=5)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</a:t>
            </a:r>
            <a:r>
              <a:rPr lang="en-US" altLang="zh-CN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	</a:t>
            </a:r>
            <a:r>
              <a:rPr lang="en-US" altLang="zh-CN" sz="24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 *");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	j=j+1</a:t>
            </a:r>
            <a:r>
              <a:rPr lang="en-US" altLang="zh-CN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}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("\n");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=i+1;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}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41" name="图片 40"/>
          <p:cNvPicPr/>
          <p:nvPr/>
        </p:nvPicPr>
        <p:blipFill rotWithShape="1">
          <a:blip r:embed="rId2"/>
          <a:srcRect t="19821" r="80484" b="46595"/>
          <a:stretch/>
        </p:blipFill>
        <p:spPr>
          <a:xfrm>
            <a:off x="5575630" y="5458266"/>
            <a:ext cx="2052510" cy="92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93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嵌套循环</a:t>
            </a:r>
            <a:endParaRPr lang="zh-CN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7060" y="1685491"/>
            <a:ext cx="9000000" cy="5758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000" dirty="0"/>
              <a:t>【例</a:t>
            </a:r>
            <a:r>
              <a:rPr lang="en-US" altLang="zh-CN" sz="2000" dirty="0" smtClean="0"/>
              <a:t>5.8</a:t>
            </a:r>
            <a:r>
              <a:rPr lang="zh-CN" altLang="zh-CN" sz="2000" dirty="0" smtClean="0"/>
              <a:t>】</a:t>
            </a:r>
            <a:r>
              <a:rPr lang="zh-CN" altLang="zh-CN" sz="2000" dirty="0"/>
              <a:t>输出乘法九九口诀表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 marL="0" indent="0">
              <a:buNone/>
            </a:pPr>
            <a:r>
              <a:rPr lang="zh-CN" altLang="zh-CN" sz="2000" dirty="0" smtClean="0"/>
              <a:t>解题</a:t>
            </a:r>
            <a:r>
              <a:rPr lang="zh-CN" altLang="zh-CN" sz="2000" dirty="0"/>
              <a:t>思路：乘法九九口诀表共有九行九列，所以定义两个控制变量</a:t>
            </a:r>
            <a:r>
              <a:rPr lang="en-US" altLang="zh-CN" sz="2000" dirty="0" err="1"/>
              <a:t>i</a:t>
            </a:r>
            <a:r>
              <a:rPr lang="zh-CN" altLang="zh-CN" sz="2000" dirty="0"/>
              <a:t>和</a:t>
            </a:r>
            <a:r>
              <a:rPr lang="en-US" altLang="zh-CN" sz="2000" dirty="0"/>
              <a:t>j</a:t>
            </a:r>
            <a:r>
              <a:rPr lang="zh-CN" altLang="zh-CN" sz="2000" dirty="0"/>
              <a:t>，其中</a:t>
            </a:r>
            <a:r>
              <a:rPr lang="en-US" altLang="zh-CN" sz="2000" dirty="0" err="1"/>
              <a:t>i</a:t>
            </a:r>
            <a:r>
              <a:rPr lang="zh-CN" altLang="zh-CN" sz="2000" dirty="0" smtClean="0"/>
              <a:t>表示</a:t>
            </a:r>
            <a:r>
              <a:rPr lang="zh-CN" altLang="en-US" sz="2000" dirty="0" smtClean="0"/>
              <a:t>乘数</a:t>
            </a:r>
            <a:r>
              <a:rPr lang="zh-CN" altLang="zh-CN" sz="2000" dirty="0" smtClean="0"/>
              <a:t>，</a:t>
            </a:r>
            <a:r>
              <a:rPr lang="zh-CN" altLang="zh-CN" sz="2000" dirty="0"/>
              <a:t>使其从</a:t>
            </a:r>
            <a:r>
              <a:rPr lang="en-US" altLang="zh-CN" sz="2000" dirty="0"/>
              <a:t>1</a:t>
            </a:r>
            <a:r>
              <a:rPr lang="zh-CN" altLang="zh-CN" sz="2000" dirty="0"/>
              <a:t>递增到</a:t>
            </a:r>
            <a:r>
              <a:rPr lang="en-US" altLang="zh-CN" sz="2000" dirty="0"/>
              <a:t>9</a:t>
            </a:r>
            <a:r>
              <a:rPr lang="zh-CN" altLang="zh-CN" sz="2000" dirty="0"/>
              <a:t>；</a:t>
            </a:r>
            <a:r>
              <a:rPr lang="en-US" altLang="zh-CN" sz="2000" dirty="0"/>
              <a:t>j</a:t>
            </a:r>
            <a:r>
              <a:rPr lang="zh-CN" altLang="zh-CN" sz="2000" dirty="0"/>
              <a:t>表示被乘数，从</a:t>
            </a:r>
            <a:r>
              <a:rPr lang="en-US" altLang="zh-CN" sz="2000" dirty="0"/>
              <a:t>1</a:t>
            </a:r>
            <a:r>
              <a:rPr lang="zh-CN" altLang="zh-CN" sz="2000" dirty="0"/>
              <a:t>递增到</a:t>
            </a:r>
            <a:r>
              <a:rPr lang="en-US" altLang="zh-CN" sz="2000" dirty="0"/>
              <a:t>9</a:t>
            </a:r>
            <a:r>
              <a:rPr lang="zh-CN" altLang="zh-CN" sz="2000" dirty="0"/>
              <a:t>，用外层</a:t>
            </a:r>
            <a:r>
              <a:rPr lang="zh-CN" altLang="zh-CN" sz="2000" dirty="0" smtClean="0"/>
              <a:t>循环</a:t>
            </a:r>
            <a:r>
              <a:rPr lang="zh-CN" altLang="en-US" sz="2000" dirty="0" smtClean="0"/>
              <a:t>控制分行</a:t>
            </a:r>
            <a:r>
              <a:rPr lang="zh-CN" altLang="zh-CN" sz="2000" dirty="0" smtClean="0"/>
              <a:t>，</a:t>
            </a:r>
            <a:r>
              <a:rPr lang="zh-CN" altLang="zh-CN" sz="2000" dirty="0"/>
              <a:t>内层循环输出一行的内容。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007435" y="6512768"/>
            <a:ext cx="2844800" cy="228600"/>
          </a:xfrm>
        </p:spPr>
        <p:txBody>
          <a:bodyPr/>
          <a:lstStyle/>
          <a:p>
            <a:pPr>
              <a:defRPr/>
            </a:pPr>
            <a:fld id="{EA66BE1F-CC2D-4F42-A780-97B68D6C43B5}" type="slidenum">
              <a:rPr lang="zh-CN" altLang="en-US" smtClean="0"/>
              <a:pPr>
                <a:defRPr/>
              </a:pPr>
              <a:t>29</a:t>
            </a:fld>
            <a:endParaRPr lang="en-US" altLang="zh-CN" dirty="0"/>
          </a:p>
        </p:txBody>
      </p:sp>
      <p:sp>
        <p:nvSpPr>
          <p:cNvPr id="7" name="矩形 6"/>
          <p:cNvSpPr/>
          <p:nvPr/>
        </p:nvSpPr>
        <p:spPr>
          <a:xfrm>
            <a:off x="687060" y="3152834"/>
            <a:ext cx="9000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#include&lt;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&gt;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main()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i,j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for(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=1;i&lt;=9;i++)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for(j=1;j&lt;=9;j++)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{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	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("%d*%d=%2d ",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i,j,i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*j);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}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("\n");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}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10" name="图片 9"/>
          <p:cNvPicPr/>
          <p:nvPr/>
        </p:nvPicPr>
        <p:blipFill rotWithShape="1">
          <a:blip r:embed="rId2"/>
          <a:srcRect t="11747" r="3519" b="27450"/>
          <a:stretch/>
        </p:blipFill>
        <p:spPr>
          <a:xfrm>
            <a:off x="2289294" y="4174522"/>
            <a:ext cx="9066903" cy="2544582"/>
          </a:xfrm>
          <a:prstGeom prst="rect">
            <a:avLst/>
          </a:prstGeom>
        </p:spPr>
      </p:pic>
      <p:sp>
        <p:nvSpPr>
          <p:cNvPr id="6" name="椭圆形标注 5"/>
          <p:cNvSpPr/>
          <p:nvPr/>
        </p:nvSpPr>
        <p:spPr>
          <a:xfrm>
            <a:off x="5595883" y="2763772"/>
            <a:ext cx="4091177" cy="1672225"/>
          </a:xfrm>
          <a:prstGeom prst="wedgeEllipseCallout">
            <a:avLst>
              <a:gd name="adj1" fmla="val -49059"/>
              <a:gd name="adj2" fmla="val 1380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zh-CN" b="1" dirty="0">
                <a:latin typeface="宋体" pitchFamily="2" charset="-122"/>
                <a:ea typeface="宋体" pitchFamily="2" charset="-122"/>
              </a:rPr>
              <a:t>注意：如果将内循环语句改成</a:t>
            </a:r>
            <a:r>
              <a:rPr lang="en-US" altLang="zh-CN" b="1" dirty="0">
                <a:latin typeface="宋体" pitchFamily="2" charset="-122"/>
                <a:ea typeface="宋体" pitchFamily="2" charset="-122"/>
              </a:rPr>
              <a:t>for(j=1;j&lt;=</a:t>
            </a:r>
            <a:r>
              <a:rPr lang="en-US" altLang="zh-CN" b="1" dirty="0" err="1">
                <a:latin typeface="宋体" pitchFamily="2" charset="-122"/>
                <a:ea typeface="宋体" pitchFamily="2" charset="-122"/>
              </a:rPr>
              <a:t>i;j</a:t>
            </a:r>
            <a:r>
              <a:rPr lang="en-US" altLang="zh-CN" b="1" dirty="0">
                <a:latin typeface="宋体" pitchFamily="2" charset="-122"/>
                <a:ea typeface="宋体" pitchFamily="2" charset="-122"/>
              </a:rPr>
              <a:t>++)</a:t>
            </a:r>
            <a:r>
              <a:rPr lang="zh-CN" altLang="zh-CN" b="1" dirty="0">
                <a:latin typeface="宋体" pitchFamily="2" charset="-122"/>
                <a:ea typeface="宋体" pitchFamily="2" charset="-122"/>
              </a:rPr>
              <a:t>，则运行结果只输出下三角形部分</a:t>
            </a:r>
            <a:r>
              <a:rPr lang="zh-CN" altLang="zh-CN" b="1" dirty="0" smtClean="0">
                <a:latin typeface="宋体" pitchFamily="2" charset="-122"/>
                <a:ea typeface="宋体" pitchFamily="2" charset="-122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253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嵌套循环</a:t>
            </a:r>
            <a:endParaRPr lang="zh-CN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5678" y="1196976"/>
            <a:ext cx="10208712" cy="17713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sz="2000" dirty="0"/>
              <a:t>【例</a:t>
            </a:r>
            <a:r>
              <a:rPr lang="en-US" altLang="zh-CN" sz="2000" dirty="0" smtClean="0"/>
              <a:t>5.9</a:t>
            </a:r>
            <a:r>
              <a:rPr lang="zh-CN" altLang="zh-CN" sz="2000" dirty="0" smtClean="0"/>
              <a:t>】</a:t>
            </a:r>
            <a:r>
              <a:rPr lang="zh-CN" altLang="zh-CN" sz="2000" dirty="0"/>
              <a:t>“水仙花数”是一种三位数，其各位数的立方和等于该数。例如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  153=1</a:t>
            </a:r>
            <a:r>
              <a:rPr lang="en-US" altLang="zh-CN" sz="2000" baseline="30000" dirty="0" smtClean="0"/>
              <a:t>3</a:t>
            </a:r>
            <a:r>
              <a:rPr lang="en-US" altLang="zh-CN" sz="2000" dirty="0" smtClean="0"/>
              <a:t>+5</a:t>
            </a:r>
            <a:r>
              <a:rPr lang="en-US" altLang="zh-CN" sz="2000" baseline="30000" dirty="0"/>
              <a:t>3</a:t>
            </a:r>
            <a:r>
              <a:rPr lang="en-US" altLang="zh-CN" sz="2000" dirty="0" smtClean="0"/>
              <a:t>+3</a:t>
            </a:r>
            <a:r>
              <a:rPr lang="en-US" altLang="zh-CN" sz="2000" baseline="30000" dirty="0"/>
              <a:t>3</a:t>
            </a:r>
            <a:r>
              <a:rPr lang="zh-CN" altLang="zh-CN" sz="2000" dirty="0"/>
              <a:t>。编写程序，输出所有水仙花数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 marL="0" indent="0">
              <a:buNone/>
            </a:pPr>
            <a:r>
              <a:rPr lang="zh-CN" altLang="zh-CN" sz="2000" dirty="0" smtClean="0"/>
              <a:t>解题</a:t>
            </a:r>
            <a:r>
              <a:rPr lang="zh-CN" altLang="zh-CN" sz="2000" dirty="0"/>
              <a:t>思路：设所求三位数的百位数为</a:t>
            </a:r>
            <a:r>
              <a:rPr lang="en-US" altLang="zh-CN" sz="2000" dirty="0" err="1"/>
              <a:t>i</a:t>
            </a:r>
            <a:r>
              <a:rPr lang="zh-CN" altLang="zh-CN" sz="2000" dirty="0"/>
              <a:t>，十位数为</a:t>
            </a:r>
            <a:r>
              <a:rPr lang="en-US" altLang="zh-CN" sz="2000" dirty="0"/>
              <a:t>j</a:t>
            </a:r>
            <a:r>
              <a:rPr lang="zh-CN" altLang="zh-CN" sz="2000" dirty="0"/>
              <a:t>，个位数为</a:t>
            </a:r>
            <a:r>
              <a:rPr lang="en-US" altLang="zh-CN" sz="2000" dirty="0"/>
              <a:t>k</a:t>
            </a:r>
            <a:r>
              <a:rPr lang="zh-CN" altLang="zh-CN" sz="2000" dirty="0"/>
              <a:t>，则其值应满足：</a:t>
            </a:r>
            <a:r>
              <a:rPr lang="en-US" altLang="zh-CN" sz="2000" dirty="0" err="1"/>
              <a:t>i</a:t>
            </a:r>
            <a:r>
              <a:rPr lang="en-US" altLang="zh-CN" sz="2000" dirty="0"/>
              <a:t>*</a:t>
            </a:r>
            <a:r>
              <a:rPr lang="en-US" altLang="zh-CN" sz="2000" dirty="0" err="1"/>
              <a:t>i</a:t>
            </a:r>
            <a:r>
              <a:rPr lang="en-US" altLang="zh-CN" sz="2000" dirty="0"/>
              <a:t>*</a:t>
            </a:r>
            <a:r>
              <a:rPr lang="en-US" altLang="zh-CN" sz="2000" dirty="0" err="1"/>
              <a:t>i+j</a:t>
            </a:r>
            <a:r>
              <a:rPr lang="en-US" altLang="zh-CN" sz="2000" dirty="0"/>
              <a:t>*j*</a:t>
            </a:r>
            <a:r>
              <a:rPr lang="en-US" altLang="zh-CN" sz="2000" dirty="0" err="1"/>
              <a:t>j+k</a:t>
            </a:r>
            <a:r>
              <a:rPr lang="en-US" altLang="zh-CN" sz="2000" dirty="0"/>
              <a:t>*k*k= =100*i+10*</a:t>
            </a:r>
            <a:r>
              <a:rPr lang="en-US" altLang="zh-CN" sz="2000" dirty="0" err="1"/>
              <a:t>j+k</a:t>
            </a:r>
            <a:r>
              <a:rPr lang="zh-CN" altLang="zh-CN" sz="2000" dirty="0"/>
              <a:t>。因此可使用嵌套循环</a:t>
            </a:r>
            <a:r>
              <a:rPr lang="en-US" altLang="zh-CN" sz="2000" dirty="0"/>
              <a:t>for</a:t>
            </a:r>
            <a:r>
              <a:rPr lang="zh-CN" altLang="zh-CN" sz="2000" dirty="0"/>
              <a:t>语句，列举出个位、十位、百位树的所有可能取值，满足条件</a:t>
            </a:r>
            <a:r>
              <a:rPr lang="zh-CN" altLang="zh-CN" sz="2000" dirty="0" smtClean="0"/>
              <a:t>的</a:t>
            </a:r>
            <a:r>
              <a:rPr lang="zh-CN" altLang="en-US" sz="2000" dirty="0" smtClean="0"/>
              <a:t>数</a:t>
            </a:r>
            <a:r>
              <a:rPr lang="zh-CN" altLang="zh-CN" sz="2000" dirty="0" smtClean="0"/>
              <a:t>就是</a:t>
            </a:r>
            <a:r>
              <a:rPr lang="zh-CN" altLang="zh-CN" sz="2000" dirty="0"/>
              <a:t>水仙花数。</a:t>
            </a:r>
          </a:p>
        </p:txBody>
      </p:sp>
      <p:sp>
        <p:nvSpPr>
          <p:cNvPr id="6" name="矩形 5"/>
          <p:cNvSpPr/>
          <p:nvPr/>
        </p:nvSpPr>
        <p:spPr>
          <a:xfrm>
            <a:off x="364532" y="2837729"/>
            <a:ext cx="6096000" cy="437042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#include&lt;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&gt;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main()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i,j,k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for(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=1;i&lt;=9;i++)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for(j=0;j&lt;=9;j++)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	for(k=0;k&lt;=9;k++)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		if(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i+j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*j*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j+k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*k*k==100*i+10*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j+k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			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("%d\t",100*i+10*</a:t>
            </a:r>
            <a:r>
              <a:rPr lang="en-US" altLang="zh-CN" sz="20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j+k</a:t>
            </a:r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);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zh-CN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运行程序，结果为：</a:t>
            </a:r>
          </a:p>
          <a:p>
            <a:endParaRPr lang="zh-CN" altLang="zh-CN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7" name="图片 6"/>
          <p:cNvPicPr/>
          <p:nvPr/>
        </p:nvPicPr>
        <p:blipFill rotWithShape="1">
          <a:blip r:embed="rId2"/>
          <a:srcRect t="30546" r="53878" b="47844"/>
          <a:stretch/>
        </p:blipFill>
        <p:spPr>
          <a:xfrm>
            <a:off x="2865820" y="6365631"/>
            <a:ext cx="3323964" cy="47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2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嵌套循环</a:t>
            </a:r>
            <a:endParaRPr lang="zh-CN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5678" y="1196976"/>
            <a:ext cx="10208712" cy="177130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400" dirty="0"/>
              <a:t>【例</a:t>
            </a:r>
            <a:r>
              <a:rPr lang="en-US" altLang="zh-CN" sz="2400" dirty="0"/>
              <a:t>5.10</a:t>
            </a:r>
            <a:r>
              <a:rPr lang="zh-CN" altLang="zh-CN" sz="2400" dirty="0"/>
              <a:t>】统计一个班级的学生的考试成绩。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 smtClean="0"/>
              <a:t>       </a:t>
            </a:r>
            <a:r>
              <a:rPr lang="zh-CN" altLang="zh-CN" sz="2400" dirty="0" smtClean="0"/>
              <a:t>某</a:t>
            </a:r>
            <a:r>
              <a:rPr lang="zh-CN" altLang="zh-CN" sz="2400" dirty="0"/>
              <a:t>班级共</a:t>
            </a:r>
            <a:r>
              <a:rPr lang="en-US" altLang="zh-CN" sz="2400" dirty="0"/>
              <a:t>4</a:t>
            </a:r>
            <a:r>
              <a:rPr lang="zh-CN" altLang="zh-CN" sz="2400" dirty="0"/>
              <a:t>个小组，每个小组有</a:t>
            </a:r>
            <a:r>
              <a:rPr lang="en-US" altLang="zh-CN" sz="2400" dirty="0"/>
              <a:t>10</a:t>
            </a:r>
            <a:r>
              <a:rPr lang="zh-CN" altLang="zh-CN" sz="2400" dirty="0"/>
              <a:t>个学生参加数学考试，分别统计各小组的总成绩和平均成绩。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400" dirty="0"/>
              <a:t>分析：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 smtClean="0"/>
              <a:t>       </a:t>
            </a:r>
            <a:r>
              <a:rPr lang="zh-CN" altLang="zh-CN" sz="2400" dirty="0" smtClean="0"/>
              <a:t>根据</a:t>
            </a:r>
            <a:r>
              <a:rPr lang="zh-CN" altLang="zh-CN" sz="2400" dirty="0"/>
              <a:t>题目要求，需要在主函数中实现</a:t>
            </a:r>
            <a:r>
              <a:rPr lang="en-US" altLang="zh-CN" sz="2400" dirty="0"/>
              <a:t>4</a:t>
            </a:r>
            <a:r>
              <a:rPr lang="zh-CN" altLang="zh-CN" sz="2400" dirty="0"/>
              <a:t>个小组共</a:t>
            </a:r>
            <a:r>
              <a:rPr lang="en-US" altLang="zh-CN" sz="2400" dirty="0"/>
              <a:t>40</a:t>
            </a:r>
            <a:r>
              <a:rPr lang="zh-CN" altLang="zh-CN" sz="2400" dirty="0"/>
              <a:t>个学生的成绩录入，并分组计算总成绩和平均成绩。</a:t>
            </a:r>
          </a:p>
        </p:txBody>
      </p:sp>
    </p:spTree>
    <p:extLst>
      <p:ext uri="{BB962C8B-B14F-4D97-AF65-F5344CB8AC3E}">
        <p14:creationId xmlns:p14="http://schemas.microsoft.com/office/powerpoint/2010/main" val="214493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嵌套循环</a:t>
            </a:r>
            <a:endParaRPr lang="zh-CN" altLang="zh-CN" dirty="0"/>
          </a:p>
        </p:txBody>
      </p:sp>
      <p:pic>
        <p:nvPicPr>
          <p:cNvPr id="3074" name="Picture 2" descr="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925" y="842963"/>
            <a:ext cx="4035425" cy="546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758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嵌套循环</a:t>
            </a:r>
            <a:endParaRPr lang="zh-CN" altLang="zh-CN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353661" y="1379577"/>
            <a:ext cx="7647415" cy="4893647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41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程序代码如下：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#include "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stdio.h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"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int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main()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{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int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i,j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=1,sum,score;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float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ave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;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printf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("\n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计算学生总成绩和平均成绩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\n");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while(j&lt;=4)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{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    sum=0;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   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ave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=0;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   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i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=1;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   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printf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("\n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请输入第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%d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组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10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名学生的成绩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:\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n",j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);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282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嵌套循环</a:t>
            </a:r>
            <a:endParaRPr lang="zh-CN" altLang="zh-CN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353661" y="1564243"/>
            <a:ext cx="10896381" cy="4524315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241300" defTabSz="914400">
              <a:buClrTx/>
              <a:buSzTx/>
              <a:buFontTx/>
              <a:buNone/>
            </a:pP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while(</a:t>
            </a:r>
            <a:r>
              <a:rPr lang="en-US" altLang="zh-CN" sz="2400" dirty="0" err="1" smtClean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&lt;=10)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defTabSz="914400">
              <a:buClrTx/>
              <a:buSzTx/>
              <a:buFontTx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    {    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defTabSz="914400">
              <a:buClrTx/>
              <a:buSzTx/>
              <a:buFontTx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       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scanf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("%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d",&amp;score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);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defTabSz="914400">
              <a:buClrTx/>
              <a:buSzTx/>
              <a:buFontTx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        sum=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sum+score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;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defTabSz="914400">
              <a:buClrTx/>
              <a:buSzTx/>
              <a:buFontTx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       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++;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defTabSz="914400">
              <a:buClrTx/>
              <a:buSzTx/>
              <a:buFontTx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    }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defTabSz="914400">
              <a:buClrTx/>
              <a:buSzTx/>
              <a:buFontTx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   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ave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=sum/10.0;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defTabSz="914400">
              <a:buClrTx/>
              <a:buSzTx/>
              <a:buFontTx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   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printf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("\n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%d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组学生的总成绩是：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%d,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平均成绩是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%.2f\n",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j,sum,ave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);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defTabSz="914400">
              <a:buClrTx/>
              <a:buSzTx/>
              <a:buFontTx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   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j++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;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defTabSz="914400">
              <a:buClrTx/>
              <a:buSzTx/>
              <a:buFontTx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}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defTabSz="914400">
              <a:buClrTx/>
              <a:buSzTx/>
              <a:buFontTx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     return 0;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defTabSz="914400">
              <a:buClrTx/>
              <a:buSzTx/>
              <a:buFontTx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</a:rPr>
              <a:t>}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339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0" dirty="0" smtClean="0"/>
              <a:t>运行结果：</a:t>
            </a:r>
            <a:endParaRPr lang="zh-CN" altLang="zh-CN" sz="2800" b="0" dirty="0"/>
          </a:p>
        </p:txBody>
      </p:sp>
      <p:pic>
        <p:nvPicPr>
          <p:cNvPr id="5122" name="图片 2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4" r="25073" b="13762"/>
          <a:stretch>
            <a:fillRect/>
          </a:stretch>
        </p:blipFill>
        <p:spPr bwMode="auto">
          <a:xfrm>
            <a:off x="3530599" y="711200"/>
            <a:ext cx="4876305" cy="578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52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095072" y="2050143"/>
            <a:ext cx="4585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5.4  </a:t>
            </a:r>
            <a:r>
              <a:rPr lang="zh-CN" altLang="en-US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嵌套的循环</a:t>
            </a:r>
            <a:endParaRPr lang="zh-CN" altLang="en-US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6"/>
          <p:cNvSpPr txBox="1"/>
          <p:nvPr/>
        </p:nvSpPr>
        <p:spPr>
          <a:xfrm>
            <a:off x="3095071" y="3063017"/>
            <a:ext cx="6752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5.4.2  </a:t>
            </a:r>
            <a:r>
              <a:rPr lang="en-US" altLang="zh-CN" sz="32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break</a:t>
            </a:r>
            <a:r>
              <a:rPr lang="zh-CN" altLang="en-US" sz="32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语句和</a:t>
            </a:r>
            <a:r>
              <a:rPr lang="en-US" altLang="zh-CN" sz="32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continue</a:t>
            </a:r>
            <a:r>
              <a:rPr lang="zh-CN" altLang="en-US" sz="32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语句</a:t>
            </a:r>
            <a:endParaRPr lang="zh-CN" altLang="en-US" sz="32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824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 </a:t>
            </a:r>
            <a:r>
              <a:rPr lang="en-US" altLang="zh-CN" dirty="0"/>
              <a:t>break</a:t>
            </a:r>
            <a:r>
              <a:rPr lang="zh-CN" altLang="zh-CN" dirty="0" smtClean="0"/>
              <a:t>语句</a:t>
            </a:r>
            <a:endParaRPr lang="zh-CN" altLang="zh-CN" dirty="0"/>
          </a:p>
        </p:txBody>
      </p:sp>
      <p:sp>
        <p:nvSpPr>
          <p:cNvPr id="6" name="内容占位符 2"/>
          <p:cNvSpPr txBox="1">
            <a:spLocks/>
          </p:cNvSpPr>
          <p:nvPr/>
        </p:nvSpPr>
        <p:spPr bwMode="auto">
          <a:xfrm>
            <a:off x="717187" y="1632136"/>
            <a:ext cx="9960191" cy="68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0" indent="533400">
              <a:buNone/>
            </a:pP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出现在循环体中</a:t>
            </a:r>
            <a:r>
              <a:rPr lang="zh-CN" altLang="en-US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</a:t>
            </a:r>
            <a:r>
              <a:rPr lang="en-US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break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语句使循环结束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。若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在多层循环体中使用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break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语句，则只结束本层循环。</a:t>
            </a:r>
          </a:p>
        </p:txBody>
      </p:sp>
      <p:sp>
        <p:nvSpPr>
          <p:cNvPr id="10" name="内容占位符 2"/>
          <p:cNvSpPr txBox="1">
            <a:spLocks/>
          </p:cNvSpPr>
          <p:nvPr/>
        </p:nvSpPr>
        <p:spPr bwMode="auto">
          <a:xfrm>
            <a:off x="1322099" y="3033431"/>
            <a:ext cx="9000000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0" indent="0">
              <a:buNone/>
            </a:pPr>
            <a:r>
              <a:rPr lang="zh-CN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【例</a:t>
            </a:r>
            <a:r>
              <a:rPr lang="en-US" altLang="zh-CN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5.11</a:t>
            </a:r>
            <a:r>
              <a:rPr lang="zh-CN" altLang="zh-CN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】</a:t>
            </a:r>
            <a:r>
              <a:rPr lang="zh-CN" altLang="en-US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使用</a:t>
            </a:r>
            <a:r>
              <a:rPr lang="en-US" altLang="zh-CN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</a:t>
            </a:r>
            <a:r>
              <a:rPr lang="zh-CN" altLang="en-US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</a:t>
            </a:r>
            <a:r>
              <a:rPr lang="zh-CN" altLang="zh-CN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输出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50</a:t>
            </a:r>
            <a:r>
              <a:rPr lang="zh-CN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个“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</a:t>
            </a:r>
            <a:r>
              <a:rPr lang="zh-CN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”，使用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break</a:t>
            </a:r>
            <a:r>
              <a:rPr lang="zh-CN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控制数量。</a:t>
            </a:r>
          </a:p>
          <a:p>
            <a:pPr marL="0" indent="0">
              <a:buNone/>
            </a:pP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#include &lt;</a:t>
            </a:r>
            <a:r>
              <a:rPr lang="en-US" altLang="zh-CN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&gt;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main()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for(</a:t>
            </a:r>
            <a:r>
              <a:rPr lang="en-US" altLang="zh-CN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=1;;</a:t>
            </a:r>
            <a:r>
              <a:rPr lang="en-US" altLang="zh-CN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++)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if(</a:t>
            </a:r>
            <a:r>
              <a:rPr lang="en-US" altLang="zh-CN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&gt;50</a:t>
            </a:r>
            <a:r>
              <a:rPr lang="en-US" altLang="zh-CN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  break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</a:t>
            </a:r>
            <a:r>
              <a:rPr lang="en-US" altLang="zh-CN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("*");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}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11" name="图片 10"/>
          <p:cNvPicPr/>
          <p:nvPr/>
        </p:nvPicPr>
        <p:blipFill rotWithShape="1">
          <a:blip r:embed="rId2"/>
          <a:srcRect t="30186" r="12057" b="55162"/>
          <a:stretch/>
        </p:blipFill>
        <p:spPr>
          <a:xfrm>
            <a:off x="2710081" y="6358601"/>
            <a:ext cx="7559304" cy="33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29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2.continue</a:t>
            </a:r>
            <a:r>
              <a:rPr lang="zh-CN" altLang="zh-CN" dirty="0"/>
              <a:t>语句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 bwMode="auto">
          <a:xfrm>
            <a:off x="695633" y="1575864"/>
            <a:ext cx="9000000" cy="68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0" indent="625475">
              <a:buNone/>
            </a:pP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循环体</a:t>
            </a:r>
            <a:r>
              <a:rPr lang="zh-CN" altLang="en-US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</a:t>
            </a:r>
            <a:r>
              <a:rPr lang="en-US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continue</a:t>
            </a:r>
            <a:r>
              <a:rPr lang="zh-CN" altLang="zh-CN" sz="2800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语句结束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本次循环，进行下一次是否循环的判断。即</a:t>
            </a:r>
            <a:r>
              <a:rPr lang="en-US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continue</a:t>
            </a:r>
            <a:r>
              <a:rPr lang="zh-CN" altLang="zh-CN" sz="2800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语句后面的语句不被执行，但不影响下次循环。</a:t>
            </a:r>
          </a:p>
        </p:txBody>
      </p:sp>
      <p:sp>
        <p:nvSpPr>
          <p:cNvPr id="10" name="内容占位符 2"/>
          <p:cNvSpPr txBox="1">
            <a:spLocks/>
          </p:cNvSpPr>
          <p:nvPr/>
        </p:nvSpPr>
        <p:spPr bwMode="auto">
          <a:xfrm>
            <a:off x="689052" y="3150034"/>
            <a:ext cx="9000000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j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0" indent="0">
              <a:buNone/>
            </a:pPr>
            <a:r>
              <a:rPr lang="zh-CN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【例</a:t>
            </a:r>
            <a:r>
              <a:rPr lang="en-US" altLang="zh-CN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5.12</a:t>
            </a:r>
            <a:r>
              <a:rPr lang="zh-CN" altLang="zh-CN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】</a:t>
            </a:r>
            <a:r>
              <a:rPr lang="zh-CN" altLang="en-US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使用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for</a:t>
            </a:r>
            <a:r>
              <a:rPr lang="zh-CN" altLang="en-US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</a:t>
            </a:r>
            <a:r>
              <a:rPr lang="zh-CN" altLang="zh-CN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输出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50</a:t>
            </a:r>
            <a:r>
              <a:rPr lang="zh-CN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个“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</a:t>
            </a:r>
            <a:r>
              <a:rPr lang="zh-CN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”，使用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continue</a:t>
            </a:r>
            <a:r>
              <a:rPr lang="zh-CN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控制数量</a:t>
            </a:r>
          </a:p>
          <a:p>
            <a:pPr marL="0" indent="0">
              <a:buNone/>
            </a:pP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#include &lt;</a:t>
            </a:r>
            <a:r>
              <a:rPr lang="en-US" altLang="zh-CN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stdio.h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&gt;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main()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CN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;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for(</a:t>
            </a:r>
            <a:r>
              <a:rPr lang="en-US" altLang="zh-CN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=1;i&lt;=100;i++)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if(i%2==0)continue;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	</a:t>
            </a:r>
            <a:r>
              <a:rPr lang="en-US" altLang="zh-CN" b="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printf</a:t>
            </a:r>
            <a:r>
              <a:rPr lang="en-US" altLang="zh-CN" b="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("*");</a:t>
            </a: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}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b="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zh-CN" b="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5526677" y="4152051"/>
            <a:ext cx="5664629" cy="1440160"/>
          </a:xfrm>
          <a:prstGeom prst="wedgeRoundRectCallout">
            <a:avLst>
              <a:gd name="adj1" fmla="val -42258"/>
              <a:gd name="adj2" fmla="val 6999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注意</a:t>
            </a:r>
            <a:endParaRPr lang="en-US" altLang="zh-CN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r>
              <a:rPr lang="en-US" altLang="zh-CN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break</a:t>
            </a:r>
            <a:r>
              <a:rPr lang="zh-CN" altLang="zh-CN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语句可以结束整个</a:t>
            </a:r>
            <a:r>
              <a:rPr lang="zh-CN" altLang="zh-CN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循环</a:t>
            </a:r>
            <a:endParaRPr lang="en-US" altLang="zh-CN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r>
              <a:rPr lang="en-US" altLang="zh-CN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continue</a:t>
            </a:r>
            <a:r>
              <a:rPr lang="zh-CN" altLang="zh-CN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语句只能结束本次循环。</a:t>
            </a:r>
            <a:endParaRPr lang="zh-CN" altLang="en-US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309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095072" y="2050143"/>
            <a:ext cx="4031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实例分析与实现</a:t>
            </a:r>
            <a:endParaRPr lang="zh-CN" altLang="en-US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911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66" y="864235"/>
            <a:ext cx="8598907" cy="1320800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实例</a:t>
            </a: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522514" y="1835011"/>
            <a:ext cx="95504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zh-CN" sz="2800" dirty="0" smtClean="0">
                <a:ea typeface="Microsoft YaHei UI"/>
              </a:rPr>
              <a:t>编写</a:t>
            </a:r>
            <a:r>
              <a:rPr lang="zh-CN" altLang="zh-CN" sz="2800" dirty="0">
                <a:ea typeface="Microsoft YaHei UI"/>
              </a:rPr>
              <a:t>程序输入</a:t>
            </a:r>
            <a:r>
              <a:rPr lang="en-US" altLang="zh-CN" sz="2800" dirty="0">
                <a:ea typeface="Microsoft YaHei UI"/>
              </a:rPr>
              <a:t>n</a:t>
            </a:r>
            <a:r>
              <a:rPr lang="zh-CN" altLang="zh-CN" sz="2800" dirty="0">
                <a:ea typeface="Microsoft YaHei UI"/>
              </a:rPr>
              <a:t>的值，输出</a:t>
            </a:r>
            <a:r>
              <a:rPr lang="zh-CN" altLang="zh-CN" sz="2800" dirty="0" smtClean="0">
                <a:ea typeface="Microsoft YaHei UI"/>
              </a:rPr>
              <a:t>图形：</a:t>
            </a:r>
            <a:endParaRPr lang="zh-CN" altLang="zh-CN" sz="2800" dirty="0">
              <a:ea typeface="Microsoft YaHei UI"/>
            </a:endParaRPr>
          </a:p>
          <a:p>
            <a:pPr marL="4763">
              <a:buClr>
                <a:schemeClr val="accent2"/>
              </a:buClr>
              <a:defRPr/>
            </a:pPr>
            <a:endParaRPr lang="zh-CN" altLang="en-US" sz="2800" dirty="0">
              <a:latin typeface="Microsoft YaHei UI" panose="020B0503020204020204" pitchFamily="34" charset="-122"/>
              <a:ea typeface="Microsoft YaHei UI"/>
            </a:endParaRPr>
          </a:p>
        </p:txBody>
      </p:sp>
      <p:pic>
        <p:nvPicPr>
          <p:cNvPr id="5" name="图片 4" descr="C:\Users\Administrator\AppData\Roaming\Tencent\Users\975411396\QQ\WinTemp\RichOle\R(IDMXSEH{QL3)CP5NYSZ3F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335" y="2574388"/>
            <a:ext cx="3469120" cy="38632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152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66" y="864235"/>
            <a:ext cx="8598907" cy="1320800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实例</a:t>
            </a: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522514" y="1976642"/>
            <a:ext cx="98324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3200" dirty="0" smtClean="0">
                <a:ea typeface="Microsoft YaHei UI"/>
              </a:rPr>
              <a:t>求</a:t>
            </a:r>
            <a:r>
              <a:rPr lang="en-US" altLang="zh-CN" sz="3200" dirty="0">
                <a:ea typeface="Microsoft YaHei UI"/>
              </a:rPr>
              <a:t>100~200</a:t>
            </a:r>
            <a:r>
              <a:rPr lang="zh-CN" altLang="zh-CN" sz="3200" dirty="0">
                <a:ea typeface="Microsoft YaHei UI"/>
              </a:rPr>
              <a:t>之间的全部素数</a:t>
            </a:r>
            <a:r>
              <a:rPr lang="zh-CN" altLang="zh-CN" sz="3200" dirty="0" smtClean="0">
                <a:ea typeface="Microsoft YaHei UI"/>
              </a:rPr>
              <a:t>。</a:t>
            </a:r>
            <a:endParaRPr lang="en-US" altLang="zh-CN" sz="3200" dirty="0">
              <a:ea typeface="Microsoft YaHei UI"/>
            </a:endParaRPr>
          </a:p>
        </p:txBody>
      </p:sp>
    </p:spTree>
    <p:extLst>
      <p:ext uri="{BB962C8B-B14F-4D97-AF65-F5344CB8AC3E}">
        <p14:creationId xmlns:p14="http://schemas.microsoft.com/office/powerpoint/2010/main" val="274928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31102" y="648712"/>
            <a:ext cx="2468880" cy="678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【想一想】</a:t>
            </a:r>
          </a:p>
        </p:txBody>
      </p:sp>
      <p:sp>
        <p:nvSpPr>
          <p:cNvPr id="2" name="矩形 1"/>
          <p:cNvSpPr/>
          <p:nvPr/>
        </p:nvSpPr>
        <p:spPr>
          <a:xfrm>
            <a:off x="459298" y="1663899"/>
            <a:ext cx="968927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1</a:t>
            </a:r>
            <a:r>
              <a:rPr lang="zh-CN" altLang="zh-CN" sz="2800" kern="100" dirty="0" smtClean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</a:t>
            </a:r>
            <a:r>
              <a:rPr lang="zh-CN" altLang="en-US" sz="2800" kern="100" dirty="0" smtClean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怎样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设置条件可以使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while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语句的运行过程和</a:t>
            </a:r>
            <a:r>
              <a:rPr lang="en-US" altLang="zh-CN" sz="2800" kern="100" dirty="0" err="1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do_while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语句相同？</a:t>
            </a:r>
          </a:p>
          <a:p>
            <a:pPr>
              <a:lnSpc>
                <a:spcPct val="150000"/>
              </a:lnSpc>
            </a:pPr>
            <a:endParaRPr lang="zh-CN" altLang="zh-CN" sz="280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  <a:r>
              <a:rPr lang="zh-CN" altLang="zh-CN" sz="2800" kern="100" dirty="0" smtClean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怎样知道循环语句执行完成还是中途退出了？</a:t>
            </a:r>
          </a:p>
          <a:p>
            <a:pPr>
              <a:lnSpc>
                <a:spcPct val="150000"/>
              </a:lnSpc>
            </a:pPr>
            <a:endParaRPr lang="zh-CN" altLang="zh-CN" sz="280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68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矩形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The chapter is over!</a:t>
            </a:r>
            <a:endParaRPr lang="zh-CN" b="1" dirty="0"/>
          </a:p>
        </p:txBody>
      </p:sp>
    </p:spTree>
    <p:extLst>
      <p:ext uri="{BB962C8B-B14F-4D97-AF65-F5344CB8AC3E}">
        <p14:creationId xmlns:p14="http://schemas.microsoft.com/office/powerpoint/2010/main" val="218960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平面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6836B0F-2395-43B9-BBEF-90A78CA70F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销售策略演示文稿，平面主题（宽屏）</Template>
  <TotalTime>331</TotalTime>
  <Words>1782</Words>
  <Application>Microsoft Office PowerPoint</Application>
  <PresentationFormat>宽屏</PresentationFormat>
  <Paragraphs>370</Paragraphs>
  <Slides>43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6" baseType="lpstr">
      <vt:lpstr>Microsoft JhengHei UI</vt:lpstr>
      <vt:lpstr>Microsoft YaHei UI</vt:lpstr>
      <vt:lpstr>华文新魏</vt:lpstr>
      <vt:lpstr>宋体</vt:lpstr>
      <vt:lpstr>微软雅黑</vt:lpstr>
      <vt:lpstr>Arial</vt:lpstr>
      <vt:lpstr>Calibri</vt:lpstr>
      <vt:lpstr>Courier New</vt:lpstr>
      <vt:lpstr>Times New Roman</vt:lpstr>
      <vt:lpstr>Trebuchet MS</vt:lpstr>
      <vt:lpstr>Wingdings</vt:lpstr>
      <vt:lpstr>Wingdings 3</vt:lpstr>
      <vt:lpstr>平面</vt:lpstr>
      <vt:lpstr>第5单元  循环结构</vt:lpstr>
      <vt:lpstr>摘要</vt:lpstr>
      <vt:lpstr>PowerPoint 演示文稿</vt:lpstr>
      <vt:lpstr>5.1  while语句</vt:lpstr>
      <vt:lpstr>5.1  while语句</vt:lpstr>
      <vt:lpstr>5.1  while语句</vt:lpstr>
      <vt:lpstr>5.1  while语句</vt:lpstr>
      <vt:lpstr>5.1  while语句</vt:lpstr>
      <vt:lpstr>PowerPoint 演示文稿</vt:lpstr>
      <vt:lpstr>5.2 do-while语句</vt:lpstr>
      <vt:lpstr>5.2 do-while语句</vt:lpstr>
      <vt:lpstr>5.2 do-while语句</vt:lpstr>
      <vt:lpstr>5.2  do-while语句</vt:lpstr>
      <vt:lpstr>5.2 do-while语句</vt:lpstr>
      <vt:lpstr>5.2 do-while语句</vt:lpstr>
      <vt:lpstr>PowerPoint 演示文稿</vt:lpstr>
      <vt:lpstr>5.3  for语句</vt:lpstr>
      <vt:lpstr>5.3  for语句</vt:lpstr>
      <vt:lpstr>5.3  for语句</vt:lpstr>
      <vt:lpstr>5.3  for语句</vt:lpstr>
      <vt:lpstr>5.3  for语句</vt:lpstr>
      <vt:lpstr>5.3  for语句</vt:lpstr>
      <vt:lpstr>5.3  for语句</vt:lpstr>
      <vt:lpstr>PowerPoint 演示文稿</vt:lpstr>
      <vt:lpstr>嵌套循环</vt:lpstr>
      <vt:lpstr>嵌套循环</vt:lpstr>
      <vt:lpstr>嵌套循环</vt:lpstr>
      <vt:lpstr>嵌套循环</vt:lpstr>
      <vt:lpstr>嵌套循环</vt:lpstr>
      <vt:lpstr>嵌套循环</vt:lpstr>
      <vt:lpstr>嵌套循环</vt:lpstr>
      <vt:lpstr>嵌套循环</vt:lpstr>
      <vt:lpstr>嵌套循环</vt:lpstr>
      <vt:lpstr>嵌套循环</vt:lpstr>
      <vt:lpstr>运行结果：</vt:lpstr>
      <vt:lpstr>PowerPoint 演示文稿</vt:lpstr>
      <vt:lpstr>1.  break语句</vt:lpstr>
      <vt:lpstr>2.continue语句</vt:lpstr>
      <vt:lpstr>PowerPoint 演示文稿</vt:lpstr>
      <vt:lpstr>实例1</vt:lpstr>
      <vt:lpstr>实例2</vt:lpstr>
      <vt:lpstr>PowerPoint 演示文稿</vt:lpstr>
      <vt:lpstr>The chapter is over!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嘉元实业  &lt;年&gt; 销售提案</dc:title>
  <dc:creator>microsoft</dc:creator>
  <cp:lastModifiedBy>PC</cp:lastModifiedBy>
  <cp:revision>52</cp:revision>
  <dcterms:created xsi:type="dcterms:W3CDTF">2016-08-26T01:37:11Z</dcterms:created>
  <dcterms:modified xsi:type="dcterms:W3CDTF">2023-08-26T09:55:09Z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TC034180659991</vt:lpwstr>
  </property>
</Properties>
</file>