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61"/>
  </p:notesMasterIdLst>
  <p:handoutMasterIdLst>
    <p:handoutMasterId r:id="rId62"/>
  </p:handoutMasterIdLst>
  <p:sldIdLst>
    <p:sldId id="367" r:id="rId3"/>
    <p:sldId id="368" r:id="rId4"/>
    <p:sldId id="366" r:id="rId5"/>
    <p:sldId id="316" r:id="rId6"/>
    <p:sldId id="325" r:id="rId7"/>
    <p:sldId id="317" r:id="rId8"/>
    <p:sldId id="318" r:id="rId9"/>
    <p:sldId id="319" r:id="rId10"/>
    <p:sldId id="320" r:id="rId11"/>
    <p:sldId id="369" r:id="rId12"/>
    <p:sldId id="326" r:id="rId13"/>
    <p:sldId id="327" r:id="rId14"/>
    <p:sldId id="328" r:id="rId15"/>
    <p:sldId id="370" r:id="rId16"/>
    <p:sldId id="329" r:id="rId17"/>
    <p:sldId id="330" r:id="rId18"/>
    <p:sldId id="331" r:id="rId19"/>
    <p:sldId id="332" r:id="rId20"/>
    <p:sldId id="333" r:id="rId21"/>
    <p:sldId id="334" r:id="rId22"/>
    <p:sldId id="335" r:id="rId23"/>
    <p:sldId id="371" r:id="rId24"/>
    <p:sldId id="336" r:id="rId25"/>
    <p:sldId id="337" r:id="rId26"/>
    <p:sldId id="372" r:id="rId27"/>
    <p:sldId id="338" r:id="rId28"/>
    <p:sldId id="339" r:id="rId29"/>
    <p:sldId id="340" r:id="rId30"/>
    <p:sldId id="341" r:id="rId31"/>
    <p:sldId id="373" r:id="rId32"/>
    <p:sldId id="342" r:id="rId33"/>
    <p:sldId id="343" r:id="rId34"/>
    <p:sldId id="344" r:id="rId35"/>
    <p:sldId id="345" r:id="rId36"/>
    <p:sldId id="374" r:id="rId37"/>
    <p:sldId id="346" r:id="rId38"/>
    <p:sldId id="347" r:id="rId39"/>
    <p:sldId id="348" r:id="rId40"/>
    <p:sldId id="349" r:id="rId41"/>
    <p:sldId id="375" r:id="rId42"/>
    <p:sldId id="350" r:id="rId43"/>
    <p:sldId id="351" r:id="rId44"/>
    <p:sldId id="352" r:id="rId45"/>
    <p:sldId id="353" r:id="rId46"/>
    <p:sldId id="354" r:id="rId47"/>
    <p:sldId id="355" r:id="rId48"/>
    <p:sldId id="356" r:id="rId49"/>
    <p:sldId id="357" r:id="rId50"/>
    <p:sldId id="358" r:id="rId51"/>
    <p:sldId id="359" r:id="rId52"/>
    <p:sldId id="360" r:id="rId53"/>
    <p:sldId id="361" r:id="rId54"/>
    <p:sldId id="362" r:id="rId55"/>
    <p:sldId id="363" r:id="rId56"/>
    <p:sldId id="376" r:id="rId57"/>
    <p:sldId id="364" r:id="rId58"/>
    <p:sldId id="365" r:id="rId59"/>
    <p:sldId id="378" r:id="rId60"/>
  </p:sldIdLst>
  <p:sldSz cx="12192000" cy="6858000"/>
  <p:notesSz cx="6858000" cy="9144000"/>
  <p:custDataLst>
    <p:tags r:id="rId6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05" autoAdjust="0"/>
  </p:normalViewPr>
  <p:slideViewPr>
    <p:cSldViewPr snapToGrid="0">
      <p:cViewPr varScale="1">
        <p:scale>
          <a:sx n="122" d="100"/>
          <a:sy n="122" d="100"/>
        </p:scale>
        <p:origin x="365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6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gs" Target="tags/tag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316A26-12DC-4B79-85EB-4EF3B0837BED}" type="doc">
      <dgm:prSet loTypeId="urn:microsoft.com/office/officeart/2005/8/layout/radial6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E5F54AD-3E95-4A13-A937-CB9601DA89DC}">
      <dgm:prSet phldrT="[文本]"/>
      <dgm:spPr/>
      <dgm:t>
        <a:bodyPr/>
        <a:lstStyle/>
        <a:p>
          <a:r>
            <a: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rPr>
            <a:t>库函数的优点</a:t>
          </a:r>
        </a:p>
      </dgm:t>
    </dgm:pt>
    <dgm:pt modelId="{8ABA4B5B-5A51-4F70-8814-6FBD9258CFD1}" type="parTrans" cxnId="{3CB0CCDC-859C-4BF5-A049-48DC2BF7FA54}">
      <dgm:prSet/>
      <dgm:spPr/>
      <dgm:t>
        <a:bodyPr/>
        <a:lstStyle/>
        <a:p>
          <a:endParaRPr lang="zh-CN" altLang="en-US"/>
        </a:p>
      </dgm:t>
    </dgm:pt>
    <dgm:pt modelId="{BA895B48-4700-43ED-9273-4B9A5A77B2E5}" type="sibTrans" cxnId="{3CB0CCDC-859C-4BF5-A049-48DC2BF7FA54}">
      <dgm:prSet/>
      <dgm:spPr/>
      <dgm:t>
        <a:bodyPr/>
        <a:lstStyle/>
        <a:p>
          <a:endParaRPr lang="zh-CN" altLang="en-US"/>
        </a:p>
      </dgm:t>
    </dgm:pt>
    <dgm:pt modelId="{15428148-B6F4-47FE-92CB-19108AF31E4E}">
      <dgm:prSet phldrT="[文本]"/>
      <dgm:spPr>
        <a:ln>
          <a:noFill/>
        </a:ln>
      </dgm:spPr>
      <dgm:t>
        <a:bodyPr/>
        <a:lstStyle/>
        <a:p>
          <a:r>
            <a: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rPr>
            <a:t>准确性</a:t>
          </a:r>
        </a:p>
      </dgm:t>
    </dgm:pt>
    <dgm:pt modelId="{0B709FD9-B31D-4A34-9524-98565B868BF0}" type="parTrans" cxnId="{496BE9A0-279D-4A81-8A10-6263C9B0CC85}">
      <dgm:prSet/>
      <dgm:spPr/>
      <dgm:t>
        <a:bodyPr/>
        <a:lstStyle/>
        <a:p>
          <a:endParaRPr lang="zh-CN" altLang="en-US"/>
        </a:p>
      </dgm:t>
    </dgm:pt>
    <dgm:pt modelId="{DD83B5A3-AE93-486C-82D0-836C7F5A328F}" type="sibTrans" cxnId="{496BE9A0-279D-4A81-8A10-6263C9B0CC85}">
      <dgm:prSet/>
      <dgm:spPr/>
      <dgm:t>
        <a:bodyPr/>
        <a:lstStyle/>
        <a:p>
          <a:endParaRPr lang="zh-CN" altLang="en-US"/>
        </a:p>
      </dgm:t>
    </dgm:pt>
    <dgm:pt modelId="{E22F3AE1-54C3-43C2-9469-80E53ABE0237}">
      <dgm:prSet phldrT="[文本]"/>
      <dgm:spPr/>
      <dgm:t>
        <a:bodyPr/>
        <a:lstStyle/>
        <a:p>
          <a:r>
            <a: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rPr>
            <a:t>可移植性</a:t>
          </a:r>
        </a:p>
      </dgm:t>
    </dgm:pt>
    <dgm:pt modelId="{0329DE0D-3ADB-4238-9DC4-DB51DB4F7502}" type="parTrans" cxnId="{837D6B79-B77D-4D28-9F2F-C1CD5B1EA870}">
      <dgm:prSet/>
      <dgm:spPr/>
      <dgm:t>
        <a:bodyPr/>
        <a:lstStyle/>
        <a:p>
          <a:endParaRPr lang="zh-CN" altLang="en-US"/>
        </a:p>
      </dgm:t>
    </dgm:pt>
    <dgm:pt modelId="{B8567E50-9342-4216-AAA6-D794DEE8DC35}" type="sibTrans" cxnId="{837D6B79-B77D-4D28-9F2F-C1CD5B1EA870}">
      <dgm:prSet/>
      <dgm:spPr/>
      <dgm:t>
        <a:bodyPr/>
        <a:lstStyle/>
        <a:p>
          <a:endParaRPr lang="zh-CN" altLang="en-US"/>
        </a:p>
      </dgm:t>
    </dgm:pt>
    <dgm:pt modelId="{3804CA50-1A3E-4692-8923-152725A54F5A}">
      <dgm:prSet phldrT="[文本]"/>
      <dgm:spPr/>
      <dgm:t>
        <a:bodyPr/>
        <a:lstStyle/>
        <a:p>
          <a:r>
            <a: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rPr>
            <a:t>高效性</a:t>
          </a:r>
        </a:p>
      </dgm:t>
    </dgm:pt>
    <dgm:pt modelId="{D60AC563-0C2B-477E-A5BD-2D9905DBC4D5}" type="parTrans" cxnId="{51B16CCE-4742-4E35-8AB9-D7AEA8533333}">
      <dgm:prSet/>
      <dgm:spPr/>
      <dgm:t>
        <a:bodyPr/>
        <a:lstStyle/>
        <a:p>
          <a:endParaRPr lang="zh-CN" altLang="en-US"/>
        </a:p>
      </dgm:t>
    </dgm:pt>
    <dgm:pt modelId="{FA17BBC0-9D68-4AD9-B417-0E327AF54DB6}" type="sibTrans" cxnId="{51B16CCE-4742-4E35-8AB9-D7AEA8533333}">
      <dgm:prSet/>
      <dgm:spPr/>
      <dgm:t>
        <a:bodyPr/>
        <a:lstStyle/>
        <a:p>
          <a:endParaRPr lang="zh-CN" altLang="en-US"/>
        </a:p>
      </dgm:t>
    </dgm:pt>
    <dgm:pt modelId="{64DD7A75-6B07-4101-92E3-F54F29FC14F7}" type="pres">
      <dgm:prSet presAssocID="{AB316A26-12DC-4B79-85EB-4EF3B0837BE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D9AC11-965B-4773-9918-C4A4D1BBD1A5}" type="pres">
      <dgm:prSet presAssocID="{BE5F54AD-3E95-4A13-A937-CB9601DA89DC}" presName="centerShape" presStyleLbl="node0" presStyleIdx="0" presStyleCnt="1"/>
      <dgm:spPr/>
    </dgm:pt>
    <dgm:pt modelId="{EB1FF5E7-CEE8-4DD2-9E11-91F9202503EE}" type="pres">
      <dgm:prSet presAssocID="{15428148-B6F4-47FE-92CB-19108AF31E4E}" presName="node" presStyleLbl="node1" presStyleIdx="0" presStyleCnt="3">
        <dgm:presLayoutVars>
          <dgm:bulletEnabled val="1"/>
        </dgm:presLayoutVars>
      </dgm:prSet>
      <dgm:spPr/>
    </dgm:pt>
    <dgm:pt modelId="{5148E1B3-E554-4EEE-AB62-1521E90F94F9}" type="pres">
      <dgm:prSet presAssocID="{15428148-B6F4-47FE-92CB-19108AF31E4E}" presName="dummy" presStyleCnt="0"/>
      <dgm:spPr/>
    </dgm:pt>
    <dgm:pt modelId="{1A9D14EA-2619-4B74-A3EF-5AF5AC3BE0EB}" type="pres">
      <dgm:prSet presAssocID="{DD83B5A3-AE93-486C-82D0-836C7F5A328F}" presName="sibTrans" presStyleLbl="sibTrans2D1" presStyleIdx="0" presStyleCnt="3" custLinFactNeighborY="1588"/>
      <dgm:spPr/>
    </dgm:pt>
    <dgm:pt modelId="{01ED3668-64CC-4405-94A4-79AD1352D562}" type="pres">
      <dgm:prSet presAssocID="{E22F3AE1-54C3-43C2-9469-80E53ABE0237}" presName="node" presStyleLbl="node1" presStyleIdx="1" presStyleCnt="3">
        <dgm:presLayoutVars>
          <dgm:bulletEnabled val="1"/>
        </dgm:presLayoutVars>
      </dgm:prSet>
      <dgm:spPr/>
    </dgm:pt>
    <dgm:pt modelId="{30EFF793-2BE2-4557-BA10-2E3CC56B056C}" type="pres">
      <dgm:prSet presAssocID="{E22F3AE1-54C3-43C2-9469-80E53ABE0237}" presName="dummy" presStyleCnt="0"/>
      <dgm:spPr/>
    </dgm:pt>
    <dgm:pt modelId="{42E62AC5-03CE-42D4-BB2F-76A36502D795}" type="pres">
      <dgm:prSet presAssocID="{B8567E50-9342-4216-AAA6-D794DEE8DC35}" presName="sibTrans" presStyleLbl="sibTrans2D1" presStyleIdx="1" presStyleCnt="3"/>
      <dgm:spPr/>
    </dgm:pt>
    <dgm:pt modelId="{8BA9D105-B458-4B2C-B785-F7954FAFDEBF}" type="pres">
      <dgm:prSet presAssocID="{3804CA50-1A3E-4692-8923-152725A54F5A}" presName="node" presStyleLbl="node1" presStyleIdx="2" presStyleCnt="3">
        <dgm:presLayoutVars>
          <dgm:bulletEnabled val="1"/>
        </dgm:presLayoutVars>
      </dgm:prSet>
      <dgm:spPr/>
    </dgm:pt>
    <dgm:pt modelId="{E7973D95-DD10-4FFF-B1F8-7C67CD2D2E68}" type="pres">
      <dgm:prSet presAssocID="{3804CA50-1A3E-4692-8923-152725A54F5A}" presName="dummy" presStyleCnt="0"/>
      <dgm:spPr/>
    </dgm:pt>
    <dgm:pt modelId="{364DE7AB-22FC-4563-96B1-6E2AC57EEC6D}" type="pres">
      <dgm:prSet presAssocID="{FA17BBC0-9D68-4AD9-B417-0E327AF54DB6}" presName="sibTrans" presStyleLbl="sibTrans2D1" presStyleIdx="2" presStyleCnt="3"/>
      <dgm:spPr/>
    </dgm:pt>
  </dgm:ptLst>
  <dgm:cxnLst>
    <dgm:cxn modelId="{4EE76607-7146-4BB6-AC22-F39FC883C152}" type="presOf" srcId="{BE5F54AD-3E95-4A13-A937-CB9601DA89DC}" destId="{F5D9AC11-965B-4773-9918-C4A4D1BBD1A5}" srcOrd="0" destOrd="0" presId="urn:microsoft.com/office/officeart/2005/8/layout/radial6"/>
    <dgm:cxn modelId="{D3049112-5EAD-4A48-B9DB-17E2EB27FD96}" type="presOf" srcId="{3804CA50-1A3E-4692-8923-152725A54F5A}" destId="{8BA9D105-B458-4B2C-B785-F7954FAFDEBF}" srcOrd="0" destOrd="0" presId="urn:microsoft.com/office/officeart/2005/8/layout/radial6"/>
    <dgm:cxn modelId="{05973825-59AD-4216-88B1-9C56B7DA353B}" type="presOf" srcId="{B8567E50-9342-4216-AAA6-D794DEE8DC35}" destId="{42E62AC5-03CE-42D4-BB2F-76A36502D795}" srcOrd="0" destOrd="0" presId="urn:microsoft.com/office/officeart/2005/8/layout/radial6"/>
    <dgm:cxn modelId="{D508182B-DC2E-433B-BF02-4DC552C1DEEE}" type="presOf" srcId="{FA17BBC0-9D68-4AD9-B417-0E327AF54DB6}" destId="{364DE7AB-22FC-4563-96B1-6E2AC57EEC6D}" srcOrd="0" destOrd="0" presId="urn:microsoft.com/office/officeart/2005/8/layout/radial6"/>
    <dgm:cxn modelId="{241E1440-D2D2-4DE3-8FEA-53CD89EFE6FD}" type="presOf" srcId="{AB316A26-12DC-4B79-85EB-4EF3B0837BED}" destId="{64DD7A75-6B07-4101-92E3-F54F29FC14F7}" srcOrd="0" destOrd="0" presId="urn:microsoft.com/office/officeart/2005/8/layout/radial6"/>
    <dgm:cxn modelId="{14277C47-157A-4CA8-8609-178B434D65A6}" type="presOf" srcId="{15428148-B6F4-47FE-92CB-19108AF31E4E}" destId="{EB1FF5E7-CEE8-4DD2-9E11-91F9202503EE}" srcOrd="0" destOrd="0" presId="urn:microsoft.com/office/officeart/2005/8/layout/radial6"/>
    <dgm:cxn modelId="{FD4BCD70-7FEE-4604-9651-7EFA2FC57D4C}" type="presOf" srcId="{DD83B5A3-AE93-486C-82D0-836C7F5A328F}" destId="{1A9D14EA-2619-4B74-A3EF-5AF5AC3BE0EB}" srcOrd="0" destOrd="0" presId="urn:microsoft.com/office/officeart/2005/8/layout/radial6"/>
    <dgm:cxn modelId="{837D6B79-B77D-4D28-9F2F-C1CD5B1EA870}" srcId="{BE5F54AD-3E95-4A13-A937-CB9601DA89DC}" destId="{E22F3AE1-54C3-43C2-9469-80E53ABE0237}" srcOrd="1" destOrd="0" parTransId="{0329DE0D-3ADB-4238-9DC4-DB51DB4F7502}" sibTransId="{B8567E50-9342-4216-AAA6-D794DEE8DC35}"/>
    <dgm:cxn modelId="{496BE9A0-279D-4A81-8A10-6263C9B0CC85}" srcId="{BE5F54AD-3E95-4A13-A937-CB9601DA89DC}" destId="{15428148-B6F4-47FE-92CB-19108AF31E4E}" srcOrd="0" destOrd="0" parTransId="{0B709FD9-B31D-4A34-9524-98565B868BF0}" sibTransId="{DD83B5A3-AE93-486C-82D0-836C7F5A328F}"/>
    <dgm:cxn modelId="{BF00FCC5-9929-4905-9495-36EAA607BBCF}" type="presOf" srcId="{E22F3AE1-54C3-43C2-9469-80E53ABE0237}" destId="{01ED3668-64CC-4405-94A4-79AD1352D562}" srcOrd="0" destOrd="0" presId="urn:microsoft.com/office/officeart/2005/8/layout/radial6"/>
    <dgm:cxn modelId="{51B16CCE-4742-4E35-8AB9-D7AEA8533333}" srcId="{BE5F54AD-3E95-4A13-A937-CB9601DA89DC}" destId="{3804CA50-1A3E-4692-8923-152725A54F5A}" srcOrd="2" destOrd="0" parTransId="{D60AC563-0C2B-477E-A5BD-2D9905DBC4D5}" sibTransId="{FA17BBC0-9D68-4AD9-B417-0E327AF54DB6}"/>
    <dgm:cxn modelId="{3CB0CCDC-859C-4BF5-A049-48DC2BF7FA54}" srcId="{AB316A26-12DC-4B79-85EB-4EF3B0837BED}" destId="{BE5F54AD-3E95-4A13-A937-CB9601DA89DC}" srcOrd="0" destOrd="0" parTransId="{8ABA4B5B-5A51-4F70-8814-6FBD9258CFD1}" sibTransId="{BA895B48-4700-43ED-9273-4B9A5A77B2E5}"/>
    <dgm:cxn modelId="{98359329-E3C8-4888-B553-21FE21A91066}" type="presParOf" srcId="{64DD7A75-6B07-4101-92E3-F54F29FC14F7}" destId="{F5D9AC11-965B-4773-9918-C4A4D1BBD1A5}" srcOrd="0" destOrd="0" presId="urn:microsoft.com/office/officeart/2005/8/layout/radial6"/>
    <dgm:cxn modelId="{2577FE92-EC37-4A57-AF8F-EB479F09784B}" type="presParOf" srcId="{64DD7A75-6B07-4101-92E3-F54F29FC14F7}" destId="{EB1FF5E7-CEE8-4DD2-9E11-91F9202503EE}" srcOrd="1" destOrd="0" presId="urn:microsoft.com/office/officeart/2005/8/layout/radial6"/>
    <dgm:cxn modelId="{2B36F2D0-F5C1-4F36-9AD4-666703783924}" type="presParOf" srcId="{64DD7A75-6B07-4101-92E3-F54F29FC14F7}" destId="{5148E1B3-E554-4EEE-AB62-1521E90F94F9}" srcOrd="2" destOrd="0" presId="urn:microsoft.com/office/officeart/2005/8/layout/radial6"/>
    <dgm:cxn modelId="{118D1276-719E-4A5C-AE0D-2962C788C25B}" type="presParOf" srcId="{64DD7A75-6B07-4101-92E3-F54F29FC14F7}" destId="{1A9D14EA-2619-4B74-A3EF-5AF5AC3BE0EB}" srcOrd="3" destOrd="0" presId="urn:microsoft.com/office/officeart/2005/8/layout/radial6"/>
    <dgm:cxn modelId="{283ED4CE-FE8C-4EC4-997F-CEC6BB0A59DA}" type="presParOf" srcId="{64DD7A75-6B07-4101-92E3-F54F29FC14F7}" destId="{01ED3668-64CC-4405-94A4-79AD1352D562}" srcOrd="4" destOrd="0" presId="urn:microsoft.com/office/officeart/2005/8/layout/radial6"/>
    <dgm:cxn modelId="{11DAD4D9-4C74-4582-BC3C-907D46843AB6}" type="presParOf" srcId="{64DD7A75-6B07-4101-92E3-F54F29FC14F7}" destId="{30EFF793-2BE2-4557-BA10-2E3CC56B056C}" srcOrd="5" destOrd="0" presId="urn:microsoft.com/office/officeart/2005/8/layout/radial6"/>
    <dgm:cxn modelId="{747E6664-CB21-40B6-88C1-8ED664400172}" type="presParOf" srcId="{64DD7A75-6B07-4101-92E3-F54F29FC14F7}" destId="{42E62AC5-03CE-42D4-BB2F-76A36502D795}" srcOrd="6" destOrd="0" presId="urn:microsoft.com/office/officeart/2005/8/layout/radial6"/>
    <dgm:cxn modelId="{45D87673-5531-4CF3-946C-B3CE2BFF5F68}" type="presParOf" srcId="{64DD7A75-6B07-4101-92E3-F54F29FC14F7}" destId="{8BA9D105-B458-4B2C-B785-F7954FAFDEBF}" srcOrd="7" destOrd="0" presId="urn:microsoft.com/office/officeart/2005/8/layout/radial6"/>
    <dgm:cxn modelId="{425B7565-8109-4A2C-B07E-338F4570D4A0}" type="presParOf" srcId="{64DD7A75-6B07-4101-92E3-F54F29FC14F7}" destId="{E7973D95-DD10-4FFF-B1F8-7C67CD2D2E68}" srcOrd="8" destOrd="0" presId="urn:microsoft.com/office/officeart/2005/8/layout/radial6"/>
    <dgm:cxn modelId="{9E3E4476-450C-497B-A9E5-BAA2FBD5801D}" type="presParOf" srcId="{64DD7A75-6B07-4101-92E3-F54F29FC14F7}" destId="{364DE7AB-22FC-4563-96B1-6E2AC57EEC6D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4DE7AB-22FC-4563-96B1-6E2AC57EEC6D}">
      <dsp:nvSpPr>
        <dsp:cNvPr id="0" name=""/>
        <dsp:cNvSpPr/>
      </dsp:nvSpPr>
      <dsp:spPr>
        <a:xfrm>
          <a:off x="1179459" y="508920"/>
          <a:ext cx="3397893" cy="3397893"/>
        </a:xfrm>
        <a:prstGeom prst="blockArc">
          <a:avLst>
            <a:gd name="adj1" fmla="val 9000000"/>
            <a:gd name="adj2" fmla="val 16200000"/>
            <a:gd name="adj3" fmla="val 4636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2E62AC5-03CE-42D4-BB2F-76A36502D795}">
      <dsp:nvSpPr>
        <dsp:cNvPr id="0" name=""/>
        <dsp:cNvSpPr/>
      </dsp:nvSpPr>
      <dsp:spPr>
        <a:xfrm>
          <a:off x="1179459" y="508920"/>
          <a:ext cx="3397893" cy="3397893"/>
        </a:xfrm>
        <a:prstGeom prst="blockArc">
          <a:avLst>
            <a:gd name="adj1" fmla="val 1800000"/>
            <a:gd name="adj2" fmla="val 9000000"/>
            <a:gd name="adj3" fmla="val 4636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A9D14EA-2619-4B74-A3EF-5AF5AC3BE0EB}">
      <dsp:nvSpPr>
        <dsp:cNvPr id="0" name=""/>
        <dsp:cNvSpPr/>
      </dsp:nvSpPr>
      <dsp:spPr>
        <a:xfrm>
          <a:off x="1179459" y="562878"/>
          <a:ext cx="3397893" cy="3397893"/>
        </a:xfrm>
        <a:prstGeom prst="blockArc">
          <a:avLst>
            <a:gd name="adj1" fmla="val 16200000"/>
            <a:gd name="adj2" fmla="val 1800000"/>
            <a:gd name="adj3" fmla="val 4636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5D9AC11-965B-4773-9918-C4A4D1BBD1A5}">
      <dsp:nvSpPr>
        <dsp:cNvPr id="0" name=""/>
        <dsp:cNvSpPr/>
      </dsp:nvSpPr>
      <dsp:spPr>
        <a:xfrm>
          <a:off x="2096963" y="1426425"/>
          <a:ext cx="1562884" cy="15628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700" kern="1200" dirty="0">
              <a:latin typeface="Microsoft YaHei UI" panose="020B0503020204020204" pitchFamily="34" charset="-122"/>
              <a:ea typeface="Microsoft YaHei UI" panose="020B0503020204020204" pitchFamily="34" charset="-122"/>
            </a:rPr>
            <a:t>库函数的优点</a:t>
          </a:r>
        </a:p>
      </dsp:txBody>
      <dsp:txXfrm>
        <a:off x="2325842" y="1655304"/>
        <a:ext cx="1105126" cy="1105126"/>
      </dsp:txXfrm>
    </dsp:sp>
    <dsp:sp modelId="{EB1FF5E7-CEE8-4DD2-9E11-91F9202503EE}">
      <dsp:nvSpPr>
        <dsp:cNvPr id="0" name=""/>
        <dsp:cNvSpPr/>
      </dsp:nvSpPr>
      <dsp:spPr>
        <a:xfrm>
          <a:off x="2331396" y="1295"/>
          <a:ext cx="1094019" cy="109401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>
              <a:latin typeface="Microsoft YaHei UI" panose="020B0503020204020204" pitchFamily="34" charset="-122"/>
              <a:ea typeface="Microsoft YaHei UI" panose="020B0503020204020204" pitchFamily="34" charset="-122"/>
            </a:rPr>
            <a:t>准确性</a:t>
          </a:r>
        </a:p>
      </dsp:txBody>
      <dsp:txXfrm>
        <a:off x="2491611" y="161510"/>
        <a:ext cx="773589" cy="773589"/>
      </dsp:txXfrm>
    </dsp:sp>
    <dsp:sp modelId="{01ED3668-64CC-4405-94A4-79AD1352D562}">
      <dsp:nvSpPr>
        <dsp:cNvPr id="0" name=""/>
        <dsp:cNvSpPr/>
      </dsp:nvSpPr>
      <dsp:spPr>
        <a:xfrm>
          <a:off x="3768619" y="2490638"/>
          <a:ext cx="1094019" cy="109401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>
              <a:latin typeface="Microsoft YaHei UI" panose="020B0503020204020204" pitchFamily="34" charset="-122"/>
              <a:ea typeface="Microsoft YaHei UI" panose="020B0503020204020204" pitchFamily="34" charset="-122"/>
            </a:rPr>
            <a:t>可移植性</a:t>
          </a:r>
        </a:p>
      </dsp:txBody>
      <dsp:txXfrm>
        <a:off x="3928834" y="2650853"/>
        <a:ext cx="773589" cy="773589"/>
      </dsp:txXfrm>
    </dsp:sp>
    <dsp:sp modelId="{8BA9D105-B458-4B2C-B785-F7954FAFDEBF}">
      <dsp:nvSpPr>
        <dsp:cNvPr id="0" name=""/>
        <dsp:cNvSpPr/>
      </dsp:nvSpPr>
      <dsp:spPr>
        <a:xfrm>
          <a:off x="894173" y="2490638"/>
          <a:ext cx="1094019" cy="109401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>
              <a:latin typeface="Microsoft YaHei UI" panose="020B0503020204020204" pitchFamily="34" charset="-122"/>
              <a:ea typeface="Microsoft YaHei UI" panose="020B0503020204020204" pitchFamily="34" charset="-122"/>
            </a:rPr>
            <a:t>高效性</a:t>
          </a:r>
        </a:p>
      </dsp:txBody>
      <dsp:txXfrm>
        <a:off x="1054388" y="2650853"/>
        <a:ext cx="773589" cy="773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9FAB1-8388-4B3E-A2CE-81EE83D74171}" type="datetimeFigureOut">
              <a:rPr lang="zh-CN" altLang="en-US" smtClean="0"/>
              <a:t>2024/7/12 Friday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30D4C-D323-4C2B-BB96-7EE3E690AA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105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155C0B-B6D1-4E5F-A516-F93087FB9BC6}" type="datetimeFigureOut">
              <a:rPr lang="zh-CN" altLang="en-US" smtClean="0"/>
              <a:t>2024/7/12 Friday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75EDF-87F2-4E87-8BC4-A01D337D5C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884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331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331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331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3318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3318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3318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3318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3318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3318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3318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3318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75EDF-87F2-4E87-8BC4-A01D337D5C84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17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线 6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线 7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0" name="任意多边形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1" name="任意多边形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2" name="任意多边形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3" name="任意多边形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4" name="任意多边形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5" name="任意多边形 14"/>
          <p:cNvSpPr/>
          <p:nvPr/>
        </p:nvSpPr>
        <p:spPr>
          <a:xfrm>
            <a:off x="-8468" y="-8468"/>
            <a:ext cx="863825" cy="5698067"/>
          </a:xfrm>
          <a:custGeom>
            <a:avLst/>
            <a:gdLst>
              <a:gd name="connsiteX0" fmla="*/ 0 w 863600"/>
              <a:gd name="connsiteY0" fmla="*/ 8467 h 5698067"/>
              <a:gd name="connsiteX1" fmla="*/ 863600 w 863600"/>
              <a:gd name="connsiteY1" fmla="*/ 0 h 5698067"/>
              <a:gd name="connsiteX2" fmla="*/ 863600 w 863600"/>
              <a:gd name="connsiteY2" fmla="*/ 16934 h 5698067"/>
              <a:gd name="connsiteX3" fmla="*/ 0 w 863600"/>
              <a:gd name="connsiteY3" fmla="*/ 5698067 h 5698067"/>
              <a:gd name="connsiteX4" fmla="*/ 0 w 863600"/>
              <a:gd name="connsiteY4" fmla="*/ 8467 h 5698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600" h="5698067">
                <a:moveTo>
                  <a:pt x="0" y="8467"/>
                </a:moveTo>
                <a:lnTo>
                  <a:pt x="863600" y="0"/>
                </a:lnTo>
                <a:lnTo>
                  <a:pt x="863600" y="16934"/>
                </a:lnTo>
                <a:lnTo>
                  <a:pt x="0" y="5698067"/>
                </a:lnTo>
                <a:lnTo>
                  <a:pt x="0" y="846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6" name="任意多边形 15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07460" y="2404534"/>
            <a:ext cx="7768959" cy="1646302"/>
          </a:xfrm>
        </p:spPr>
        <p:txBody>
          <a:bodyPr anchor="b">
            <a:noAutofit/>
          </a:bodyPr>
          <a:lstStyle>
            <a:lvl1pPr algn="r" latinLnBrk="0">
              <a:defRPr lang="zh-CN" sz="48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07460" y="4050834"/>
            <a:ext cx="7768959" cy="1096899"/>
          </a:xfrm>
        </p:spPr>
        <p:txBody>
          <a:bodyPr anchor="t"/>
          <a:lstStyle>
            <a:lvl1pPr marL="0" indent="0" algn="r" latinLnBrk="0">
              <a:buNone/>
              <a:defRPr lang="zh-CN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2024/7/12 Friday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375772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latinLnBrk="0">
              <a:defRPr lang="zh-CN" sz="36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2024/7/12 Friday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55628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2700868"/>
            <a:ext cx="8598907" cy="1826581"/>
          </a:xfrm>
        </p:spPr>
        <p:txBody>
          <a:bodyPr anchor="b"/>
          <a:lstStyle>
            <a:lvl1pPr algn="l" latinLnBrk="0">
              <a:defRPr lang="zh-CN" sz="4000" b="0" cap="none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860400"/>
          </a:xfrm>
        </p:spPr>
        <p:txBody>
          <a:bodyPr anchor="t"/>
          <a:lstStyle>
            <a:lvl1pPr marL="0" indent="0" algn="l" latinLnBrk="0">
              <a:buNone/>
              <a:defRPr lang="zh-CN"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2024/7/12 Friday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477949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77511" y="2160589"/>
            <a:ext cx="4185125" cy="38807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91296" y="2160590"/>
            <a:ext cx="4185124" cy="38807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2024/7/12 Friday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687616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zh-CN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5922" y="2160983"/>
            <a:ext cx="4186713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zh-CN" sz="2400" b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75922" y="2737246"/>
            <a:ext cx="4186713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89709" y="2160983"/>
            <a:ext cx="4186708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zh-CN" sz="2400" b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89710" y="2737246"/>
            <a:ext cx="4186707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2024/7/12 Friday</a:t>
            </a:fld>
            <a:endParaRPr 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35033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2024/7/12 Friday</a:t>
            </a:fld>
            <a:endParaRPr 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195165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2024/7/12 Friday</a:t>
            </a:fld>
            <a:endParaRPr 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89786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0" y="1498604"/>
            <a:ext cx="3855532" cy="1278466"/>
          </a:xfrm>
        </p:spPr>
        <p:txBody>
          <a:bodyPr anchor="b">
            <a:normAutofit/>
          </a:bodyPr>
          <a:lstStyle>
            <a:lvl1pPr latinLnBrk="0">
              <a:defRPr lang="zh-CN" sz="2000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1701" y="514925"/>
            <a:ext cx="4514717" cy="552643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7510" y="2777069"/>
            <a:ext cx="3855532" cy="2584449"/>
          </a:xfrm>
        </p:spPr>
        <p:txBody>
          <a:bodyPr>
            <a:normAutofit/>
          </a:bodyPr>
          <a:lstStyle>
            <a:lvl1pPr marL="0" indent="0" latinLnBrk="0">
              <a:buNone/>
              <a:defRPr lang="zh-CN" sz="1400"/>
            </a:lvl1pPr>
            <a:lvl2pPr marL="457063" indent="0" latinLnBrk="0">
              <a:buNone/>
              <a:defRPr lang="zh-CN" sz="1400"/>
            </a:lvl2pPr>
            <a:lvl3pPr marL="914126" indent="0" latinLnBrk="0">
              <a:buNone/>
              <a:defRPr lang="zh-CN" sz="1200"/>
            </a:lvl3pPr>
            <a:lvl4pPr marL="1371189" indent="0" latinLnBrk="0">
              <a:buNone/>
              <a:defRPr lang="zh-CN" sz="1000"/>
            </a:lvl4pPr>
            <a:lvl5pPr marL="1828251" indent="0" latinLnBrk="0">
              <a:buNone/>
              <a:defRPr lang="zh-CN" sz="1000"/>
            </a:lvl5pPr>
            <a:lvl6pPr marL="2285314" indent="0" latinLnBrk="0">
              <a:buNone/>
              <a:defRPr lang="zh-CN" sz="1000"/>
            </a:lvl6pPr>
            <a:lvl7pPr marL="2742377" indent="0" latinLnBrk="0">
              <a:buNone/>
              <a:defRPr lang="zh-CN" sz="1000"/>
            </a:lvl7pPr>
            <a:lvl8pPr marL="3199440" indent="0" latinLnBrk="0">
              <a:buNone/>
              <a:defRPr lang="zh-CN" sz="1000"/>
            </a:lvl8pPr>
            <a:lvl9pPr marL="3656503" indent="0" latinLnBrk="0">
              <a:buNone/>
              <a:defRPr lang="zh-CN"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2024/7/12 Friday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721625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4800600"/>
            <a:ext cx="8598906" cy="566738"/>
          </a:xfrm>
        </p:spPr>
        <p:txBody>
          <a:bodyPr anchor="b">
            <a:normAutofit/>
          </a:bodyPr>
          <a:lstStyle>
            <a:lvl1pPr algn="l" latinLnBrk="0">
              <a:defRPr lang="zh-CN" sz="2400" b="0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677511" y="609600"/>
            <a:ext cx="8598907" cy="3845718"/>
          </a:xfrm>
        </p:spPr>
        <p:txBody>
          <a:bodyPr anchor="ctr">
            <a:normAutofit/>
          </a:bodyPr>
          <a:lstStyle>
            <a:lvl1pPr marL="0" indent="0" algn="ctr" latinLnBrk="0">
              <a:buNone/>
              <a:defRPr lang="zh-CN" sz="1600"/>
            </a:lvl1pPr>
            <a:lvl2pPr marL="457200" indent="0" latinLnBrk="0">
              <a:buNone/>
              <a:defRPr lang="zh-CN" sz="2800"/>
            </a:lvl2pPr>
            <a:lvl3pPr marL="914400" indent="0" latinLnBrk="0">
              <a:buNone/>
              <a:defRPr lang="zh-CN" sz="2400"/>
            </a:lvl3pPr>
            <a:lvl4pPr marL="1371600" indent="0" latinLnBrk="0">
              <a:buNone/>
              <a:defRPr lang="zh-CN" sz="2000"/>
            </a:lvl4pPr>
            <a:lvl5pPr marL="1828800" indent="0" latinLnBrk="0">
              <a:buNone/>
              <a:defRPr lang="zh-CN" sz="2000"/>
            </a:lvl5pPr>
            <a:lvl6pPr marL="2286000" indent="0" latinLnBrk="0">
              <a:buNone/>
              <a:defRPr lang="zh-CN" sz="2000"/>
            </a:lvl6pPr>
            <a:lvl7pPr marL="2743200" indent="0" latinLnBrk="0">
              <a:buNone/>
              <a:defRPr lang="zh-CN" sz="2000"/>
            </a:lvl7pPr>
            <a:lvl8pPr marL="3200400" indent="0" latinLnBrk="0">
              <a:buNone/>
              <a:defRPr lang="zh-CN" sz="2000"/>
            </a:lvl8pPr>
            <a:lvl9pPr marL="3657600" indent="0" latinLnBrk="0">
              <a:buNone/>
              <a:defRPr lang="zh-CN" sz="2000"/>
            </a:lvl9pPr>
          </a:lstStyle>
          <a:p>
            <a:r>
              <a:rPr lang="zh-CN" altLang="en-US"/>
              <a:t>单击图标添加图片</a:t>
            </a: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7511" y="5367338"/>
            <a:ext cx="8598906" cy="674024"/>
          </a:xfrm>
        </p:spPr>
        <p:txBody>
          <a:bodyPr>
            <a:normAutofit/>
          </a:bodyPr>
          <a:lstStyle>
            <a:lvl1pPr marL="0" indent="0" latinLnBrk="0">
              <a:buNone/>
              <a:defRPr lang="zh-CN" sz="1200"/>
            </a:lvl1pPr>
            <a:lvl2pPr marL="457200" indent="0" latinLnBrk="0">
              <a:buNone/>
              <a:defRPr lang="zh-CN" sz="1200"/>
            </a:lvl2pPr>
            <a:lvl3pPr marL="914400" indent="0" latinLnBrk="0">
              <a:buNone/>
              <a:defRPr lang="zh-CN" sz="1000"/>
            </a:lvl3pPr>
            <a:lvl4pPr marL="1371600" indent="0" latinLnBrk="0">
              <a:buNone/>
              <a:defRPr lang="zh-CN" sz="900"/>
            </a:lvl4pPr>
            <a:lvl5pPr marL="1828800" indent="0" latinLnBrk="0">
              <a:buNone/>
              <a:defRPr lang="zh-CN" sz="900"/>
            </a:lvl5pPr>
            <a:lvl6pPr marL="2286000" indent="0" latinLnBrk="0">
              <a:buNone/>
              <a:defRPr lang="zh-CN" sz="900"/>
            </a:lvl6pPr>
            <a:lvl7pPr marL="2743200" indent="0" latinLnBrk="0">
              <a:buNone/>
              <a:defRPr lang="zh-CN" sz="900"/>
            </a:lvl7pPr>
            <a:lvl8pPr marL="3200400" indent="0" latinLnBrk="0">
              <a:buNone/>
              <a:defRPr lang="zh-CN" sz="900"/>
            </a:lvl8pPr>
            <a:lvl9pPr marL="3657600" indent="0" latinLnBrk="0">
              <a:buNone/>
              <a:defRPr lang="zh-CN"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2024/7/12 Friday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290783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609600"/>
            <a:ext cx="8598907" cy="3403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2024/7/12 Friday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56584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7/12/2024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1366495" y="3632200"/>
            <a:ext cx="7226406" cy="381000"/>
          </a:xfrm>
        </p:spPr>
        <p:txBody>
          <a:bodyPr anchor="ctr">
            <a:noAutofit/>
          </a:bodyPr>
          <a:lstStyle>
            <a:lvl1pPr marL="0" indent="0" latinLnBrk="0">
              <a:buFontTx/>
              <a:buNone/>
              <a:defRPr 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42011" y="167030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zh-CN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988201" y="251463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lvl="0" latinLnBrk="0">
              <a:spcBef>
                <a:spcPct val="0"/>
              </a:spcBef>
              <a:buNone/>
              <a:defRPr lang="zh-CN"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dirty="0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9817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1931988"/>
            <a:ext cx="8598907" cy="2595460"/>
          </a:xfrm>
        </p:spPr>
        <p:txBody>
          <a:bodyPr anchor="b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2024/7/12 Friday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396703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7/12/2024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 latinLnBrk="0">
              <a:buFontTx/>
              <a:buNone/>
              <a:defRPr 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42011" y="165216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zh-CN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997264" y="247835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lvl="0" latinLnBrk="0">
              <a:spcBef>
                <a:spcPct val="0"/>
              </a:spcBef>
              <a:buNone/>
              <a:defRPr lang="zh-CN"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7398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978" y="609600"/>
            <a:ext cx="8590440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2024/7/12 Friday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 latinLnBrk="0">
              <a:buFontTx/>
              <a:buNone/>
              <a:defRPr lang="zh-CN" sz="2400">
                <a:solidFill>
                  <a:schemeClr val="accent1"/>
                </a:solidFill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04312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2024/7/12 Friday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150809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69749" y="609600"/>
            <a:ext cx="1305083" cy="5251451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77511" y="609600"/>
            <a:ext cx="7061989" cy="52514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2024/7/12 Friday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029164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线 6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线 7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1" y="2160590"/>
            <a:ext cx="8598907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CN" sz="900">
                <a:solidFill>
                  <a:schemeClr val="tx1">
                    <a:tint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7/12/2024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zh-CN" sz="900">
                <a:solidFill>
                  <a:schemeClr val="tx1">
                    <a:tint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CN" sz="9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541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lang="zh-CN" sz="36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j-cs"/>
        </a:defRPr>
      </a:lvl1pPr>
      <a:lvl2pPr eaLnBrk="1" latinLnBrk="0" hangingPunct="1">
        <a:defRPr lang="zh-CN">
          <a:solidFill>
            <a:schemeClr val="tx2"/>
          </a:solidFill>
        </a:defRPr>
      </a:lvl2pPr>
      <a:lvl3pPr eaLnBrk="1" latinLnBrk="0" hangingPunct="1">
        <a:defRPr lang="zh-CN">
          <a:solidFill>
            <a:schemeClr val="tx2"/>
          </a:solidFill>
        </a:defRPr>
      </a:lvl3pPr>
      <a:lvl4pPr eaLnBrk="1" latinLnBrk="0" hangingPunct="1">
        <a:defRPr lang="zh-CN">
          <a:solidFill>
            <a:schemeClr val="tx2"/>
          </a:solidFill>
        </a:defRPr>
      </a:lvl4pPr>
      <a:lvl5pPr eaLnBrk="1" latinLnBrk="0" hangingPunct="1">
        <a:defRPr lang="zh-CN">
          <a:solidFill>
            <a:schemeClr val="tx2"/>
          </a:solidFill>
        </a:defRPr>
      </a:lvl5pPr>
      <a:lvl6pPr eaLnBrk="1" latinLnBrk="0" hangingPunct="1">
        <a:defRPr lang="zh-CN">
          <a:solidFill>
            <a:schemeClr val="tx2"/>
          </a:solidFill>
        </a:defRPr>
      </a:lvl6pPr>
      <a:lvl7pPr eaLnBrk="1" latinLnBrk="0" hangingPunct="1">
        <a:defRPr lang="zh-CN">
          <a:solidFill>
            <a:schemeClr val="tx2"/>
          </a:solidFill>
        </a:defRPr>
      </a:lvl7pPr>
      <a:lvl8pPr eaLnBrk="1" latinLnBrk="0" hangingPunct="1">
        <a:defRPr lang="zh-CN">
          <a:solidFill>
            <a:schemeClr val="tx2"/>
          </a:solidFill>
        </a:defRPr>
      </a:lvl8pPr>
      <a:lvl9pPr eaLnBrk="1" latinLnBrk="0" hangingPunct="1">
        <a:defRPr lang="zh-CN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8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6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4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6" name="矩形 8"/>
          <p:cNvSpPr>
            <a:spLocks noGrp="1" noChangeArrowheads="1"/>
          </p:cNvSpPr>
          <p:nvPr>
            <p:ph type="ctrTitle"/>
          </p:nvPr>
        </p:nvSpPr>
        <p:spPr>
          <a:xfrm>
            <a:off x="1479325" y="1616744"/>
            <a:ext cx="7768959" cy="1646302"/>
          </a:xfrm>
        </p:spPr>
        <p:txBody>
          <a:bodyPr/>
          <a:lstStyle/>
          <a:p>
            <a:pPr algn="ctr"/>
            <a:r>
              <a:rPr altLang="en-US" b="1" dirty="0"/>
              <a:t>第</a:t>
            </a:r>
            <a:r>
              <a:rPr lang="en-US" altLang="zh-CN" b="1" dirty="0"/>
              <a:t>6</a:t>
            </a:r>
            <a:r>
              <a:rPr lang="zh-CN" altLang="en-US" b="1" dirty="0"/>
              <a:t>单元</a:t>
            </a:r>
            <a:r>
              <a:rPr altLang="en-US" b="1" dirty="0"/>
              <a:t>   </a:t>
            </a:r>
            <a:r>
              <a:rPr lang="zh-CN" altLang="en-US" b="1" dirty="0"/>
              <a:t>数 组</a:t>
            </a:r>
            <a:endParaRPr lang="zh-CN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618" y="3945834"/>
            <a:ext cx="1193717" cy="124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88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Grp="1" noChangeArrowheads="1"/>
          </p:cNvSpPr>
          <p:nvPr>
            <p:ph type="title"/>
          </p:nvPr>
        </p:nvSpPr>
        <p:spPr>
          <a:xfrm>
            <a:off x="306035" y="289600"/>
            <a:ext cx="8598907" cy="1320800"/>
          </a:xfrm>
        </p:spPr>
        <p:txBody>
          <a:bodyPr/>
          <a:lstStyle/>
          <a:p>
            <a:r>
              <a:rPr 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摘要</a:t>
            </a:r>
          </a:p>
        </p:txBody>
      </p:sp>
      <p:sp>
        <p:nvSpPr>
          <p:cNvPr id="5" name="矩形 4"/>
          <p:cNvSpPr/>
          <p:nvPr/>
        </p:nvSpPr>
        <p:spPr>
          <a:xfrm>
            <a:off x="937331" y="893728"/>
            <a:ext cx="6858147" cy="59349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6.1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一维数组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6.1.1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一维数组的定义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6.1.2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一维数组的初始化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6.1.3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一维数组元素的引用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6.2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二维数组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6.2.1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二维数组的定义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6.2.2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二维数组的初始化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6.2.3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二维数组元素的引用</a:t>
            </a:r>
          </a:p>
          <a:p>
            <a:pPr marL="28575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6.3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字符数组与字符串</a:t>
            </a: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6.3.1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字符数组的定义及初始化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6.3.2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字符串及其处理函数</a:t>
            </a:r>
          </a:p>
          <a:p>
            <a:pPr marL="28575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实例分析与实现</a:t>
            </a:r>
          </a:p>
        </p:txBody>
      </p:sp>
    </p:spTree>
    <p:extLst>
      <p:ext uri="{BB962C8B-B14F-4D97-AF65-F5344CB8AC3E}">
        <p14:creationId xmlns:p14="http://schemas.microsoft.com/office/powerpoint/2010/main" val="1994171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209246" y="2050143"/>
            <a:ext cx="6763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6.1  </a:t>
            </a:r>
            <a:r>
              <a:rPr lang="zh-CN" altLang="en-US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一维数组</a:t>
            </a:r>
          </a:p>
        </p:txBody>
      </p:sp>
      <p:sp>
        <p:nvSpPr>
          <p:cNvPr id="3" name="矩形 2"/>
          <p:cNvSpPr/>
          <p:nvPr/>
        </p:nvSpPr>
        <p:spPr>
          <a:xfrm>
            <a:off x="2837897" y="2913495"/>
            <a:ext cx="37818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6.1.1  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一维数组的定义</a:t>
            </a:r>
            <a:endParaRPr lang="zh-CN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3166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一维数组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252"/>
          <a:stretch/>
        </p:blipFill>
        <p:spPr>
          <a:xfrm rot="20242406">
            <a:off x="128149" y="1152978"/>
            <a:ext cx="717834" cy="8097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8576" y="1422173"/>
            <a:ext cx="33483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85750">
              <a:buClr>
                <a:schemeClr val="accent2"/>
              </a:buClr>
              <a:buFont typeface="Wingdings" panose="05000000000000000000" pitchFamily="2" charset="2"/>
              <a:buChar char="Ø"/>
              <a:defRPr/>
            </a:pP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学生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成绩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管理系统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515" y="1973529"/>
            <a:ext cx="2030456" cy="25486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057" y="2799475"/>
            <a:ext cx="7440971" cy="3531989"/>
          </a:xfrm>
          <a:prstGeom prst="rect">
            <a:avLst/>
          </a:prstGeom>
        </p:spPr>
      </p:pic>
      <p:sp>
        <p:nvSpPr>
          <p:cNvPr id="5" name="云形标注 4"/>
          <p:cNvSpPr/>
          <p:nvPr/>
        </p:nvSpPr>
        <p:spPr>
          <a:xfrm>
            <a:off x="4164037" y="369156"/>
            <a:ext cx="4712677" cy="2377440"/>
          </a:xfrm>
          <a:prstGeom prst="cloudCallou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30</a:t>
            </a:r>
            <a:r>
              <a:rPr lang="zh-CN" altLang="en-US" sz="2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个学生成绩？</a:t>
            </a:r>
            <a:endParaRPr lang="en-US" altLang="zh-CN" sz="24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300</a:t>
            </a:r>
            <a:r>
              <a:rPr lang="zh-CN" altLang="en-US" sz="2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个学生成绩？</a:t>
            </a:r>
            <a:endParaRPr lang="en-US" altLang="zh-CN" sz="24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3000</a:t>
            </a:r>
            <a:r>
              <a:rPr lang="zh-CN" altLang="en-US" sz="2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个学生成绩呢？</a:t>
            </a:r>
          </a:p>
        </p:txBody>
      </p:sp>
    </p:spTree>
    <p:extLst>
      <p:ext uri="{BB962C8B-B14F-4D97-AF65-F5344CB8AC3E}">
        <p14:creationId xmlns:p14="http://schemas.microsoft.com/office/powerpoint/2010/main" val="351259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一维数组</a:t>
            </a:r>
          </a:p>
        </p:txBody>
      </p:sp>
      <p:sp>
        <p:nvSpPr>
          <p:cNvPr id="4" name="矩形 3"/>
          <p:cNvSpPr>
            <a:spLocks noGrp="1" noChangeArrowheads="1"/>
          </p:cNvSpPr>
          <p:nvPr>
            <p:ph idx="1"/>
          </p:nvPr>
        </p:nvSpPr>
        <p:spPr>
          <a:xfrm>
            <a:off x="629610" y="1920338"/>
            <a:ext cx="9504778" cy="38807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3200" dirty="0">
                <a:solidFill>
                  <a:schemeClr val="tx1"/>
                </a:solidFill>
              </a:rPr>
              <a:t>为了处理方便，把具有</a:t>
            </a:r>
            <a:r>
              <a:rPr lang="zh-CN" altLang="zh-CN" sz="3200" dirty="0">
                <a:solidFill>
                  <a:schemeClr val="accent4"/>
                </a:solidFill>
              </a:rPr>
              <a:t>相同类型</a:t>
            </a:r>
            <a:r>
              <a:rPr lang="zh-CN" altLang="zh-CN" sz="3200" dirty="0">
                <a:solidFill>
                  <a:schemeClr val="tx1"/>
                </a:solidFill>
              </a:rPr>
              <a:t>的若干变量按</a:t>
            </a:r>
            <a:r>
              <a:rPr lang="zh-CN" altLang="zh-CN" sz="3200" dirty="0">
                <a:solidFill>
                  <a:schemeClr val="accent4"/>
                </a:solidFill>
              </a:rPr>
              <a:t>有序</a:t>
            </a:r>
            <a:r>
              <a:rPr lang="zh-CN" altLang="zh-CN" sz="3200" dirty="0">
                <a:solidFill>
                  <a:schemeClr val="tx1"/>
                </a:solidFill>
              </a:rPr>
              <a:t>的形式组织起来。这些按序排列的同类数据元素的集合称为</a:t>
            </a:r>
            <a:r>
              <a:rPr lang="zh-CN" altLang="zh-CN" sz="3200" b="1" dirty="0">
                <a:solidFill>
                  <a:schemeClr val="accent4"/>
                </a:solidFill>
              </a:rPr>
              <a:t>数组</a:t>
            </a:r>
            <a:r>
              <a:rPr lang="zh-CN" altLang="zh-CN" sz="3200" dirty="0"/>
              <a:t>。</a:t>
            </a:r>
            <a:endParaRPr 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588118" y="4087540"/>
            <a:ext cx="101622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109140" y="2613544"/>
            <a:ext cx="1685199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9118168" y="2629135"/>
            <a:ext cx="101622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252"/>
          <a:stretch/>
        </p:blipFill>
        <p:spPr>
          <a:xfrm rot="20242406">
            <a:off x="128149" y="1152978"/>
            <a:ext cx="717834" cy="80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60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一维数组</a:t>
            </a:r>
          </a:p>
        </p:txBody>
      </p:sp>
      <p:sp>
        <p:nvSpPr>
          <p:cNvPr id="4" name="矩形 3"/>
          <p:cNvSpPr>
            <a:spLocks noGrp="1" noChangeArrowheads="1"/>
          </p:cNvSpPr>
          <p:nvPr>
            <p:ph idx="1"/>
          </p:nvPr>
        </p:nvSpPr>
        <p:spPr>
          <a:xfrm>
            <a:off x="664335" y="1161636"/>
            <a:ext cx="950477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sz="3200" dirty="0">
                <a:solidFill>
                  <a:schemeClr val="tx1"/>
                </a:solidFill>
              </a:rPr>
              <a:t>一维数组定义的一般形式为：</a:t>
            </a:r>
          </a:p>
          <a:p>
            <a:pPr marL="0" indent="0">
              <a:buNone/>
            </a:pPr>
            <a:r>
              <a:rPr lang="en-US" altLang="zh-CN" sz="3200" b="1" dirty="0">
                <a:solidFill>
                  <a:schemeClr val="accent4"/>
                </a:solidFill>
              </a:rPr>
              <a:t>          </a:t>
            </a:r>
            <a:r>
              <a:rPr lang="zh-CN" altLang="zh-CN" sz="3200" b="1" dirty="0">
                <a:solidFill>
                  <a:schemeClr val="accent4"/>
                </a:solidFill>
              </a:rPr>
              <a:t>类型说明符</a:t>
            </a:r>
            <a:r>
              <a:rPr lang="en-US" altLang="zh-CN" sz="3200" b="1" dirty="0">
                <a:solidFill>
                  <a:schemeClr val="accent4"/>
                </a:solidFill>
              </a:rPr>
              <a:t>  </a:t>
            </a:r>
            <a:r>
              <a:rPr lang="zh-CN" altLang="zh-CN" sz="3200" b="1" dirty="0">
                <a:solidFill>
                  <a:schemeClr val="accent4"/>
                </a:solidFill>
              </a:rPr>
              <a:t>数组名</a:t>
            </a:r>
            <a:r>
              <a:rPr lang="en-US" altLang="zh-CN" sz="3200" b="1" dirty="0">
                <a:solidFill>
                  <a:schemeClr val="accent4"/>
                </a:solidFill>
              </a:rPr>
              <a:t>[</a:t>
            </a:r>
            <a:r>
              <a:rPr lang="zh-CN" altLang="zh-CN" sz="3200" b="1" dirty="0">
                <a:solidFill>
                  <a:schemeClr val="accent4"/>
                </a:solidFill>
              </a:rPr>
              <a:t>常量表达式</a:t>
            </a:r>
            <a:r>
              <a:rPr lang="en-US" altLang="zh-CN" sz="3200" b="1" dirty="0">
                <a:solidFill>
                  <a:schemeClr val="accent4"/>
                </a:solidFill>
              </a:rPr>
              <a:t>]</a:t>
            </a:r>
            <a:r>
              <a:rPr lang="zh-CN" altLang="zh-CN" sz="3200" b="1" dirty="0">
                <a:solidFill>
                  <a:schemeClr val="accent4"/>
                </a:solidFill>
              </a:rPr>
              <a:t>；</a:t>
            </a:r>
            <a:endParaRPr lang="zh-CN" altLang="zh-CN" sz="3200" dirty="0">
              <a:solidFill>
                <a:schemeClr val="accent4"/>
              </a:solidFill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1435261" y="2777924"/>
            <a:ext cx="1539433" cy="1423686"/>
          </a:xfrm>
          <a:prstGeom prst="wedgeRoundRectCallout">
            <a:avLst>
              <a:gd name="adj1" fmla="val 38351"/>
              <a:gd name="adj2" fmla="val -90385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类型说明符是任一种基本数据类型或构造数据类型</a:t>
            </a:r>
            <a:endParaRPr lang="zh-CN" altLang="en-US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956122" y="2314941"/>
            <a:ext cx="197927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226689" y="2314941"/>
            <a:ext cx="11439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标注 17"/>
          <p:cNvSpPr/>
          <p:nvPr/>
        </p:nvSpPr>
        <p:spPr>
          <a:xfrm>
            <a:off x="3491697" y="2897529"/>
            <a:ext cx="1539433" cy="1423686"/>
          </a:xfrm>
          <a:prstGeom prst="wedgeRoundRectCallout">
            <a:avLst>
              <a:gd name="adj1" fmla="val 38351"/>
              <a:gd name="adj2" fmla="val -90385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数组名是用户定义的数组标识符</a:t>
            </a:r>
            <a:endParaRPr lang="zh-CN" altLang="en-US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5557777" y="2326516"/>
            <a:ext cx="217411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圆角矩形标注 19"/>
          <p:cNvSpPr/>
          <p:nvPr/>
        </p:nvSpPr>
        <p:spPr>
          <a:xfrm>
            <a:off x="6364155" y="3049929"/>
            <a:ext cx="1539433" cy="1423686"/>
          </a:xfrm>
          <a:prstGeom prst="wedgeRoundRectCallout">
            <a:avLst>
              <a:gd name="adj1" fmla="val -34581"/>
              <a:gd name="adj2" fmla="val -10176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常量表达式表示数据元素的个数，也称为数组的长度</a:t>
            </a:r>
            <a:endParaRPr lang="zh-CN" altLang="en-US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024" y="4687746"/>
            <a:ext cx="10954089" cy="156966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a[10];                /*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整型数组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，有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个元素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*/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float b[10],c[20];   /*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实型数组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b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，有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个元素，实型数组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，有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个元素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*/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char 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ch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[20];          /*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字符数组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ch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，有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个元素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*/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502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  <p:bldP spid="20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一维数组</a:t>
            </a:r>
          </a:p>
        </p:txBody>
      </p:sp>
      <p:sp>
        <p:nvSpPr>
          <p:cNvPr id="4" name="矩形 3"/>
          <p:cNvSpPr>
            <a:spLocks noGrp="1" noChangeArrowheads="1"/>
          </p:cNvSpPr>
          <p:nvPr>
            <p:ph idx="1"/>
          </p:nvPr>
        </p:nvSpPr>
        <p:spPr>
          <a:xfrm>
            <a:off x="629610" y="953291"/>
            <a:ext cx="950477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sz="2400" dirty="0">
                <a:solidFill>
                  <a:schemeClr val="tx1"/>
                </a:solidFill>
              </a:rPr>
              <a:t>对于数组类型说明应注意以下几点：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400" dirty="0">
                <a:solidFill>
                  <a:schemeClr val="tx1"/>
                </a:solidFill>
              </a:rPr>
              <a:t>①数组的类型实际上是指数组元素的取值类型。对于同一个数组，其所有元素的数据类型都是相同的。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zh-CN" sz="2400" dirty="0">
                <a:solidFill>
                  <a:schemeClr val="tx1"/>
                </a:solidFill>
              </a:rPr>
              <a:t>②数组名的书写规则应符合标识符的</a:t>
            </a:r>
            <a:r>
              <a:rPr lang="zh-CN" altLang="en-US" sz="2400" dirty="0">
                <a:solidFill>
                  <a:schemeClr val="tx1"/>
                </a:solidFill>
              </a:rPr>
              <a:t>命名规范</a:t>
            </a:r>
            <a:r>
              <a:rPr lang="zh-CN" altLang="zh-CN" sz="2400" dirty="0">
                <a:solidFill>
                  <a:schemeClr val="tx1"/>
                </a:solidFill>
              </a:rPr>
              <a:t>。</a:t>
            </a:r>
          </a:p>
          <a:p>
            <a:pPr marL="0" indent="0">
              <a:buNone/>
            </a:pPr>
            <a:r>
              <a:rPr lang="zh-CN" altLang="zh-CN" sz="2400" dirty="0">
                <a:solidFill>
                  <a:schemeClr val="tx1"/>
                </a:solidFill>
              </a:rPr>
              <a:t>③数组名不能与其它变量名相同。</a:t>
            </a:r>
          </a:p>
          <a:p>
            <a:pPr marL="0" indent="0">
              <a:buNone/>
            </a:pPr>
            <a:r>
              <a:rPr lang="zh-CN" altLang="zh-CN" sz="2400" dirty="0">
                <a:solidFill>
                  <a:schemeClr val="tx1"/>
                </a:solidFill>
              </a:rPr>
              <a:t>④方括号中常量表达式表示数组元素的个数</a:t>
            </a:r>
            <a:r>
              <a:rPr lang="zh-CN" altLang="en-US" sz="2400" dirty="0">
                <a:solidFill>
                  <a:schemeClr val="tx1"/>
                </a:solidFill>
              </a:rPr>
              <a:t>，</a:t>
            </a:r>
            <a:r>
              <a:rPr lang="zh-CN" altLang="zh-CN" sz="2400" dirty="0">
                <a:solidFill>
                  <a:schemeClr val="tx1"/>
                </a:solidFill>
              </a:rPr>
              <a:t>其</a:t>
            </a:r>
            <a:r>
              <a:rPr lang="zh-CN" altLang="zh-CN" sz="2400" dirty="0">
                <a:solidFill>
                  <a:schemeClr val="accent4"/>
                </a:solidFill>
              </a:rPr>
              <a:t>下标从</a:t>
            </a:r>
            <a:r>
              <a:rPr lang="en-US" altLang="zh-CN" sz="2400" dirty="0">
                <a:solidFill>
                  <a:schemeClr val="accent4"/>
                </a:solidFill>
              </a:rPr>
              <a:t>0</a:t>
            </a:r>
            <a:r>
              <a:rPr lang="zh-CN" altLang="zh-CN" sz="2400" dirty="0">
                <a:solidFill>
                  <a:schemeClr val="accent4"/>
                </a:solidFill>
              </a:rPr>
              <a:t>开始</a:t>
            </a:r>
            <a:r>
              <a:rPr lang="zh-CN" altLang="zh-CN" sz="2400" dirty="0">
                <a:solidFill>
                  <a:schemeClr val="tx1"/>
                </a:solidFill>
              </a:rPr>
              <a:t>计算</a:t>
            </a:r>
            <a:r>
              <a:rPr lang="zh-CN" altLang="en-US" sz="2400" dirty="0">
                <a:solidFill>
                  <a:schemeClr val="tx1"/>
                </a:solidFill>
              </a:rPr>
              <a:t>。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zh-CN" sz="2400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7751606" y="1998616"/>
            <a:ext cx="1501922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714433" y="2557774"/>
            <a:ext cx="4210264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14433" y="4230546"/>
            <a:ext cx="8069838" cy="2308324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a[5];              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整型数组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，有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个元素</a:t>
            </a: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，分别是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a[0],a[1],a[2],a[3],a[4]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</a:t>
            </a:r>
            <a:endParaRPr lang="zh-CN" altLang="en-US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419239" y="3117667"/>
            <a:ext cx="918449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972491" y="3614056"/>
            <a:ext cx="291301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082705" y="4084319"/>
            <a:ext cx="2296426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71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一维数组</a:t>
            </a:r>
          </a:p>
        </p:txBody>
      </p:sp>
      <p:sp>
        <p:nvSpPr>
          <p:cNvPr id="4" name="矩形 3"/>
          <p:cNvSpPr>
            <a:spLocks noGrp="1" noChangeArrowheads="1"/>
          </p:cNvSpPr>
          <p:nvPr>
            <p:ph idx="1"/>
          </p:nvPr>
        </p:nvSpPr>
        <p:spPr>
          <a:xfrm>
            <a:off x="629610" y="953291"/>
            <a:ext cx="950477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sz="2400" dirty="0">
                <a:solidFill>
                  <a:schemeClr val="tx1"/>
                </a:solidFill>
              </a:rPr>
              <a:t>对于数组类型说明应注意以下几点：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400" dirty="0">
                <a:solidFill>
                  <a:schemeClr val="tx1"/>
                </a:solidFill>
              </a:rPr>
              <a:t>⑤不能在方括号中用变量来表示元素的个数，但是可以用符号常量或常量表达式。</a:t>
            </a:r>
          </a:p>
          <a:p>
            <a:pPr marL="0" indent="0">
              <a:buNone/>
            </a:pPr>
            <a:endParaRPr lang="zh-CN" altLang="zh-CN" sz="2400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8328072" y="1985554"/>
            <a:ext cx="1375624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458216" y="2754447"/>
            <a:ext cx="3440365" cy="3046988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#define FD 5</a:t>
            </a:r>
            <a:endParaRPr lang="zh-CN" altLang="zh-CN" sz="2400" dirty="0">
              <a:solidFill>
                <a:schemeClr val="accent4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main( )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</a:t>
            </a:r>
            <a:r>
              <a:rPr lang="en-US" altLang="zh-CN" sz="24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3+2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],b[</a:t>
            </a:r>
            <a:r>
              <a:rPr lang="en-US" altLang="zh-CN" sz="24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7+FD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];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……</a:t>
            </a:r>
          </a:p>
          <a:p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   //</a:t>
            </a: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这是</a:t>
            </a:r>
            <a:r>
              <a:rPr lang="zh-CN" altLang="en-US" sz="2400" dirty="0">
                <a:solidFill>
                  <a:srgbClr val="FF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合法</a:t>
            </a: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14433" y="2542905"/>
            <a:ext cx="1545441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34754" y="2767510"/>
            <a:ext cx="3261509" cy="3046988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#include &lt;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stdio.h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&gt;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main( )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4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n=5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</a:t>
            </a:r>
            <a:r>
              <a:rPr lang="en-US" altLang="zh-CN" sz="24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n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];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……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    //</a:t>
            </a: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这是</a:t>
            </a:r>
            <a:r>
              <a:rPr lang="zh-CN" altLang="en-US" sz="2400" dirty="0">
                <a:solidFill>
                  <a:srgbClr val="FF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错误</a:t>
            </a: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376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一维数组</a:t>
            </a:r>
          </a:p>
        </p:txBody>
      </p:sp>
      <p:sp>
        <p:nvSpPr>
          <p:cNvPr id="4" name="矩形 3"/>
          <p:cNvSpPr>
            <a:spLocks noGrp="1" noChangeArrowheads="1"/>
          </p:cNvSpPr>
          <p:nvPr>
            <p:ph idx="1"/>
          </p:nvPr>
        </p:nvSpPr>
        <p:spPr>
          <a:xfrm>
            <a:off x="629610" y="953291"/>
            <a:ext cx="950477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sz="2400" dirty="0">
                <a:solidFill>
                  <a:schemeClr val="tx1"/>
                </a:solidFill>
              </a:rPr>
              <a:t>对于数组类型说明应注意以下几点：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400" dirty="0">
                <a:solidFill>
                  <a:schemeClr val="tx1"/>
                </a:solidFill>
              </a:rPr>
              <a:t>⑥</a:t>
            </a:r>
            <a:r>
              <a:rPr lang="en-US" altLang="zh-CN" sz="2400" dirty="0">
                <a:solidFill>
                  <a:schemeClr val="tx1"/>
                </a:solidFill>
              </a:rPr>
              <a:t>C</a:t>
            </a:r>
            <a:r>
              <a:rPr lang="zh-CN" altLang="zh-CN" sz="2400" dirty="0">
                <a:solidFill>
                  <a:schemeClr val="tx1"/>
                </a:solidFill>
              </a:rPr>
              <a:t>编译系统为数组分配连续的存储空间，数组名代表数组在内存中存放的首地址。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3999757" y="2011679"/>
            <a:ext cx="883745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00570" y="2687316"/>
            <a:ext cx="10028707" cy="3785652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整型数组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a[10]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，其存储情况如下图所示，每个存储单元占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字节。</a:t>
            </a: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altLang="zh-CN" sz="2400" dirty="0">
              <a:solidFill>
                <a:schemeClr val="accent4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fontAlgn="t"/>
            <a:r>
              <a:rPr lang="zh-CN" altLang="en-US" sz="2400" b="1" dirty="0"/>
              <a:t>                                 </a:t>
            </a:r>
            <a:r>
              <a:rPr lang="zh-CN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数组元素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lvl="8" fontAlgn="t"/>
            <a:r>
              <a:rPr lang="en-US" altLang="zh-CN" sz="2400" dirty="0"/>
              <a:t>a[0]</a:t>
            </a:r>
            <a:endParaRPr lang="zh-CN" altLang="zh-CN" sz="2400" dirty="0"/>
          </a:p>
          <a:p>
            <a:pPr lvl="8" fontAlgn="t"/>
            <a:r>
              <a:rPr lang="en-US" altLang="zh-CN" sz="2400" dirty="0"/>
              <a:t>a[1]</a:t>
            </a:r>
            <a:endParaRPr lang="zh-CN" altLang="zh-CN" sz="2400" dirty="0"/>
          </a:p>
          <a:p>
            <a:pPr lvl="8" fontAlgn="t"/>
            <a:r>
              <a:rPr lang="en-US" altLang="zh-CN" sz="2400" dirty="0"/>
              <a:t>a[2]</a:t>
            </a:r>
            <a:endParaRPr lang="zh-CN" altLang="zh-CN" sz="2400" dirty="0"/>
          </a:p>
          <a:p>
            <a:pPr lvl="8" fontAlgn="t"/>
            <a:r>
              <a:rPr lang="en-US" altLang="zh-CN" sz="2400" dirty="0"/>
              <a:t>a[3]</a:t>
            </a:r>
            <a:endParaRPr lang="zh-CN" altLang="zh-CN" sz="2400" dirty="0"/>
          </a:p>
          <a:p>
            <a:pPr lvl="8" fontAlgn="t"/>
            <a:r>
              <a:rPr lang="en-US" altLang="zh-CN" sz="2400" dirty="0"/>
              <a:t>  …</a:t>
            </a:r>
            <a:endParaRPr lang="zh-CN" altLang="zh-CN" sz="2400" dirty="0"/>
          </a:p>
          <a:p>
            <a:pPr lvl="8" fontAlgn="t"/>
            <a:r>
              <a:rPr lang="en-US" altLang="zh-CN" sz="2400" dirty="0"/>
              <a:t>a[8]</a:t>
            </a:r>
            <a:endParaRPr lang="zh-CN" altLang="zh-CN" sz="2400" dirty="0"/>
          </a:p>
          <a:p>
            <a:pPr lvl="8" fontAlgn="t"/>
            <a:r>
              <a:rPr lang="en-US" altLang="zh-CN" sz="2400" dirty="0"/>
              <a:t>a[9]</a:t>
            </a:r>
            <a:endParaRPr lang="en-US" altLang="zh-CN" sz="2400" dirty="0">
              <a:solidFill>
                <a:schemeClr val="accent4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625824" y="2542905"/>
            <a:ext cx="100584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403481" y="1998616"/>
            <a:ext cx="100584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9271000" y="10641013"/>
            <a:ext cx="647700" cy="252412"/>
            <a:chOff x="0" y="0"/>
            <a:chExt cx="647700" cy="251460"/>
          </a:xfrm>
        </p:grpSpPr>
        <p:sp>
          <p:nvSpPr>
            <p:cNvPr id="13" name="矩形 12"/>
            <p:cNvSpPr/>
            <p:nvPr/>
          </p:nvSpPr>
          <p:spPr>
            <a:xfrm>
              <a:off x="297180" y="0"/>
              <a:ext cx="350520" cy="25146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050" kern="100">
                  <a:effectLst/>
                  <a:latin typeface="Calibri"/>
                  <a:ea typeface="宋体"/>
                  <a:cs typeface="Times New Roman"/>
                </a:rPr>
                <a:t>a</a:t>
              </a:r>
              <a:endParaRPr lang="zh-CN" sz="1050" kern="100">
                <a:effectLst/>
                <a:latin typeface="Calibri"/>
                <a:ea typeface="宋体"/>
                <a:cs typeface="Times New Roman"/>
              </a:endParaRPr>
            </a:p>
          </p:txBody>
        </p:sp>
        <p:cxnSp>
          <p:nvCxnSpPr>
            <p:cNvPr id="14" name="直接箭头连接符 13"/>
            <p:cNvCxnSpPr/>
            <p:nvPr/>
          </p:nvCxnSpPr>
          <p:spPr>
            <a:xfrm flipH="1">
              <a:off x="0" y="175260"/>
              <a:ext cx="388620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</p:grp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497075"/>
              </p:ext>
            </p:extLst>
          </p:nvPr>
        </p:nvGraphicFramePr>
        <p:xfrm>
          <a:off x="5362222" y="3461658"/>
          <a:ext cx="1866900" cy="296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存储区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15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16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17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18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23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24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8164286" y="3840480"/>
            <a:ext cx="365760" cy="2873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/>
                </a:solidFill>
              </a:rPr>
              <a:t>a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H="1">
            <a:off x="7310845" y="3984171"/>
            <a:ext cx="853441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44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209246" y="2050143"/>
            <a:ext cx="6763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6.1  </a:t>
            </a:r>
            <a:r>
              <a:rPr lang="zh-CN" altLang="en-US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一维数组</a:t>
            </a:r>
          </a:p>
        </p:txBody>
      </p:sp>
      <p:sp>
        <p:nvSpPr>
          <p:cNvPr id="3" name="矩形 2"/>
          <p:cNvSpPr/>
          <p:nvPr/>
        </p:nvSpPr>
        <p:spPr>
          <a:xfrm>
            <a:off x="2837897" y="2913495"/>
            <a:ext cx="41408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6.1.2  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一维数组的初始化</a:t>
            </a:r>
            <a:endParaRPr lang="zh-CN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2340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>
          <a:xfrm>
            <a:off x="533818" y="518159"/>
            <a:ext cx="8598907" cy="1320800"/>
          </a:xfrm>
        </p:spPr>
        <p:txBody>
          <a:bodyPr/>
          <a:lstStyle/>
          <a:p>
            <a:r>
              <a:rPr altLang="en-US" dirty="0"/>
              <a:t>一维数组</a:t>
            </a:r>
            <a:endParaRPr 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494625" y="1230112"/>
            <a:ext cx="9915463" cy="48873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altLang="en-US" sz="3200" dirty="0">
                <a:solidFill>
                  <a:schemeClr val="tx1"/>
                </a:solidFill>
              </a:rPr>
              <a:t>数组可以在定义时初始化。初始化赋值的一般形式为：</a:t>
            </a:r>
            <a:endParaRPr lang="en-US" altLang="en-US" sz="32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altLang="en-US" sz="3200" b="1" dirty="0">
                <a:solidFill>
                  <a:schemeClr val="accent4"/>
                </a:solidFill>
              </a:rPr>
              <a:t>  类型说明符</a:t>
            </a:r>
            <a:r>
              <a:rPr lang="en-US" sz="3200" b="1" dirty="0">
                <a:solidFill>
                  <a:schemeClr val="accent4"/>
                </a:solidFill>
              </a:rPr>
              <a:t>  </a:t>
            </a:r>
            <a:r>
              <a:rPr altLang="en-US" sz="3200" b="1" dirty="0">
                <a:solidFill>
                  <a:schemeClr val="accent4"/>
                </a:solidFill>
              </a:rPr>
              <a:t>数组名</a:t>
            </a:r>
            <a:r>
              <a:rPr lang="en-US" sz="3200" b="1" dirty="0">
                <a:solidFill>
                  <a:schemeClr val="accent4"/>
                </a:solidFill>
              </a:rPr>
              <a:t>[</a:t>
            </a:r>
            <a:r>
              <a:rPr altLang="en-US" sz="3200" b="1" dirty="0">
                <a:solidFill>
                  <a:schemeClr val="accent4"/>
                </a:solidFill>
              </a:rPr>
              <a:t>常量表达式</a:t>
            </a:r>
            <a:r>
              <a:rPr lang="en-US" sz="3200" b="1" dirty="0">
                <a:solidFill>
                  <a:schemeClr val="accent4"/>
                </a:solidFill>
              </a:rPr>
              <a:t>]={</a:t>
            </a:r>
            <a:r>
              <a:rPr altLang="en-US" sz="3200" b="1" dirty="0">
                <a:solidFill>
                  <a:schemeClr val="accent4"/>
                </a:solidFill>
              </a:rPr>
              <a:t>值，值</a:t>
            </a:r>
            <a:r>
              <a:rPr lang="zh-CN" altLang="en-US" sz="3200" b="1" dirty="0">
                <a:solidFill>
                  <a:schemeClr val="accent4"/>
                </a:solidFill>
              </a:rPr>
              <a:t>，</a:t>
            </a:r>
            <a:r>
              <a:rPr lang="en-US" altLang="zh-CN" sz="3200" b="1" dirty="0">
                <a:solidFill>
                  <a:schemeClr val="accent4"/>
                </a:solidFill>
              </a:rPr>
              <a:t>……</a:t>
            </a:r>
            <a:r>
              <a:rPr altLang="en-US" sz="3200" b="1" dirty="0">
                <a:solidFill>
                  <a:schemeClr val="accent4"/>
                </a:solidFill>
              </a:rPr>
              <a:t>值</a:t>
            </a:r>
            <a:r>
              <a:rPr lang="en-US" sz="3200" b="1" dirty="0">
                <a:solidFill>
                  <a:schemeClr val="accent4"/>
                </a:solidFill>
              </a:rPr>
              <a:t>}</a:t>
            </a:r>
            <a:r>
              <a:rPr altLang="en-US" sz="3200" b="1" dirty="0">
                <a:solidFill>
                  <a:schemeClr val="accent4"/>
                </a:solidFill>
              </a:rPr>
              <a:t>；</a:t>
            </a:r>
            <a:endParaRPr altLang="en-US" sz="3200" dirty="0">
              <a:solidFill>
                <a:schemeClr val="accent4"/>
              </a:solidFill>
            </a:endParaRPr>
          </a:p>
          <a:p>
            <a:pPr>
              <a:buNone/>
            </a:pPr>
            <a:endParaRPr lang="zh-CN" sz="3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2960" y="3131455"/>
            <a:ext cx="6361037" cy="2246769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endParaRPr lang="en-US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a[10]={ 0,1,2,3,4,5,6,7,8,9 };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   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相当于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   a[0]=0; a[1]=1;...a[9]=9;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576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>
          <a:xfrm>
            <a:off x="533818" y="518159"/>
            <a:ext cx="8598907" cy="1320800"/>
          </a:xfrm>
        </p:spPr>
        <p:txBody>
          <a:bodyPr/>
          <a:lstStyle/>
          <a:p>
            <a:r>
              <a:rPr altLang="en-US" dirty="0"/>
              <a:t>一维数组</a:t>
            </a:r>
            <a:endParaRPr 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677510" y="1089432"/>
            <a:ext cx="9282416" cy="48873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200" dirty="0"/>
              <a:t> </a:t>
            </a:r>
            <a:r>
              <a:rPr lang="zh-CN" altLang="zh-CN" sz="3200" dirty="0">
                <a:solidFill>
                  <a:schemeClr val="tx1"/>
                </a:solidFill>
              </a:rPr>
              <a:t>Ｃ语言对数组的初始化赋值还有以下几点规定：</a:t>
            </a:r>
            <a:endParaRPr lang="en-US" altLang="zh-CN" sz="32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3200" dirty="0">
                <a:solidFill>
                  <a:schemeClr val="tx1"/>
                </a:solidFill>
              </a:rPr>
              <a:t> ①可以只给部分元素赋初值。当</a:t>
            </a:r>
            <a:r>
              <a:rPr lang="en-US" altLang="zh-CN" sz="3200" dirty="0">
                <a:solidFill>
                  <a:schemeClr val="tx1"/>
                </a:solidFill>
              </a:rPr>
              <a:t>{ }</a:t>
            </a:r>
            <a:r>
              <a:rPr lang="zh-CN" altLang="zh-CN" sz="3200" dirty="0">
                <a:solidFill>
                  <a:schemeClr val="tx1"/>
                </a:solidFill>
              </a:rPr>
              <a:t>中值的个数少于元素个数时，只给前面部分元素赋值</a:t>
            </a:r>
            <a:r>
              <a:rPr lang="zh-CN" altLang="zh-CN" sz="3200" dirty="0"/>
              <a:t>。</a:t>
            </a:r>
            <a:endParaRPr lang="zh-CN" sz="3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44147" y="3722298"/>
            <a:ext cx="8445441" cy="203132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a[10]={0,1,2,3,4};</a:t>
            </a:r>
          </a:p>
          <a:p>
            <a:pPr>
              <a:lnSpc>
                <a:spcPct val="150000"/>
              </a:lnSpc>
            </a:pP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表示只给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a[0]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～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a[4]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这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个元素赋值，而后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个元素自动赋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值</a:t>
            </a:r>
          </a:p>
        </p:txBody>
      </p:sp>
    </p:spTree>
    <p:extLst>
      <p:ext uri="{BB962C8B-B14F-4D97-AF65-F5344CB8AC3E}">
        <p14:creationId xmlns:p14="http://schemas.microsoft.com/office/powerpoint/2010/main" val="37748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>
          <a:xfrm>
            <a:off x="533818" y="518159"/>
            <a:ext cx="8598907" cy="1320800"/>
          </a:xfrm>
        </p:spPr>
        <p:txBody>
          <a:bodyPr/>
          <a:lstStyle/>
          <a:p>
            <a:r>
              <a:rPr altLang="en-US" dirty="0"/>
              <a:t>一维数组</a:t>
            </a:r>
            <a:endParaRPr 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677510" y="1089432"/>
            <a:ext cx="9282416" cy="48873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200" dirty="0"/>
              <a:t> </a:t>
            </a:r>
            <a:r>
              <a:rPr lang="zh-CN" altLang="zh-CN" sz="3200" dirty="0">
                <a:solidFill>
                  <a:schemeClr val="tx1"/>
                </a:solidFill>
              </a:rPr>
              <a:t>Ｃ语言对数组的初始化赋值还有以下几点规定：</a:t>
            </a:r>
            <a:endParaRPr lang="en-US" altLang="zh-CN" sz="32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3200" dirty="0">
                <a:solidFill>
                  <a:schemeClr val="tx1"/>
                </a:solidFill>
              </a:rPr>
              <a:t>  ②只能给元素逐个赋值，不能给数组整体赋值。</a:t>
            </a:r>
            <a:endParaRPr lang="zh-CN" sz="32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3648" y="3117374"/>
            <a:ext cx="8600193" cy="2677656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给十个元素全部赋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值，只能写为：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          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a[10]={1,1,1,1,1,1,1,1,1,1};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  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而不能写为：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          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a[10]=1;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494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209246" y="2050143"/>
            <a:ext cx="6763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6.1  </a:t>
            </a:r>
            <a:r>
              <a:rPr lang="zh-CN" altLang="en-US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一维数组</a:t>
            </a:r>
          </a:p>
        </p:txBody>
      </p:sp>
      <p:sp>
        <p:nvSpPr>
          <p:cNvPr id="3" name="矩形 2"/>
          <p:cNvSpPr/>
          <p:nvPr/>
        </p:nvSpPr>
        <p:spPr>
          <a:xfrm>
            <a:off x="2837897" y="2913495"/>
            <a:ext cx="4499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6.1.3  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一维数组元素的引用</a:t>
            </a:r>
            <a:endParaRPr lang="zh-CN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2340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480813" y="519756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一维数组</a:t>
            </a:r>
          </a:p>
        </p:txBody>
      </p:sp>
      <p:sp>
        <p:nvSpPr>
          <p:cNvPr id="4" name="矩形 3"/>
          <p:cNvSpPr>
            <a:spLocks noGrp="1" noChangeArrowheads="1"/>
          </p:cNvSpPr>
          <p:nvPr>
            <p:ph idx="1"/>
          </p:nvPr>
        </p:nvSpPr>
        <p:spPr>
          <a:xfrm>
            <a:off x="629610" y="1319051"/>
            <a:ext cx="9504778" cy="523649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3200" dirty="0">
                <a:solidFill>
                  <a:schemeClr val="tx1"/>
                </a:solidFill>
              </a:rPr>
              <a:t>数组元素的一般表示形式为：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3200" b="1" dirty="0">
                <a:solidFill>
                  <a:schemeClr val="accent4"/>
                </a:solidFill>
              </a:rPr>
              <a:t>                      </a:t>
            </a:r>
            <a:r>
              <a:rPr lang="zh-CN" altLang="zh-CN" sz="3200" b="1" dirty="0">
                <a:solidFill>
                  <a:schemeClr val="accent4"/>
                </a:solidFill>
              </a:rPr>
              <a:t>数组名</a:t>
            </a:r>
            <a:r>
              <a:rPr lang="en-US" altLang="zh-CN" sz="3200" b="1" dirty="0">
                <a:solidFill>
                  <a:schemeClr val="accent4"/>
                </a:solidFill>
              </a:rPr>
              <a:t>[</a:t>
            </a:r>
            <a:r>
              <a:rPr lang="zh-CN" altLang="zh-CN" sz="3200" b="1" dirty="0">
                <a:solidFill>
                  <a:schemeClr val="accent4"/>
                </a:solidFill>
              </a:rPr>
              <a:t>下标</a:t>
            </a:r>
            <a:r>
              <a:rPr lang="en-US" altLang="zh-CN" sz="3200" b="1" dirty="0">
                <a:solidFill>
                  <a:schemeClr val="accent4"/>
                </a:solidFill>
              </a:rPr>
              <a:t>]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   </a:t>
            </a:r>
            <a:r>
              <a:rPr lang="en-US" altLang="zh-CN" sz="3200" dirty="0">
                <a:solidFill>
                  <a:schemeClr val="tx1"/>
                </a:solidFill>
              </a:rPr>
              <a:t> </a:t>
            </a:r>
            <a:r>
              <a:rPr lang="zh-CN" altLang="zh-CN" sz="3200" dirty="0">
                <a:solidFill>
                  <a:schemeClr val="tx1"/>
                </a:solidFill>
              </a:rPr>
              <a:t>其中，下标只能为整型常量或整型表达式。</a:t>
            </a:r>
            <a:endParaRPr lang="en-US" altLang="zh-CN" sz="32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3200" dirty="0">
                <a:solidFill>
                  <a:schemeClr val="tx1"/>
                </a:solidFill>
              </a:rPr>
              <a:t>例如：</a:t>
            </a:r>
            <a:r>
              <a:rPr lang="en-US" altLang="zh-CN" sz="3200" dirty="0">
                <a:solidFill>
                  <a:schemeClr val="tx1"/>
                </a:solidFill>
              </a:rPr>
              <a:t>a[5]</a:t>
            </a:r>
            <a:r>
              <a:rPr lang="zh-CN" altLang="zh-CN" sz="3200" dirty="0">
                <a:solidFill>
                  <a:schemeClr val="tx1"/>
                </a:solidFill>
              </a:rPr>
              <a:t>、</a:t>
            </a:r>
            <a:r>
              <a:rPr lang="en-US" altLang="zh-CN" sz="3200" dirty="0">
                <a:solidFill>
                  <a:schemeClr val="tx1"/>
                </a:solidFill>
              </a:rPr>
              <a:t>a[</a:t>
            </a:r>
            <a:r>
              <a:rPr lang="en-US" altLang="zh-CN" sz="3200" dirty="0" err="1">
                <a:solidFill>
                  <a:schemeClr val="tx1"/>
                </a:solidFill>
              </a:rPr>
              <a:t>i+j</a:t>
            </a:r>
            <a:r>
              <a:rPr lang="en-US" altLang="zh-CN" sz="3200" dirty="0">
                <a:solidFill>
                  <a:schemeClr val="tx1"/>
                </a:solidFill>
              </a:rPr>
              <a:t>]</a:t>
            </a:r>
            <a:r>
              <a:rPr lang="zh-CN" altLang="zh-CN" sz="3200" dirty="0">
                <a:solidFill>
                  <a:schemeClr val="tx1"/>
                </a:solidFill>
              </a:rPr>
              <a:t>、</a:t>
            </a:r>
            <a:r>
              <a:rPr lang="en-US" altLang="zh-CN" sz="3200" dirty="0">
                <a:solidFill>
                  <a:schemeClr val="tx1"/>
                </a:solidFill>
              </a:rPr>
              <a:t>a[</a:t>
            </a:r>
            <a:r>
              <a:rPr lang="en-US" altLang="zh-CN" sz="3200" dirty="0" err="1">
                <a:solidFill>
                  <a:schemeClr val="tx1"/>
                </a:solidFill>
              </a:rPr>
              <a:t>i</a:t>
            </a:r>
            <a:r>
              <a:rPr lang="en-US" altLang="zh-CN" sz="3200" dirty="0">
                <a:solidFill>
                  <a:schemeClr val="tx1"/>
                </a:solidFill>
              </a:rPr>
              <a:t>++]</a:t>
            </a:r>
            <a:r>
              <a:rPr lang="zh-CN" altLang="zh-CN" sz="3200" dirty="0">
                <a:solidFill>
                  <a:schemeClr val="tx1"/>
                </a:solidFill>
              </a:rPr>
              <a:t>都是合法的数组元素。</a:t>
            </a:r>
            <a:endParaRPr lang="en-US" altLang="zh-CN" sz="32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zh-CN" sz="3200" dirty="0"/>
          </a:p>
          <a:p>
            <a:pPr marL="0" indent="0">
              <a:lnSpc>
                <a:spcPct val="150000"/>
              </a:lnSpc>
              <a:buNone/>
            </a:pPr>
            <a:endParaRPr lang="zh-CN" altLang="zh-CN" sz="3200" dirty="0">
              <a:solidFill>
                <a:schemeClr val="accent4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4473833" y="3742006"/>
            <a:ext cx="1617479" cy="1004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6519325" y="3742006"/>
            <a:ext cx="2047899" cy="1003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84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480813" y="519756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一维数组</a:t>
            </a:r>
          </a:p>
        </p:txBody>
      </p:sp>
      <p:sp>
        <p:nvSpPr>
          <p:cNvPr id="4" name="矩形 3"/>
          <p:cNvSpPr>
            <a:spLocks noGrp="1" noChangeArrowheads="1"/>
          </p:cNvSpPr>
          <p:nvPr>
            <p:ph idx="1"/>
          </p:nvPr>
        </p:nvSpPr>
        <p:spPr>
          <a:xfrm>
            <a:off x="629610" y="1319051"/>
            <a:ext cx="9504778" cy="523649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3200" dirty="0">
                <a:solidFill>
                  <a:schemeClr val="tx1"/>
                </a:solidFill>
              </a:rPr>
              <a:t>在Ｃ语言中只能逐个地使用下标变量，而不能一次引用整个数组。</a:t>
            </a:r>
            <a:endParaRPr lang="en-US" altLang="zh-CN" sz="32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zh-CN" sz="3200" dirty="0">
              <a:solidFill>
                <a:schemeClr val="accent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2393" y="3112164"/>
            <a:ext cx="9385496" cy="3323987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输出有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个元素的数组必须使用循环语句逐个输出各下标变量：</a:t>
            </a:r>
            <a:endParaRPr lang="en-US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           for(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=0; 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&lt;10; 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++)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                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("%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d",a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[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]);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117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26065" y="139920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一维数组</a:t>
            </a:r>
          </a:p>
        </p:txBody>
      </p:sp>
      <p:sp>
        <p:nvSpPr>
          <p:cNvPr id="5" name="矩形 4"/>
          <p:cNvSpPr/>
          <p:nvPr/>
        </p:nvSpPr>
        <p:spPr>
          <a:xfrm>
            <a:off x="565359" y="791841"/>
            <a:ext cx="1000558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【例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6.2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】用数组来处理求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Fibonacci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数列问题。</a:t>
            </a: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zh-CN" altLang="zh-CN" sz="2400" dirty="0"/>
              <a:t> </a:t>
            </a:r>
            <a:endParaRPr lang="en-US" altLang="zh-CN" sz="2400" dirty="0"/>
          </a:p>
          <a:p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可以发现，除了第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项，从第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项开始，每一项都是前面两项之和。将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fibonacci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数列的前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N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项依次放入数组之中，用循环语句从第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项开始求解。</a:t>
            </a: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13" name="图片 1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7809" y="1406604"/>
            <a:ext cx="6372812" cy="1435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59" y="2986088"/>
            <a:ext cx="9009962" cy="2207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232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26065" y="139920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一维数组</a:t>
            </a:r>
          </a:p>
        </p:txBody>
      </p:sp>
      <p:sp>
        <p:nvSpPr>
          <p:cNvPr id="5" name="矩形 4"/>
          <p:cNvSpPr/>
          <p:nvPr/>
        </p:nvSpPr>
        <p:spPr>
          <a:xfrm>
            <a:off x="604911" y="806440"/>
            <a:ext cx="998832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【例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6.3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】某位同学一学期有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门课，根据每门课程的得分情况，试查找出其最高分和最低分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</a:t>
            </a:r>
            <a:endParaRPr lang="en-US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8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分析：</a:t>
            </a:r>
            <a:endParaRPr lang="zh-CN" altLang="zh-CN" sz="2800" dirty="0"/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变量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max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表示最高分和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min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表示最低分，先假定最高分和最低分均为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a[0]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，然后利用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for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循环随着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的变化依次访问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a[1]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～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a[9]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，在此过程中，让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max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和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min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与每一个分数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]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进行比较，最终得到所有分数的最高分和最低分。</a:t>
            </a:r>
          </a:p>
          <a:p>
            <a:pPr>
              <a:lnSpc>
                <a:spcPct val="150000"/>
              </a:lnSpc>
            </a:pPr>
            <a:endParaRPr lang="en-US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671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480813" y="308736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冒泡排序</a:t>
            </a:r>
          </a:p>
        </p:txBody>
      </p:sp>
      <p:sp>
        <p:nvSpPr>
          <p:cNvPr id="4" name="矩形 3"/>
          <p:cNvSpPr>
            <a:spLocks noGrp="1" noChangeArrowheads="1"/>
          </p:cNvSpPr>
          <p:nvPr>
            <p:ph idx="1"/>
          </p:nvPr>
        </p:nvSpPr>
        <p:spPr>
          <a:xfrm>
            <a:off x="615541" y="946984"/>
            <a:ext cx="10652680" cy="52364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sz="2800" dirty="0">
                <a:solidFill>
                  <a:schemeClr val="tx1"/>
                </a:solidFill>
              </a:rPr>
              <a:t>【例</a:t>
            </a:r>
            <a:r>
              <a:rPr lang="en-US" altLang="zh-CN" sz="2800" dirty="0">
                <a:solidFill>
                  <a:schemeClr val="tx1"/>
                </a:solidFill>
              </a:rPr>
              <a:t>6.4</a:t>
            </a:r>
            <a:r>
              <a:rPr lang="zh-CN" altLang="zh-CN" sz="2800" dirty="0">
                <a:solidFill>
                  <a:schemeClr val="tx1"/>
                </a:solidFill>
              </a:rPr>
              <a:t>】用冒泡法对</a:t>
            </a:r>
            <a:r>
              <a:rPr lang="en-US" altLang="zh-CN" sz="2800" dirty="0">
                <a:solidFill>
                  <a:schemeClr val="tx1"/>
                </a:solidFill>
              </a:rPr>
              <a:t>10</a:t>
            </a:r>
            <a:r>
              <a:rPr lang="zh-CN" altLang="zh-CN" sz="2800" dirty="0">
                <a:solidFill>
                  <a:schemeClr val="tx1"/>
                </a:solidFill>
              </a:rPr>
              <a:t>个整数进行由小到大排序。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chemeClr val="accent4"/>
                </a:solidFill>
              </a:rPr>
              <a:t>   </a:t>
            </a:r>
            <a:r>
              <a:rPr lang="zh-CN" altLang="zh-CN" sz="2800" dirty="0">
                <a:solidFill>
                  <a:schemeClr val="accent4"/>
                </a:solidFill>
              </a:rPr>
              <a:t>分析：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tx1"/>
                </a:solidFill>
              </a:rPr>
              <a:t>    </a:t>
            </a:r>
            <a:r>
              <a:rPr lang="zh-CN" altLang="en-US" sz="2800" dirty="0">
                <a:solidFill>
                  <a:schemeClr val="tx1"/>
                </a:solidFill>
              </a:rPr>
              <a:t>冒泡排序法是对相邻的两个数进行比较。</a:t>
            </a:r>
            <a:r>
              <a:rPr lang="zh-CN" altLang="zh-CN" sz="2800" dirty="0">
                <a:solidFill>
                  <a:schemeClr val="tx1"/>
                </a:solidFill>
              </a:rPr>
              <a:t>以</a:t>
            </a:r>
            <a:r>
              <a:rPr lang="en-US" altLang="zh-CN" sz="2800" dirty="0">
                <a:solidFill>
                  <a:schemeClr val="tx1"/>
                </a:solidFill>
              </a:rPr>
              <a:t>5</a:t>
            </a:r>
            <a:r>
              <a:rPr lang="zh-CN" altLang="zh-CN" sz="2800" dirty="0">
                <a:solidFill>
                  <a:schemeClr val="tx1"/>
                </a:solidFill>
              </a:rPr>
              <a:t>个数为例说明排序过程。设</a:t>
            </a:r>
            <a:r>
              <a:rPr lang="en-US" altLang="zh-CN" sz="2800" dirty="0">
                <a:solidFill>
                  <a:schemeClr val="tx1"/>
                </a:solidFill>
              </a:rPr>
              <a:t> </a:t>
            </a:r>
            <a:r>
              <a:rPr lang="en-US" altLang="zh-CN" sz="2800" dirty="0" err="1">
                <a:solidFill>
                  <a:schemeClr val="tx1"/>
                </a:solidFill>
              </a:rPr>
              <a:t>int</a:t>
            </a:r>
            <a:r>
              <a:rPr lang="en-US" altLang="zh-CN" sz="2800" dirty="0">
                <a:solidFill>
                  <a:schemeClr val="tx1"/>
                </a:solidFill>
              </a:rPr>
              <a:t> a[5]={10,7,4,5,8};</a:t>
            </a:r>
            <a:endParaRPr lang="zh-CN" altLang="zh-CN" sz="28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tx1"/>
                </a:solidFill>
              </a:rPr>
              <a:t>    </a:t>
            </a:r>
            <a:r>
              <a:rPr lang="zh-CN" altLang="zh-CN" sz="2800" dirty="0">
                <a:solidFill>
                  <a:schemeClr val="tx1"/>
                </a:solidFill>
              </a:rPr>
              <a:t>则排序过程如下：</a:t>
            </a:r>
            <a:endParaRPr lang="en-US" altLang="zh-CN" sz="28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zh-CN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zh-CN" sz="2600" dirty="0"/>
          </a:p>
          <a:p>
            <a:pPr marL="0" indent="0">
              <a:buNone/>
            </a:pPr>
            <a:endParaRPr lang="zh-CN" altLang="zh-CN" sz="2800" dirty="0"/>
          </a:p>
        </p:txBody>
      </p: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3287043" y="4010937"/>
            <a:ext cx="487932" cy="440083"/>
            <a:chOff x="2953" y="2538"/>
            <a:chExt cx="312" cy="333"/>
          </a:xfrm>
        </p:grpSpPr>
        <p:cxnSp>
          <p:nvCxnSpPr>
            <p:cNvPr id="32" name="AutoShape 723"/>
            <p:cNvCxnSpPr>
              <a:cxnSpLocks noChangeShapeType="1"/>
            </p:cNvCxnSpPr>
            <p:nvPr/>
          </p:nvCxnSpPr>
          <p:spPr bwMode="auto">
            <a:xfrm flipH="1">
              <a:off x="2953" y="2538"/>
              <a:ext cx="31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724"/>
            <p:cNvCxnSpPr>
              <a:cxnSpLocks noChangeShapeType="1"/>
            </p:cNvCxnSpPr>
            <p:nvPr/>
          </p:nvCxnSpPr>
          <p:spPr bwMode="auto">
            <a:xfrm>
              <a:off x="3264" y="2539"/>
              <a:ext cx="1" cy="33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AutoShape 725"/>
            <p:cNvCxnSpPr>
              <a:cxnSpLocks noChangeShapeType="1"/>
            </p:cNvCxnSpPr>
            <p:nvPr/>
          </p:nvCxnSpPr>
          <p:spPr bwMode="auto">
            <a:xfrm flipH="1">
              <a:off x="2953" y="2871"/>
              <a:ext cx="31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4316079" y="4524112"/>
            <a:ext cx="487932" cy="440083"/>
            <a:chOff x="2953" y="2538"/>
            <a:chExt cx="312" cy="333"/>
          </a:xfrm>
        </p:grpSpPr>
        <p:cxnSp>
          <p:nvCxnSpPr>
            <p:cNvPr id="36" name="AutoShape 723"/>
            <p:cNvCxnSpPr>
              <a:cxnSpLocks noChangeShapeType="1"/>
            </p:cNvCxnSpPr>
            <p:nvPr/>
          </p:nvCxnSpPr>
          <p:spPr bwMode="auto">
            <a:xfrm flipH="1">
              <a:off x="2953" y="2538"/>
              <a:ext cx="31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AutoShape 724"/>
            <p:cNvCxnSpPr>
              <a:cxnSpLocks noChangeShapeType="1"/>
            </p:cNvCxnSpPr>
            <p:nvPr/>
          </p:nvCxnSpPr>
          <p:spPr bwMode="auto">
            <a:xfrm>
              <a:off x="3264" y="2539"/>
              <a:ext cx="1" cy="33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AutoShape 725"/>
            <p:cNvCxnSpPr>
              <a:cxnSpLocks noChangeShapeType="1"/>
            </p:cNvCxnSpPr>
            <p:nvPr/>
          </p:nvCxnSpPr>
          <p:spPr bwMode="auto">
            <a:xfrm flipH="1">
              <a:off x="2953" y="2871"/>
              <a:ext cx="31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6617869" y="5344831"/>
            <a:ext cx="487932" cy="440083"/>
            <a:chOff x="2953" y="2538"/>
            <a:chExt cx="312" cy="333"/>
          </a:xfrm>
        </p:grpSpPr>
        <p:cxnSp>
          <p:nvCxnSpPr>
            <p:cNvPr id="40" name="AutoShape 723"/>
            <p:cNvCxnSpPr>
              <a:cxnSpLocks noChangeShapeType="1"/>
            </p:cNvCxnSpPr>
            <p:nvPr/>
          </p:nvCxnSpPr>
          <p:spPr bwMode="auto">
            <a:xfrm flipH="1">
              <a:off x="2953" y="2538"/>
              <a:ext cx="31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AutoShape 724"/>
            <p:cNvCxnSpPr>
              <a:cxnSpLocks noChangeShapeType="1"/>
            </p:cNvCxnSpPr>
            <p:nvPr/>
          </p:nvCxnSpPr>
          <p:spPr bwMode="auto">
            <a:xfrm>
              <a:off x="3264" y="2539"/>
              <a:ext cx="1" cy="33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AutoShape 725"/>
            <p:cNvCxnSpPr>
              <a:cxnSpLocks noChangeShapeType="1"/>
            </p:cNvCxnSpPr>
            <p:nvPr/>
          </p:nvCxnSpPr>
          <p:spPr bwMode="auto">
            <a:xfrm flipH="1">
              <a:off x="2953" y="2871"/>
              <a:ext cx="31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5401388" y="4919860"/>
            <a:ext cx="487932" cy="440083"/>
            <a:chOff x="2953" y="2538"/>
            <a:chExt cx="312" cy="333"/>
          </a:xfrm>
        </p:grpSpPr>
        <p:cxnSp>
          <p:nvCxnSpPr>
            <p:cNvPr id="46" name="AutoShape 723"/>
            <p:cNvCxnSpPr>
              <a:cxnSpLocks noChangeShapeType="1"/>
            </p:cNvCxnSpPr>
            <p:nvPr/>
          </p:nvCxnSpPr>
          <p:spPr bwMode="auto">
            <a:xfrm flipH="1">
              <a:off x="2953" y="2538"/>
              <a:ext cx="31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724"/>
            <p:cNvCxnSpPr>
              <a:cxnSpLocks noChangeShapeType="1"/>
            </p:cNvCxnSpPr>
            <p:nvPr/>
          </p:nvCxnSpPr>
          <p:spPr bwMode="auto">
            <a:xfrm>
              <a:off x="3264" y="2539"/>
              <a:ext cx="1" cy="33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725"/>
            <p:cNvCxnSpPr>
              <a:cxnSpLocks noChangeShapeType="1"/>
            </p:cNvCxnSpPr>
            <p:nvPr/>
          </p:nvCxnSpPr>
          <p:spPr bwMode="auto">
            <a:xfrm flipH="1">
              <a:off x="2953" y="2871"/>
              <a:ext cx="31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TextBox 1"/>
          <p:cNvSpPr txBox="1"/>
          <p:nvPr/>
        </p:nvSpPr>
        <p:spPr>
          <a:xfrm>
            <a:off x="1876460" y="3810264"/>
            <a:ext cx="1570141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a[0]  </a:t>
            </a:r>
            <a:r>
              <a:rPr lang="en-US" altLang="zh-CN" sz="2800" dirty="0">
                <a:solidFill>
                  <a:srgbClr val="0070C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a[1]   7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a[2]   4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a[3]   5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a[4]   8        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6782" y="604910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第一次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74975" y="3840811"/>
            <a:ext cx="1570141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7</a:t>
            </a:r>
            <a:endParaRPr lang="en-US" altLang="zh-CN" sz="2800" dirty="0">
              <a:solidFill>
                <a:srgbClr val="0070C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solidFill>
                  <a:srgbClr val="0070C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4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5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8        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846867" y="3852468"/>
            <a:ext cx="1570141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7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4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5</a:t>
            </a:r>
            <a:endParaRPr lang="en-US" altLang="zh-CN" sz="2800" dirty="0">
              <a:solidFill>
                <a:srgbClr val="0070C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</a:t>
            </a:r>
            <a:r>
              <a:rPr lang="en-US" altLang="zh-CN" sz="2800" dirty="0">
                <a:solidFill>
                  <a:srgbClr val="0070C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8        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758679" y="3853832"/>
            <a:ext cx="1570141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7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4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800" dirty="0">
                <a:solidFill>
                  <a:srgbClr val="0070C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5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8        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43347" y="3878256"/>
            <a:ext cx="1570141" cy="224676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7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4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5</a:t>
            </a:r>
            <a:endParaRPr lang="en-US" altLang="zh-CN" sz="2800" dirty="0">
              <a:solidFill>
                <a:srgbClr val="0070C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</a:t>
            </a:r>
            <a:r>
              <a:rPr lang="en-US" altLang="zh-CN" sz="2800" dirty="0">
                <a:solidFill>
                  <a:srgbClr val="0070C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</a:t>
            </a:r>
            <a:r>
              <a:rPr lang="en-US" altLang="zh-CN" sz="2800" dirty="0">
                <a:solidFill>
                  <a:srgbClr val="0070C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  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93856" y="6079865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第二次</a:t>
            </a:r>
          </a:p>
        </p:txBody>
      </p:sp>
      <p:sp>
        <p:nvSpPr>
          <p:cNvPr id="61" name="矩形 60"/>
          <p:cNvSpPr/>
          <p:nvPr/>
        </p:nvSpPr>
        <p:spPr>
          <a:xfrm>
            <a:off x="4800883" y="6072465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第三次</a:t>
            </a:r>
          </a:p>
        </p:txBody>
      </p:sp>
      <p:sp>
        <p:nvSpPr>
          <p:cNvPr id="62" name="矩形 61"/>
          <p:cNvSpPr/>
          <p:nvPr/>
        </p:nvSpPr>
        <p:spPr>
          <a:xfrm>
            <a:off x="5888538" y="6079865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第四次</a:t>
            </a:r>
          </a:p>
        </p:txBody>
      </p:sp>
      <p:sp>
        <p:nvSpPr>
          <p:cNvPr id="63" name="矩形 62"/>
          <p:cNvSpPr/>
          <p:nvPr/>
        </p:nvSpPr>
        <p:spPr>
          <a:xfrm>
            <a:off x="7071819" y="6093933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结果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7972" y="3852468"/>
            <a:ext cx="615553" cy="210249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第一轮 比 较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71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4" grpId="0"/>
      <p:bldP spid="58" grpId="0"/>
      <p:bldP spid="59" grpId="0"/>
      <p:bldP spid="60" grpId="0"/>
      <p:bldP spid="5" grpId="0"/>
      <p:bldP spid="61" grpId="0"/>
      <p:bldP spid="62" grpId="0"/>
      <p:bldP spid="63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480813" y="308736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冒泡排序</a:t>
            </a:r>
          </a:p>
        </p:txBody>
      </p:sp>
      <p:sp>
        <p:nvSpPr>
          <p:cNvPr id="4" name="矩形 3"/>
          <p:cNvSpPr>
            <a:spLocks noGrp="1" noChangeArrowheads="1"/>
          </p:cNvSpPr>
          <p:nvPr>
            <p:ph idx="1"/>
          </p:nvPr>
        </p:nvSpPr>
        <p:spPr>
          <a:xfrm>
            <a:off x="615541" y="918848"/>
            <a:ext cx="10652680" cy="52364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sz="2800" dirty="0">
                <a:solidFill>
                  <a:schemeClr val="tx1"/>
                </a:solidFill>
              </a:rPr>
              <a:t>【例</a:t>
            </a:r>
            <a:r>
              <a:rPr lang="en-US" altLang="zh-CN" sz="2800" dirty="0">
                <a:solidFill>
                  <a:schemeClr val="tx1"/>
                </a:solidFill>
              </a:rPr>
              <a:t>6.5</a:t>
            </a:r>
            <a:r>
              <a:rPr lang="zh-CN" altLang="zh-CN" sz="2800" dirty="0">
                <a:solidFill>
                  <a:schemeClr val="tx1"/>
                </a:solidFill>
              </a:rPr>
              <a:t>】用冒泡法对</a:t>
            </a:r>
            <a:r>
              <a:rPr lang="en-US" altLang="zh-CN" sz="2800" dirty="0">
                <a:solidFill>
                  <a:schemeClr val="tx1"/>
                </a:solidFill>
              </a:rPr>
              <a:t>10</a:t>
            </a:r>
            <a:r>
              <a:rPr lang="zh-CN" altLang="zh-CN" sz="2800" dirty="0">
                <a:solidFill>
                  <a:schemeClr val="tx1"/>
                </a:solidFill>
              </a:rPr>
              <a:t>个整数进行由小到大排序。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chemeClr val="accent4"/>
                </a:solidFill>
              </a:rPr>
              <a:t>   </a:t>
            </a:r>
            <a:r>
              <a:rPr lang="zh-CN" altLang="zh-CN" sz="2800" dirty="0">
                <a:solidFill>
                  <a:schemeClr val="accent4"/>
                </a:solidFill>
              </a:rPr>
              <a:t>分析：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tx1"/>
                </a:solidFill>
              </a:rPr>
              <a:t>    </a:t>
            </a:r>
            <a:r>
              <a:rPr lang="zh-CN" altLang="en-US" sz="2800" dirty="0">
                <a:solidFill>
                  <a:schemeClr val="tx1"/>
                </a:solidFill>
              </a:rPr>
              <a:t>冒泡排序法是对相邻的两个数进行比较。</a:t>
            </a:r>
            <a:r>
              <a:rPr lang="zh-CN" altLang="zh-CN" sz="2800" dirty="0">
                <a:solidFill>
                  <a:schemeClr val="tx1"/>
                </a:solidFill>
              </a:rPr>
              <a:t>以</a:t>
            </a:r>
            <a:r>
              <a:rPr lang="en-US" altLang="zh-CN" sz="2800" dirty="0">
                <a:solidFill>
                  <a:schemeClr val="tx1"/>
                </a:solidFill>
              </a:rPr>
              <a:t>5</a:t>
            </a:r>
            <a:r>
              <a:rPr lang="zh-CN" altLang="zh-CN" sz="2800" dirty="0">
                <a:solidFill>
                  <a:schemeClr val="tx1"/>
                </a:solidFill>
              </a:rPr>
              <a:t>个数为例说明排序过程。设</a:t>
            </a:r>
            <a:r>
              <a:rPr lang="en-US" altLang="zh-CN" sz="2800" dirty="0">
                <a:solidFill>
                  <a:schemeClr val="tx1"/>
                </a:solidFill>
              </a:rPr>
              <a:t> </a:t>
            </a:r>
            <a:r>
              <a:rPr lang="en-US" altLang="zh-CN" sz="2800" dirty="0" err="1">
                <a:solidFill>
                  <a:schemeClr val="tx1"/>
                </a:solidFill>
              </a:rPr>
              <a:t>int</a:t>
            </a:r>
            <a:r>
              <a:rPr lang="en-US" altLang="zh-CN" sz="2800" dirty="0">
                <a:solidFill>
                  <a:schemeClr val="tx1"/>
                </a:solidFill>
              </a:rPr>
              <a:t> a[5]={10,7,4,5,8};</a:t>
            </a:r>
            <a:endParaRPr lang="zh-CN" altLang="zh-CN" sz="28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tx1"/>
                </a:solidFill>
              </a:rPr>
              <a:t>    </a:t>
            </a:r>
            <a:r>
              <a:rPr lang="zh-CN" altLang="zh-CN" sz="2800" dirty="0">
                <a:solidFill>
                  <a:schemeClr val="tx1"/>
                </a:solidFill>
              </a:rPr>
              <a:t>则排序过程如下：</a:t>
            </a:r>
            <a:endParaRPr lang="en-US" altLang="zh-CN" sz="28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zh-CN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zh-CN" sz="2600" dirty="0"/>
          </a:p>
          <a:p>
            <a:pPr marL="0" indent="0">
              <a:buNone/>
            </a:pPr>
            <a:endParaRPr lang="zh-CN" altLang="zh-CN" sz="2800" dirty="0"/>
          </a:p>
        </p:txBody>
      </p: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3216703" y="4264161"/>
            <a:ext cx="487932" cy="440083"/>
            <a:chOff x="2953" y="2538"/>
            <a:chExt cx="312" cy="333"/>
          </a:xfrm>
        </p:grpSpPr>
        <p:cxnSp>
          <p:nvCxnSpPr>
            <p:cNvPr id="32" name="AutoShape 723"/>
            <p:cNvCxnSpPr>
              <a:cxnSpLocks noChangeShapeType="1"/>
            </p:cNvCxnSpPr>
            <p:nvPr/>
          </p:nvCxnSpPr>
          <p:spPr bwMode="auto">
            <a:xfrm flipH="1">
              <a:off x="2953" y="2538"/>
              <a:ext cx="31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724"/>
            <p:cNvCxnSpPr>
              <a:cxnSpLocks noChangeShapeType="1"/>
            </p:cNvCxnSpPr>
            <p:nvPr/>
          </p:nvCxnSpPr>
          <p:spPr bwMode="auto">
            <a:xfrm>
              <a:off x="3264" y="2539"/>
              <a:ext cx="1" cy="33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AutoShape 725"/>
            <p:cNvCxnSpPr>
              <a:cxnSpLocks noChangeShapeType="1"/>
            </p:cNvCxnSpPr>
            <p:nvPr/>
          </p:nvCxnSpPr>
          <p:spPr bwMode="auto">
            <a:xfrm flipH="1">
              <a:off x="2953" y="2871"/>
              <a:ext cx="31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4287943" y="4725326"/>
            <a:ext cx="487932" cy="440083"/>
            <a:chOff x="2953" y="2538"/>
            <a:chExt cx="312" cy="333"/>
          </a:xfrm>
        </p:grpSpPr>
        <p:cxnSp>
          <p:nvCxnSpPr>
            <p:cNvPr id="36" name="AutoShape 723"/>
            <p:cNvCxnSpPr>
              <a:cxnSpLocks noChangeShapeType="1"/>
            </p:cNvCxnSpPr>
            <p:nvPr/>
          </p:nvCxnSpPr>
          <p:spPr bwMode="auto">
            <a:xfrm flipH="1">
              <a:off x="2953" y="2538"/>
              <a:ext cx="31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AutoShape 724"/>
            <p:cNvCxnSpPr>
              <a:cxnSpLocks noChangeShapeType="1"/>
            </p:cNvCxnSpPr>
            <p:nvPr/>
          </p:nvCxnSpPr>
          <p:spPr bwMode="auto">
            <a:xfrm>
              <a:off x="3264" y="2539"/>
              <a:ext cx="1" cy="33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AutoShape 725"/>
            <p:cNvCxnSpPr>
              <a:cxnSpLocks noChangeShapeType="1"/>
            </p:cNvCxnSpPr>
            <p:nvPr/>
          </p:nvCxnSpPr>
          <p:spPr bwMode="auto">
            <a:xfrm flipH="1">
              <a:off x="2953" y="2871"/>
              <a:ext cx="31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5400606" y="5113742"/>
            <a:ext cx="487932" cy="440083"/>
            <a:chOff x="2953" y="2538"/>
            <a:chExt cx="312" cy="333"/>
          </a:xfrm>
        </p:grpSpPr>
        <p:cxnSp>
          <p:nvCxnSpPr>
            <p:cNvPr id="46" name="AutoShape 723"/>
            <p:cNvCxnSpPr>
              <a:cxnSpLocks noChangeShapeType="1"/>
            </p:cNvCxnSpPr>
            <p:nvPr/>
          </p:nvCxnSpPr>
          <p:spPr bwMode="auto">
            <a:xfrm flipH="1">
              <a:off x="2953" y="2538"/>
              <a:ext cx="31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724"/>
            <p:cNvCxnSpPr>
              <a:cxnSpLocks noChangeShapeType="1"/>
            </p:cNvCxnSpPr>
            <p:nvPr/>
          </p:nvCxnSpPr>
          <p:spPr bwMode="auto">
            <a:xfrm>
              <a:off x="3264" y="2539"/>
              <a:ext cx="1" cy="33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725"/>
            <p:cNvCxnSpPr>
              <a:cxnSpLocks noChangeShapeType="1"/>
            </p:cNvCxnSpPr>
            <p:nvPr/>
          </p:nvCxnSpPr>
          <p:spPr bwMode="auto">
            <a:xfrm flipH="1">
              <a:off x="2953" y="2871"/>
              <a:ext cx="31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TextBox 1"/>
          <p:cNvSpPr txBox="1"/>
          <p:nvPr/>
        </p:nvSpPr>
        <p:spPr>
          <a:xfrm>
            <a:off x="1876460" y="4010937"/>
            <a:ext cx="1570141" cy="181588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a[0]   7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a[1]   4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a[2]   5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a[3]  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06782" y="5769654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第一次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35931" y="4040716"/>
            <a:ext cx="1570141" cy="181588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4</a:t>
            </a:r>
            <a:endParaRPr lang="en-US" altLang="zh-CN" sz="2800" dirty="0">
              <a:solidFill>
                <a:srgbClr val="0070C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7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5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8        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817595" y="4046905"/>
            <a:ext cx="1570141" cy="181588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4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5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7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8        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596837" y="3630086"/>
            <a:ext cx="1570141" cy="267765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4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5</a:t>
            </a:r>
          </a:p>
          <a:p>
            <a:r>
              <a:rPr lang="en-US" altLang="zh-CN" sz="2800" dirty="0">
                <a:solidFill>
                  <a:srgbClr val="0070C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7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</a:t>
            </a:r>
            <a:r>
              <a:rPr lang="en-US" altLang="zh-CN" sz="2800" dirty="0">
                <a:solidFill>
                  <a:srgbClr val="0070C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</a:t>
            </a:r>
            <a:r>
              <a:rPr lang="en-US" altLang="zh-CN" sz="2800" dirty="0">
                <a:solidFill>
                  <a:srgbClr val="0070C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76238" y="5775556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第二次</a:t>
            </a:r>
          </a:p>
        </p:txBody>
      </p:sp>
      <p:sp>
        <p:nvSpPr>
          <p:cNvPr id="61" name="矩形 60"/>
          <p:cNvSpPr/>
          <p:nvPr/>
        </p:nvSpPr>
        <p:spPr>
          <a:xfrm>
            <a:off x="4800883" y="5826819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第三次</a:t>
            </a:r>
          </a:p>
        </p:txBody>
      </p:sp>
      <p:sp>
        <p:nvSpPr>
          <p:cNvPr id="63" name="矩形 62"/>
          <p:cNvSpPr/>
          <p:nvPr/>
        </p:nvSpPr>
        <p:spPr>
          <a:xfrm>
            <a:off x="5934617" y="5826819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结果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7972" y="3852468"/>
            <a:ext cx="615553" cy="231730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第 二 轮 比 较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0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4" grpId="0"/>
      <p:bldP spid="59" grpId="0"/>
      <p:bldP spid="60" grpId="0"/>
      <p:bldP spid="5" grpId="0"/>
      <p:bldP spid="61" grpId="0"/>
      <p:bldP spid="63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480813" y="308736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冒泡排序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1017901"/>
              </p:ext>
            </p:extLst>
          </p:nvPr>
        </p:nvGraphicFramePr>
        <p:xfrm>
          <a:off x="1223890" y="562720"/>
          <a:ext cx="8655706" cy="6147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4887906" imgH="4123617" progId="Visio.Drawing.11">
                  <p:embed/>
                </p:oleObj>
              </mc:Choice>
              <mc:Fallback>
                <p:oleObj name="Visio" r:id="rId3" imgW="4887906" imgH="412361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3890" y="562720"/>
                        <a:ext cx="8655706" cy="61475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4548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209246" y="2050143"/>
            <a:ext cx="6763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6.2  </a:t>
            </a:r>
            <a:r>
              <a:rPr lang="zh-CN" altLang="en-US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二维数组</a:t>
            </a:r>
          </a:p>
        </p:txBody>
      </p:sp>
      <p:sp>
        <p:nvSpPr>
          <p:cNvPr id="3" name="矩形 2"/>
          <p:cNvSpPr/>
          <p:nvPr/>
        </p:nvSpPr>
        <p:spPr>
          <a:xfrm>
            <a:off x="2837897" y="2913495"/>
            <a:ext cx="37818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6.2.1  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二维数组的定义</a:t>
            </a:r>
            <a:endParaRPr lang="zh-CN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2340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二维数组</a:t>
            </a:r>
          </a:p>
        </p:txBody>
      </p:sp>
      <p:sp>
        <p:nvSpPr>
          <p:cNvPr id="4" name="矩形 3"/>
          <p:cNvSpPr>
            <a:spLocks noGrp="1" noChangeArrowheads="1"/>
          </p:cNvSpPr>
          <p:nvPr>
            <p:ph idx="1"/>
          </p:nvPr>
        </p:nvSpPr>
        <p:spPr>
          <a:xfrm>
            <a:off x="629610" y="1206509"/>
            <a:ext cx="9504778" cy="38807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3200" dirty="0"/>
              <a:t>二维数组定义的一般形式是：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3200" b="1" dirty="0">
                <a:solidFill>
                  <a:schemeClr val="accent4"/>
                </a:solidFill>
              </a:rPr>
              <a:t>类型说明符</a:t>
            </a:r>
            <a:r>
              <a:rPr lang="en-US" altLang="zh-CN" sz="3200" b="1" dirty="0">
                <a:solidFill>
                  <a:schemeClr val="accent4"/>
                </a:solidFill>
              </a:rPr>
              <a:t>   </a:t>
            </a:r>
            <a:r>
              <a:rPr lang="zh-CN" altLang="zh-CN" sz="3200" b="1" dirty="0">
                <a:solidFill>
                  <a:schemeClr val="accent4"/>
                </a:solidFill>
              </a:rPr>
              <a:t>数组名</a:t>
            </a:r>
            <a:r>
              <a:rPr lang="en-US" altLang="zh-CN" sz="3200" b="1" dirty="0">
                <a:solidFill>
                  <a:schemeClr val="accent4"/>
                </a:solidFill>
              </a:rPr>
              <a:t>[</a:t>
            </a:r>
            <a:r>
              <a:rPr lang="zh-CN" altLang="zh-CN" sz="3200" b="1" dirty="0">
                <a:solidFill>
                  <a:schemeClr val="accent4"/>
                </a:solidFill>
              </a:rPr>
              <a:t>常量表达式</a:t>
            </a:r>
            <a:r>
              <a:rPr lang="en-US" altLang="zh-CN" sz="3200" b="1" dirty="0">
                <a:solidFill>
                  <a:schemeClr val="accent4"/>
                </a:solidFill>
              </a:rPr>
              <a:t>1][</a:t>
            </a:r>
            <a:r>
              <a:rPr lang="zh-CN" altLang="zh-CN" sz="3200" b="1" dirty="0">
                <a:solidFill>
                  <a:schemeClr val="accent4"/>
                </a:solidFill>
              </a:rPr>
              <a:t>常量表达式</a:t>
            </a:r>
            <a:r>
              <a:rPr lang="en-US" altLang="zh-CN" sz="3200" b="1" dirty="0">
                <a:solidFill>
                  <a:schemeClr val="accent4"/>
                </a:solidFill>
              </a:rPr>
              <a:t>2]</a:t>
            </a:r>
            <a:endParaRPr lang="zh-CN" altLang="zh-CN" sz="3200" dirty="0">
              <a:solidFill>
                <a:schemeClr val="accent4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sz="3200" dirty="0"/>
          </a:p>
        </p:txBody>
      </p:sp>
      <p:sp>
        <p:nvSpPr>
          <p:cNvPr id="7" name="圆角矩形标注 6"/>
          <p:cNvSpPr/>
          <p:nvPr/>
        </p:nvSpPr>
        <p:spPr>
          <a:xfrm>
            <a:off x="3491697" y="3263298"/>
            <a:ext cx="1539433" cy="1097684"/>
          </a:xfrm>
          <a:prstGeom prst="wedgeRoundRectCallout">
            <a:avLst>
              <a:gd name="adj1" fmla="val 38351"/>
              <a:gd name="adj2" fmla="val -90385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000" dirty="0">
                <a:solidFill>
                  <a:schemeClr val="tx1"/>
                </a:solidFill>
              </a:rPr>
              <a:t>表示第</a:t>
            </a:r>
            <a:r>
              <a:rPr lang="en-US" altLang="zh-CN" sz="2000" dirty="0">
                <a:solidFill>
                  <a:schemeClr val="tx1"/>
                </a:solidFill>
              </a:rPr>
              <a:t>1</a:t>
            </a:r>
            <a:r>
              <a:rPr lang="zh-CN" altLang="zh-CN" sz="2000" dirty="0">
                <a:solidFill>
                  <a:schemeClr val="tx1"/>
                </a:solidFill>
              </a:rPr>
              <a:t>维下标的长度</a:t>
            </a:r>
            <a:endParaRPr lang="zh-CN" altLang="en-US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2" name="圆角矩形标注 11"/>
          <p:cNvSpPr/>
          <p:nvPr/>
        </p:nvSpPr>
        <p:spPr>
          <a:xfrm>
            <a:off x="7836060" y="3263298"/>
            <a:ext cx="1539433" cy="1097684"/>
          </a:xfrm>
          <a:prstGeom prst="wedgeRoundRectCallout">
            <a:avLst>
              <a:gd name="adj1" fmla="val -44807"/>
              <a:gd name="adj2" fmla="val -98075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000" dirty="0">
                <a:solidFill>
                  <a:schemeClr val="tx1"/>
                </a:solidFill>
              </a:rPr>
              <a:t>表示第</a:t>
            </a:r>
            <a:r>
              <a:rPr lang="en-US" altLang="zh-CN" sz="2000" dirty="0">
                <a:solidFill>
                  <a:schemeClr val="tx1"/>
                </a:solidFill>
              </a:rPr>
              <a:t>2</a:t>
            </a:r>
            <a:r>
              <a:rPr lang="zh-CN" altLang="zh-CN" sz="2000" dirty="0">
                <a:solidFill>
                  <a:schemeClr val="tx1"/>
                </a:solidFill>
              </a:rPr>
              <a:t>维下标的长度</a:t>
            </a:r>
            <a:endParaRPr lang="zh-CN" altLang="en-US" sz="20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380442" y="4740811"/>
            <a:ext cx="2967185" cy="886265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</a:rPr>
              <a:t>按行存储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5739618" y="4768947"/>
            <a:ext cx="3593671" cy="886265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</a:rPr>
              <a:t>数组名代表首地址</a:t>
            </a:r>
          </a:p>
        </p:txBody>
      </p:sp>
    </p:spTree>
    <p:extLst>
      <p:ext uri="{BB962C8B-B14F-4D97-AF65-F5344CB8AC3E}">
        <p14:creationId xmlns:p14="http://schemas.microsoft.com/office/powerpoint/2010/main" val="125404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>
          <a:xfrm>
            <a:off x="435344" y="293076"/>
            <a:ext cx="8598907" cy="1320800"/>
          </a:xfrm>
        </p:spPr>
        <p:txBody>
          <a:bodyPr/>
          <a:lstStyle/>
          <a:p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二</a:t>
            </a:r>
            <a:r>
              <a:rPr altLang="en-US" b="1" dirty="0">
                <a:solidFill>
                  <a:schemeClr val="accent2">
                    <a:lumMod val="75000"/>
                  </a:schemeClr>
                </a:solidFill>
              </a:rPr>
              <a:t>维数组</a:t>
            </a:r>
            <a:endParaRPr lang="zh-CN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677510" y="1089432"/>
            <a:ext cx="9676312" cy="48873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2800" dirty="0">
                <a:solidFill>
                  <a:schemeClr val="tx1"/>
                </a:solidFill>
              </a:rPr>
              <a:t>例如：</a:t>
            </a:r>
            <a:r>
              <a:rPr lang="en-US" altLang="zh-CN" sz="2800" dirty="0" err="1">
                <a:solidFill>
                  <a:schemeClr val="tx1"/>
                </a:solidFill>
              </a:rPr>
              <a:t>int</a:t>
            </a:r>
            <a:r>
              <a:rPr lang="en-US" altLang="zh-CN" sz="2800" dirty="0">
                <a:solidFill>
                  <a:schemeClr val="tx1"/>
                </a:solidFill>
              </a:rPr>
              <a:t> a[3][3];</a:t>
            </a:r>
            <a:endParaRPr lang="zh-CN" altLang="zh-CN" sz="28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>
                <a:solidFill>
                  <a:schemeClr val="tx1"/>
                </a:solidFill>
              </a:rPr>
              <a:t>    </a:t>
            </a:r>
            <a:r>
              <a:rPr lang="zh-CN" altLang="zh-CN" sz="2800" dirty="0">
                <a:solidFill>
                  <a:schemeClr val="tx1"/>
                </a:solidFill>
              </a:rPr>
              <a:t>定义了一个三行三列的数组，所包含的数组元素及其存储情况如</a:t>
            </a:r>
            <a:r>
              <a:rPr lang="zh-CN" altLang="en-US" sz="2800" dirty="0">
                <a:solidFill>
                  <a:schemeClr val="tx1"/>
                </a:solidFill>
              </a:rPr>
              <a:t>下</a:t>
            </a:r>
            <a:r>
              <a:rPr lang="zh-CN" altLang="zh-CN" sz="2800" dirty="0">
                <a:solidFill>
                  <a:schemeClr val="tx1"/>
                </a:solidFill>
              </a:rPr>
              <a:t>所示:</a:t>
            </a:r>
            <a:endParaRPr lang="en-US" altLang="zh-CN" sz="28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zh-CN" sz="3200" dirty="0">
              <a:solidFill>
                <a:srgbClr val="FF0000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473568"/>
              </p:ext>
            </p:extLst>
          </p:nvPr>
        </p:nvGraphicFramePr>
        <p:xfrm>
          <a:off x="1089465" y="3983370"/>
          <a:ext cx="8127999" cy="3708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903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a[0][0]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a[0][1]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a[0][2]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a[1][0]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a[1][1]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a[1][2]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a[2][0]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a[2][1]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a[2][2]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1041007" y="3446585"/>
            <a:ext cx="1041009" cy="464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a[0]</a:t>
            </a:r>
            <a:r>
              <a:rPr lang="zh-CN" altLang="en-US" dirty="0">
                <a:solidFill>
                  <a:schemeClr val="tx1"/>
                </a:solidFill>
              </a:rPr>
              <a:t>行</a:t>
            </a:r>
          </a:p>
        </p:txBody>
      </p:sp>
      <p:sp>
        <p:nvSpPr>
          <p:cNvPr id="7" name="矩形 6"/>
          <p:cNvSpPr/>
          <p:nvPr/>
        </p:nvSpPr>
        <p:spPr>
          <a:xfrm>
            <a:off x="3824065" y="3446584"/>
            <a:ext cx="1041009" cy="464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a[1]</a:t>
            </a:r>
            <a:r>
              <a:rPr lang="zh-CN" altLang="en-US" dirty="0">
                <a:solidFill>
                  <a:schemeClr val="tx1"/>
                </a:solidFill>
              </a:rPr>
              <a:t>行</a:t>
            </a:r>
          </a:p>
        </p:txBody>
      </p:sp>
      <p:sp>
        <p:nvSpPr>
          <p:cNvPr id="8" name="矩形 7"/>
          <p:cNvSpPr/>
          <p:nvPr/>
        </p:nvSpPr>
        <p:spPr>
          <a:xfrm>
            <a:off x="6595401" y="3446585"/>
            <a:ext cx="1041009" cy="464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a[2]</a:t>
            </a:r>
            <a:r>
              <a:rPr lang="zh-CN" altLang="en-US" dirty="0">
                <a:solidFill>
                  <a:schemeClr val="tx1"/>
                </a:solidFill>
              </a:rPr>
              <a:t>行</a:t>
            </a:r>
          </a:p>
        </p:txBody>
      </p:sp>
    </p:spTree>
    <p:extLst>
      <p:ext uri="{BB962C8B-B14F-4D97-AF65-F5344CB8AC3E}">
        <p14:creationId xmlns:p14="http://schemas.microsoft.com/office/powerpoint/2010/main" val="221453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209246" y="2050143"/>
            <a:ext cx="6763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6.2  </a:t>
            </a:r>
            <a:r>
              <a:rPr lang="zh-CN" altLang="en-US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二维数组</a:t>
            </a:r>
          </a:p>
        </p:txBody>
      </p:sp>
      <p:sp>
        <p:nvSpPr>
          <p:cNvPr id="3" name="矩形 2"/>
          <p:cNvSpPr/>
          <p:nvPr/>
        </p:nvSpPr>
        <p:spPr>
          <a:xfrm>
            <a:off x="2837897" y="2913495"/>
            <a:ext cx="41408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6.2.2  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二维数组的初始化</a:t>
            </a:r>
            <a:endParaRPr lang="zh-CN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65373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>
          <a:xfrm>
            <a:off x="533818" y="518159"/>
            <a:ext cx="8598907" cy="1320800"/>
          </a:xfrm>
        </p:spPr>
        <p:txBody>
          <a:bodyPr/>
          <a:lstStyle/>
          <a:p>
            <a:r>
              <a:rPr lang="zh-CN" altLang="en-US" dirty="0"/>
              <a:t>二</a:t>
            </a:r>
            <a:r>
              <a:rPr altLang="en-US" dirty="0"/>
              <a:t>维数组</a:t>
            </a:r>
            <a:endParaRPr 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677510" y="1089432"/>
            <a:ext cx="9676312" cy="48873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2800" dirty="0">
                <a:solidFill>
                  <a:schemeClr val="tx1"/>
                </a:solidFill>
              </a:rPr>
              <a:t>二维数组初始化也是在类型说明时给各下标变量赋以初值</a:t>
            </a:r>
            <a:r>
              <a:rPr lang="en-US" altLang="zh-CN" sz="2800" dirty="0">
                <a:solidFill>
                  <a:schemeClr val="tx1"/>
                </a:solidFill>
              </a:rPr>
              <a:t>,</a:t>
            </a:r>
            <a:r>
              <a:rPr lang="zh-CN" altLang="zh-CN" sz="2800" dirty="0">
                <a:solidFill>
                  <a:schemeClr val="tx1"/>
                </a:solidFill>
              </a:rPr>
              <a:t>以数组元素的存储顺序为依据。二维数组可按行分段赋值，也可按行连续赋值。</a:t>
            </a:r>
            <a:endParaRPr lang="en-US" altLang="zh-CN" sz="2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2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sz="3200" dirty="0">
              <a:solidFill>
                <a:srgbClr val="FF0000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065241"/>
              </p:ext>
            </p:extLst>
          </p:nvPr>
        </p:nvGraphicFramePr>
        <p:xfrm>
          <a:off x="1089465" y="5826278"/>
          <a:ext cx="8127999" cy="7416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903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a[0][0]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a[0][1]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a[0][2]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a[1][0]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a[1][1]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a[1][2]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a[2][0]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a[2][1]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a[2][2]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92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1083922" y="5437235"/>
            <a:ext cx="1041009" cy="464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a[0]</a:t>
            </a:r>
            <a:r>
              <a:rPr lang="zh-CN" altLang="en-US" dirty="0">
                <a:solidFill>
                  <a:schemeClr val="tx1"/>
                </a:solidFill>
              </a:rPr>
              <a:t>行</a:t>
            </a:r>
          </a:p>
        </p:txBody>
      </p:sp>
      <p:sp>
        <p:nvSpPr>
          <p:cNvPr id="7" name="矩形 6"/>
          <p:cNvSpPr/>
          <p:nvPr/>
        </p:nvSpPr>
        <p:spPr>
          <a:xfrm>
            <a:off x="3809997" y="5444240"/>
            <a:ext cx="1041009" cy="464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a[1]</a:t>
            </a:r>
            <a:r>
              <a:rPr lang="zh-CN" altLang="en-US" dirty="0">
                <a:solidFill>
                  <a:schemeClr val="tx1"/>
                </a:solidFill>
              </a:rPr>
              <a:t>行</a:t>
            </a:r>
          </a:p>
        </p:txBody>
      </p:sp>
      <p:sp>
        <p:nvSpPr>
          <p:cNvPr id="8" name="矩形 7"/>
          <p:cNvSpPr/>
          <p:nvPr/>
        </p:nvSpPr>
        <p:spPr>
          <a:xfrm>
            <a:off x="6426585" y="5430173"/>
            <a:ext cx="1041009" cy="464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a[2]</a:t>
            </a:r>
            <a:r>
              <a:rPr lang="zh-CN" altLang="en-US" dirty="0">
                <a:solidFill>
                  <a:schemeClr val="tx1"/>
                </a:solidFill>
              </a:rPr>
              <a:t>行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7780146" y="2357143"/>
            <a:ext cx="230638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787309" y="2990189"/>
            <a:ext cx="21797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02322" y="3141753"/>
            <a:ext cx="8863324" cy="230832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a[3][3];</a:t>
            </a:r>
          </a:p>
          <a:p>
            <a:pPr>
              <a:lnSpc>
                <a:spcPct val="150000"/>
              </a:lnSpc>
            </a:pPr>
            <a:r>
              <a:rPr lang="zh-CN" altLang="zh-CN" sz="24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按行分段赋值</a:t>
            </a:r>
            <a:r>
              <a:rPr lang="en-US" altLang="zh-CN" sz="24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: </a:t>
            </a:r>
            <a:r>
              <a:rPr lang="zh-CN" altLang="zh-CN" sz="24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a[3][3]={ {80,75,92},{61,65,71},{59,63,70} };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4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按行连续赋值</a:t>
            </a:r>
            <a:r>
              <a:rPr lang="en-US" altLang="zh-CN" sz="24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: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a[3][3]={ 80,75,92,61,65,71,59,63,70};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462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>
          <a:xfrm>
            <a:off x="308735" y="236807"/>
            <a:ext cx="8598907" cy="1320800"/>
          </a:xfrm>
        </p:spPr>
        <p:txBody>
          <a:bodyPr/>
          <a:lstStyle/>
          <a:p>
            <a:r>
              <a:rPr lang="zh-CN" altLang="en-US" dirty="0"/>
              <a:t>二</a:t>
            </a:r>
            <a:r>
              <a:rPr altLang="en-US" dirty="0"/>
              <a:t>维数组</a:t>
            </a:r>
            <a:endParaRPr 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719713" y="779943"/>
            <a:ext cx="10745456" cy="488732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>
                <a:solidFill>
                  <a:schemeClr val="tx1"/>
                </a:solidFill>
              </a:rPr>
              <a:t>【</a:t>
            </a:r>
            <a:r>
              <a:rPr lang="zh-CN" altLang="en-US" sz="2400" dirty="0">
                <a:solidFill>
                  <a:schemeClr val="tx1"/>
                </a:solidFill>
              </a:rPr>
              <a:t>例</a:t>
            </a:r>
            <a:r>
              <a:rPr lang="en-US" altLang="zh-CN" sz="2400" dirty="0">
                <a:solidFill>
                  <a:schemeClr val="tx1"/>
                </a:solidFill>
              </a:rPr>
              <a:t>6.5】</a:t>
            </a:r>
            <a:r>
              <a:rPr lang="zh-CN" altLang="zh-CN" sz="2400" dirty="0">
                <a:solidFill>
                  <a:schemeClr val="tx1"/>
                </a:solidFill>
              </a:rPr>
              <a:t>输出二维数组矩阵。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chemeClr val="tx1"/>
                </a:solidFill>
              </a:rPr>
              <a:t>#include &lt;</a:t>
            </a:r>
            <a:r>
              <a:rPr lang="en-US" altLang="zh-CN" sz="2400" dirty="0" err="1">
                <a:solidFill>
                  <a:schemeClr val="tx1"/>
                </a:solidFill>
              </a:rPr>
              <a:t>stdio.h</a:t>
            </a:r>
            <a:r>
              <a:rPr lang="en-US" altLang="zh-CN" sz="2400" dirty="0">
                <a:solidFill>
                  <a:schemeClr val="tx1"/>
                </a:solidFill>
              </a:rPr>
              <a:t>&gt;</a:t>
            </a:r>
            <a:endParaRPr lang="zh-CN" altLang="zh-CN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400" dirty="0" err="1">
                <a:solidFill>
                  <a:schemeClr val="tx1"/>
                </a:solidFill>
              </a:rPr>
              <a:t>int</a:t>
            </a:r>
            <a:r>
              <a:rPr lang="en-US" altLang="zh-CN" sz="2400" dirty="0">
                <a:solidFill>
                  <a:schemeClr val="tx1"/>
                </a:solidFill>
              </a:rPr>
              <a:t> main( )</a:t>
            </a:r>
            <a:endParaRPr lang="zh-CN" altLang="zh-CN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chemeClr val="tx1"/>
                </a:solidFill>
              </a:rPr>
              <a:t>{</a:t>
            </a:r>
            <a:endParaRPr lang="zh-CN" altLang="zh-CN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chemeClr val="tx1"/>
                </a:solidFill>
              </a:rPr>
              <a:t>   </a:t>
            </a:r>
            <a:r>
              <a:rPr lang="en-US" altLang="zh-CN" sz="2400" dirty="0" err="1">
                <a:solidFill>
                  <a:schemeClr val="tx1"/>
                </a:solidFill>
              </a:rPr>
              <a:t>int</a:t>
            </a: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en-US" altLang="zh-CN" sz="2400" dirty="0" err="1">
                <a:solidFill>
                  <a:schemeClr val="tx1"/>
                </a:solidFill>
              </a:rPr>
              <a:t>i</a:t>
            </a:r>
            <a:r>
              <a:rPr lang="en-US" altLang="zh-CN" sz="2400" dirty="0">
                <a:solidFill>
                  <a:schemeClr val="tx1"/>
                </a:solidFill>
              </a:rPr>
              <a:t>, j;</a:t>
            </a:r>
            <a:endParaRPr lang="zh-CN" altLang="zh-CN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chemeClr val="tx1"/>
                </a:solidFill>
              </a:rPr>
              <a:t>   </a:t>
            </a:r>
            <a:r>
              <a:rPr lang="en-US" altLang="zh-CN" sz="2400" dirty="0" err="1">
                <a:solidFill>
                  <a:schemeClr val="tx1"/>
                </a:solidFill>
              </a:rPr>
              <a:t>int</a:t>
            </a:r>
            <a:r>
              <a:rPr lang="en-US" altLang="zh-CN" sz="2400" dirty="0">
                <a:solidFill>
                  <a:schemeClr val="tx1"/>
                </a:solidFill>
              </a:rPr>
              <a:t> a[5][3]={{80,75,92},{61,65,71},{59,63,70},{85,87,90},{76,77,85}};</a:t>
            </a:r>
            <a:endParaRPr lang="zh-CN" altLang="zh-CN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chemeClr val="tx1"/>
                </a:solidFill>
              </a:rPr>
              <a:t>   for(</a:t>
            </a:r>
            <a:r>
              <a:rPr lang="en-US" altLang="zh-CN" sz="2400" dirty="0" err="1">
                <a:solidFill>
                  <a:schemeClr val="tx1"/>
                </a:solidFill>
              </a:rPr>
              <a:t>i</a:t>
            </a:r>
            <a:r>
              <a:rPr lang="en-US" altLang="zh-CN" sz="2400" dirty="0">
                <a:solidFill>
                  <a:schemeClr val="tx1"/>
                </a:solidFill>
              </a:rPr>
              <a:t>=0;i&lt;5;i++)</a:t>
            </a:r>
            <a:endParaRPr lang="zh-CN" altLang="zh-CN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chemeClr val="tx1"/>
                </a:solidFill>
              </a:rPr>
              <a:t>     {  for(j=0;j&lt;3;j++)    </a:t>
            </a:r>
            <a:endParaRPr lang="zh-CN" altLang="zh-CN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chemeClr val="tx1"/>
                </a:solidFill>
              </a:rPr>
              <a:t>	        </a:t>
            </a:r>
            <a:r>
              <a:rPr lang="en-US" altLang="zh-CN" sz="2400" dirty="0" err="1">
                <a:solidFill>
                  <a:schemeClr val="tx1"/>
                </a:solidFill>
              </a:rPr>
              <a:t>printf</a:t>
            </a:r>
            <a:r>
              <a:rPr lang="en-US" altLang="zh-CN" sz="2400" dirty="0">
                <a:solidFill>
                  <a:schemeClr val="tx1"/>
                </a:solidFill>
              </a:rPr>
              <a:t>("%d    ",a[</a:t>
            </a:r>
            <a:r>
              <a:rPr lang="en-US" altLang="zh-CN" sz="2400" dirty="0" err="1">
                <a:solidFill>
                  <a:schemeClr val="tx1"/>
                </a:solidFill>
              </a:rPr>
              <a:t>i</a:t>
            </a:r>
            <a:r>
              <a:rPr lang="en-US" altLang="zh-CN" sz="2400" dirty="0">
                <a:solidFill>
                  <a:schemeClr val="tx1"/>
                </a:solidFill>
              </a:rPr>
              <a:t>][j]);</a:t>
            </a:r>
            <a:endParaRPr lang="zh-CN" altLang="zh-CN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chemeClr val="tx1"/>
                </a:solidFill>
              </a:rPr>
              <a:t>        </a:t>
            </a:r>
            <a:r>
              <a:rPr lang="en-US" altLang="zh-CN" sz="2400" dirty="0" err="1">
                <a:solidFill>
                  <a:schemeClr val="tx1"/>
                </a:solidFill>
              </a:rPr>
              <a:t>printf</a:t>
            </a:r>
            <a:r>
              <a:rPr lang="en-US" altLang="zh-CN" sz="2400" dirty="0">
                <a:solidFill>
                  <a:schemeClr val="tx1"/>
                </a:solidFill>
              </a:rPr>
              <a:t>("\n");    }</a:t>
            </a:r>
            <a:endParaRPr lang="zh-CN" altLang="zh-CN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chemeClr val="tx1"/>
                </a:solidFill>
              </a:rPr>
              <a:t>    return 0;</a:t>
            </a:r>
            <a:endParaRPr lang="zh-CN" altLang="zh-CN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chemeClr val="tx1"/>
                </a:solidFill>
              </a:rPr>
              <a:t>  }</a:t>
            </a:r>
            <a:endParaRPr lang="zh-CN" altLang="zh-CN" sz="24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zh-C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620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>
          <a:xfrm>
            <a:off x="533818" y="518159"/>
            <a:ext cx="8598907" cy="1320800"/>
          </a:xfrm>
        </p:spPr>
        <p:txBody>
          <a:bodyPr/>
          <a:lstStyle/>
          <a:p>
            <a:r>
              <a:rPr lang="zh-CN" altLang="en-US" dirty="0"/>
              <a:t>二</a:t>
            </a:r>
            <a:r>
              <a:rPr altLang="en-US" dirty="0"/>
              <a:t>维数组</a:t>
            </a:r>
            <a:endParaRPr 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677510" y="1089432"/>
            <a:ext cx="9676312" cy="48873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2800" dirty="0">
                <a:solidFill>
                  <a:schemeClr val="tx1"/>
                </a:solidFill>
              </a:rPr>
              <a:t>二维数组同样也可以对部分元素赋初值，未赋初值的元素自动取</a:t>
            </a:r>
            <a:r>
              <a:rPr lang="en-US" altLang="zh-CN" sz="2800" dirty="0">
                <a:solidFill>
                  <a:schemeClr val="accent4"/>
                </a:solidFill>
              </a:rPr>
              <a:t>0</a:t>
            </a:r>
            <a:r>
              <a:rPr lang="zh-CN" altLang="zh-CN" sz="2800" dirty="0">
                <a:solidFill>
                  <a:schemeClr val="accent4"/>
                </a:solidFill>
              </a:rPr>
              <a:t>值</a:t>
            </a:r>
            <a:r>
              <a:rPr lang="zh-CN" altLang="zh-CN" sz="2800" dirty="0"/>
              <a:t>。</a:t>
            </a:r>
            <a:endParaRPr lang="en-US" altLang="zh-CN" sz="2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2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sz="3200" dirty="0">
              <a:solidFill>
                <a:srgbClr val="FF0000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755105"/>
              </p:ext>
            </p:extLst>
          </p:nvPr>
        </p:nvGraphicFramePr>
        <p:xfrm>
          <a:off x="1187941" y="4208458"/>
          <a:ext cx="8127999" cy="7416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903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a[0][0]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a[0][1]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a[0][2]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a[1][0]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a[1][1]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a[1][2]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a[2][0]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a[2][1]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a[2][2]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1182398" y="3819415"/>
            <a:ext cx="1041009" cy="464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a[0]</a:t>
            </a:r>
            <a:r>
              <a:rPr lang="zh-CN" altLang="en-US" dirty="0">
                <a:solidFill>
                  <a:schemeClr val="tx1"/>
                </a:solidFill>
              </a:rPr>
              <a:t>行</a:t>
            </a:r>
          </a:p>
        </p:txBody>
      </p:sp>
      <p:sp>
        <p:nvSpPr>
          <p:cNvPr id="7" name="矩形 6"/>
          <p:cNvSpPr/>
          <p:nvPr/>
        </p:nvSpPr>
        <p:spPr>
          <a:xfrm>
            <a:off x="3908473" y="3826420"/>
            <a:ext cx="1041009" cy="464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a[1]</a:t>
            </a:r>
            <a:r>
              <a:rPr lang="zh-CN" altLang="en-US" dirty="0">
                <a:solidFill>
                  <a:schemeClr val="tx1"/>
                </a:solidFill>
              </a:rPr>
              <a:t>行</a:t>
            </a:r>
          </a:p>
        </p:txBody>
      </p:sp>
      <p:sp>
        <p:nvSpPr>
          <p:cNvPr id="8" name="矩形 7"/>
          <p:cNvSpPr/>
          <p:nvPr/>
        </p:nvSpPr>
        <p:spPr>
          <a:xfrm>
            <a:off x="6525061" y="3812353"/>
            <a:ext cx="1041009" cy="464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a[2]</a:t>
            </a:r>
            <a:r>
              <a:rPr lang="zh-CN" altLang="en-US" dirty="0">
                <a:solidFill>
                  <a:schemeClr val="tx1"/>
                </a:solidFill>
              </a:rPr>
              <a:t>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3248" y="2564075"/>
            <a:ext cx="9213629" cy="286232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a[3][3]=</a:t>
            </a:r>
            <a:r>
              <a:rPr lang="en-US" altLang="zh-CN" sz="2400" dirty="0"/>
              <a:t>{{1},{2},{3}};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赋值后各元素值：</a:t>
            </a: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768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>
          <a:xfrm>
            <a:off x="533818" y="518159"/>
            <a:ext cx="8598907" cy="1320800"/>
          </a:xfrm>
        </p:spPr>
        <p:txBody>
          <a:bodyPr/>
          <a:lstStyle/>
          <a:p>
            <a:r>
              <a:rPr lang="zh-CN" altLang="en-US" dirty="0"/>
              <a:t>二</a:t>
            </a:r>
            <a:r>
              <a:rPr altLang="en-US" dirty="0"/>
              <a:t>维数组</a:t>
            </a:r>
            <a:endParaRPr 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677510" y="1089432"/>
            <a:ext cx="9676312" cy="48873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2800" dirty="0">
                <a:solidFill>
                  <a:schemeClr val="tx1"/>
                </a:solidFill>
              </a:rPr>
              <a:t>若对二</a:t>
            </a:r>
            <a:r>
              <a:rPr lang="zh-CN" altLang="en-US" sz="2800" dirty="0">
                <a:solidFill>
                  <a:schemeClr val="tx1"/>
                </a:solidFill>
              </a:rPr>
              <a:t>维</a:t>
            </a:r>
            <a:r>
              <a:rPr lang="zh-CN" altLang="zh-CN" sz="2800" dirty="0">
                <a:solidFill>
                  <a:schemeClr val="tx1"/>
                </a:solidFill>
              </a:rPr>
              <a:t>数组中全部元素赋初值，则第一维的长度可以</a:t>
            </a:r>
            <a:r>
              <a:rPr lang="zh-CN" altLang="en-US" sz="2800" dirty="0">
                <a:solidFill>
                  <a:schemeClr val="tx1"/>
                </a:solidFill>
              </a:rPr>
              <a:t>省略</a:t>
            </a:r>
            <a:r>
              <a:rPr lang="zh-CN" altLang="zh-CN" sz="2800" dirty="0">
                <a:solidFill>
                  <a:schemeClr val="tx1"/>
                </a:solidFill>
              </a:rPr>
              <a:t>。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2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2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sz="3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54265" y="2575460"/>
            <a:ext cx="7989736" cy="1200329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a[3][3]=</a:t>
            </a:r>
            <a:r>
              <a:rPr lang="en-US" altLang="zh-CN" sz="2400" dirty="0"/>
              <a:t>{1,2,3,4,5,6,7,8,9};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可写为：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 ][3]=</a:t>
            </a:r>
            <a:r>
              <a:rPr lang="en-US" altLang="zh-CN" sz="2400" dirty="0"/>
              <a:t>{1,2,3,4,5,6,7,8,9};</a:t>
            </a:r>
          </a:p>
        </p:txBody>
      </p:sp>
    </p:spTree>
    <p:extLst>
      <p:ext uri="{BB962C8B-B14F-4D97-AF65-F5344CB8AC3E}">
        <p14:creationId xmlns:p14="http://schemas.microsoft.com/office/powerpoint/2010/main" val="301159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209246" y="2050143"/>
            <a:ext cx="6763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6.2  </a:t>
            </a:r>
            <a:r>
              <a:rPr lang="zh-CN" altLang="en-US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二维数组</a:t>
            </a:r>
          </a:p>
        </p:txBody>
      </p:sp>
      <p:sp>
        <p:nvSpPr>
          <p:cNvPr id="3" name="矩形 2"/>
          <p:cNvSpPr/>
          <p:nvPr/>
        </p:nvSpPr>
        <p:spPr>
          <a:xfrm>
            <a:off x="2837897" y="2913495"/>
            <a:ext cx="4499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6.2.3  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二维数组元素的引用</a:t>
            </a:r>
            <a:endParaRPr lang="zh-CN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65373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二维数组</a:t>
            </a:r>
          </a:p>
        </p:txBody>
      </p:sp>
      <p:sp>
        <p:nvSpPr>
          <p:cNvPr id="4" name="矩形 3"/>
          <p:cNvSpPr>
            <a:spLocks noGrp="1" noChangeArrowheads="1"/>
          </p:cNvSpPr>
          <p:nvPr>
            <p:ph idx="1"/>
          </p:nvPr>
        </p:nvSpPr>
        <p:spPr>
          <a:xfrm>
            <a:off x="629610" y="1206509"/>
            <a:ext cx="9504778" cy="38807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3200" dirty="0">
                <a:solidFill>
                  <a:schemeClr val="tx1"/>
                </a:solidFill>
              </a:rPr>
              <a:t>二维数组</a:t>
            </a:r>
            <a:r>
              <a:rPr lang="zh-CN" altLang="en-US" sz="3200" dirty="0">
                <a:solidFill>
                  <a:schemeClr val="tx1"/>
                </a:solidFill>
              </a:rPr>
              <a:t>元素</a:t>
            </a:r>
            <a:r>
              <a:rPr lang="zh-CN" altLang="zh-CN" sz="3200" dirty="0">
                <a:solidFill>
                  <a:schemeClr val="tx1"/>
                </a:solidFill>
              </a:rPr>
              <a:t>的</a:t>
            </a:r>
            <a:r>
              <a:rPr lang="zh-CN" altLang="en-US" sz="3200" dirty="0">
                <a:solidFill>
                  <a:schemeClr val="tx1"/>
                </a:solidFill>
              </a:rPr>
              <a:t>表示</a:t>
            </a:r>
            <a:r>
              <a:rPr lang="zh-CN" altLang="zh-CN" sz="3200" dirty="0">
                <a:solidFill>
                  <a:schemeClr val="tx1"/>
                </a:solidFill>
              </a:rPr>
              <a:t>形式：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zh-CN" altLang="zh-CN" sz="3200" b="1" dirty="0">
                <a:solidFill>
                  <a:schemeClr val="accent4"/>
                </a:solidFill>
              </a:rPr>
              <a:t>数组名</a:t>
            </a:r>
            <a:r>
              <a:rPr lang="en-US" altLang="zh-CN" sz="3200" b="1" dirty="0">
                <a:solidFill>
                  <a:schemeClr val="accent4"/>
                </a:solidFill>
              </a:rPr>
              <a:t>[</a:t>
            </a:r>
            <a:r>
              <a:rPr lang="zh-CN" altLang="zh-CN" sz="3200" b="1" dirty="0">
                <a:solidFill>
                  <a:schemeClr val="accent4"/>
                </a:solidFill>
              </a:rPr>
              <a:t>下标</a:t>
            </a:r>
            <a:r>
              <a:rPr lang="en-US" altLang="zh-CN" sz="3200" b="1" dirty="0">
                <a:solidFill>
                  <a:schemeClr val="accent4"/>
                </a:solidFill>
              </a:rPr>
              <a:t>][</a:t>
            </a:r>
            <a:r>
              <a:rPr lang="zh-CN" altLang="zh-CN" sz="3200" b="1" dirty="0">
                <a:solidFill>
                  <a:schemeClr val="accent4"/>
                </a:solidFill>
              </a:rPr>
              <a:t>下标</a:t>
            </a:r>
            <a:r>
              <a:rPr lang="en-US" altLang="zh-CN" sz="3200" b="1" dirty="0">
                <a:solidFill>
                  <a:schemeClr val="accent4"/>
                </a:solidFill>
              </a:rPr>
              <a:t>]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chemeClr val="tx1"/>
                </a:solidFill>
              </a:rPr>
              <a:t>  </a:t>
            </a:r>
            <a:r>
              <a:rPr lang="zh-CN" altLang="en-US" sz="3200" dirty="0">
                <a:solidFill>
                  <a:srgbClr val="0070C0"/>
                </a:solidFill>
              </a:rPr>
              <a:t>下标应为整型常量或整型表达式</a:t>
            </a:r>
            <a:endParaRPr lang="en-US" altLang="zh-CN" sz="3200" dirty="0">
              <a:solidFill>
                <a:srgbClr val="0070C0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zh-CN" altLang="zh-CN" sz="3200" dirty="0">
              <a:solidFill>
                <a:schemeClr val="accent4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    </a:t>
            </a:r>
            <a:endParaRPr lang="zh-CN" altLang="zh-CN" sz="3200" dirty="0">
              <a:solidFill>
                <a:schemeClr val="accent4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975717" y="3624710"/>
            <a:ext cx="8688787" cy="1200329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二维数组元素的访问涉及第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维和第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维两个下标，所以对二维数组的操作通常和</a:t>
            </a:r>
            <a:r>
              <a:rPr lang="zh-CN" altLang="zh-CN" sz="24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二重循环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结合。</a:t>
            </a:r>
          </a:p>
        </p:txBody>
      </p:sp>
    </p:spTree>
    <p:extLst>
      <p:ext uri="{BB962C8B-B14F-4D97-AF65-F5344CB8AC3E}">
        <p14:creationId xmlns:p14="http://schemas.microsoft.com/office/powerpoint/2010/main" val="272063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>
          <a:xfrm>
            <a:off x="533818" y="518159"/>
            <a:ext cx="8598907" cy="1320800"/>
          </a:xfrm>
        </p:spPr>
        <p:txBody>
          <a:bodyPr/>
          <a:lstStyle/>
          <a:p>
            <a:r>
              <a:rPr lang="zh-CN" altLang="en-US" dirty="0"/>
              <a:t>二</a:t>
            </a:r>
            <a:r>
              <a:rPr altLang="en-US" dirty="0"/>
              <a:t>维数组</a:t>
            </a:r>
            <a:endParaRPr 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677509" y="1089432"/>
            <a:ext cx="9901395" cy="48873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800" dirty="0"/>
              <a:t> </a:t>
            </a:r>
            <a:r>
              <a:rPr lang="zh-CN" altLang="zh-CN" sz="2800" dirty="0">
                <a:solidFill>
                  <a:schemeClr val="tx1"/>
                </a:solidFill>
              </a:rPr>
              <a:t>【例</a:t>
            </a:r>
            <a:r>
              <a:rPr lang="en-US" altLang="zh-CN" sz="2800" dirty="0">
                <a:solidFill>
                  <a:schemeClr val="tx1"/>
                </a:solidFill>
              </a:rPr>
              <a:t>6.6</a:t>
            </a:r>
            <a:r>
              <a:rPr lang="zh-CN" altLang="zh-CN" sz="2800" dirty="0">
                <a:solidFill>
                  <a:schemeClr val="tx1"/>
                </a:solidFill>
              </a:rPr>
              <a:t>】求二维数组（</a:t>
            </a:r>
            <a:r>
              <a:rPr lang="en-US" altLang="zh-CN" sz="2800" dirty="0">
                <a:solidFill>
                  <a:schemeClr val="tx1"/>
                </a:solidFill>
              </a:rPr>
              <a:t>5</a:t>
            </a:r>
            <a:r>
              <a:rPr lang="zh-CN" altLang="zh-CN" sz="2800" dirty="0">
                <a:solidFill>
                  <a:schemeClr val="tx1"/>
                </a:solidFill>
              </a:rPr>
              <a:t>行</a:t>
            </a:r>
            <a:r>
              <a:rPr lang="en-US" altLang="zh-CN" sz="2800" dirty="0">
                <a:solidFill>
                  <a:schemeClr val="tx1"/>
                </a:solidFill>
              </a:rPr>
              <a:t>5</a:t>
            </a:r>
            <a:r>
              <a:rPr lang="zh-CN" altLang="zh-CN" sz="2800" dirty="0">
                <a:solidFill>
                  <a:schemeClr val="tx1"/>
                </a:solidFill>
              </a:rPr>
              <a:t>列）中最大元素值及其行列号。</a:t>
            </a:r>
            <a:endParaRPr lang="en-US" altLang="zh-CN" sz="28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800" dirty="0">
                <a:solidFill>
                  <a:schemeClr val="accent4"/>
                </a:solidFill>
              </a:rPr>
              <a:t>分析：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/>
              <a:t>   </a:t>
            </a:r>
            <a:r>
              <a:rPr lang="en-US" altLang="zh-CN" sz="2800" dirty="0">
                <a:solidFill>
                  <a:schemeClr val="tx1"/>
                </a:solidFill>
              </a:rPr>
              <a:t> 5</a:t>
            </a:r>
            <a:r>
              <a:rPr lang="zh-CN" altLang="zh-CN" sz="2800" dirty="0">
                <a:solidFill>
                  <a:schemeClr val="tx1"/>
                </a:solidFill>
              </a:rPr>
              <a:t>行</a:t>
            </a:r>
            <a:r>
              <a:rPr lang="en-US" altLang="zh-CN" sz="2800" dirty="0">
                <a:solidFill>
                  <a:schemeClr val="tx1"/>
                </a:solidFill>
              </a:rPr>
              <a:t>5</a:t>
            </a:r>
            <a:r>
              <a:rPr lang="zh-CN" altLang="zh-CN" sz="2800" dirty="0">
                <a:solidFill>
                  <a:schemeClr val="tx1"/>
                </a:solidFill>
              </a:rPr>
              <a:t>列的矩阵共有</a:t>
            </a:r>
            <a:r>
              <a:rPr lang="en-US" altLang="zh-CN" sz="2800" dirty="0">
                <a:solidFill>
                  <a:schemeClr val="tx1"/>
                </a:solidFill>
              </a:rPr>
              <a:t>25</a:t>
            </a:r>
            <a:r>
              <a:rPr lang="zh-CN" altLang="zh-CN" sz="2800" dirty="0">
                <a:solidFill>
                  <a:schemeClr val="tx1"/>
                </a:solidFill>
              </a:rPr>
              <a:t>个数据，可以定义一个</a:t>
            </a:r>
            <a:r>
              <a:rPr lang="en-US" altLang="zh-CN" sz="2800" dirty="0">
                <a:solidFill>
                  <a:schemeClr val="tx1"/>
                </a:solidFill>
              </a:rPr>
              <a:t>5</a:t>
            </a:r>
            <a:r>
              <a:rPr lang="zh-CN" altLang="zh-CN" sz="2800" dirty="0">
                <a:solidFill>
                  <a:schemeClr val="tx1"/>
                </a:solidFill>
              </a:rPr>
              <a:t>行</a:t>
            </a:r>
            <a:r>
              <a:rPr lang="en-US" altLang="zh-CN" sz="2800" dirty="0">
                <a:solidFill>
                  <a:schemeClr val="tx1"/>
                </a:solidFill>
              </a:rPr>
              <a:t>5</a:t>
            </a:r>
            <a:r>
              <a:rPr lang="zh-CN" altLang="zh-CN" sz="2800" dirty="0">
                <a:solidFill>
                  <a:schemeClr val="tx1"/>
                </a:solidFill>
              </a:rPr>
              <a:t>列的二维数组来存放这些数据，并定义数组中的第一个元素为最大值，然后利用循环语句，让第一个元素与后面的元素进行比较，如果有更大者，便赋值给最大值，同时记录下最大值的行号和列号。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25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>
          <a:xfrm>
            <a:off x="533818" y="518159"/>
            <a:ext cx="8598907" cy="1320800"/>
          </a:xfrm>
        </p:spPr>
        <p:txBody>
          <a:bodyPr/>
          <a:lstStyle/>
          <a:p>
            <a:r>
              <a:rPr lang="zh-CN" altLang="en-US" dirty="0"/>
              <a:t>二</a:t>
            </a:r>
            <a:r>
              <a:rPr altLang="en-US" dirty="0"/>
              <a:t>维数组</a:t>
            </a:r>
            <a:endParaRPr 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677509" y="1089432"/>
            <a:ext cx="9901395" cy="48873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2800" dirty="0">
                <a:solidFill>
                  <a:schemeClr val="tx1"/>
                </a:solidFill>
              </a:rPr>
              <a:t>【例</a:t>
            </a:r>
            <a:r>
              <a:rPr lang="en-US" altLang="zh-CN" sz="2800" dirty="0">
                <a:solidFill>
                  <a:schemeClr val="tx1"/>
                </a:solidFill>
              </a:rPr>
              <a:t>6.7】</a:t>
            </a:r>
            <a:r>
              <a:rPr lang="zh-CN" altLang="zh-CN" sz="2800" dirty="0">
                <a:solidFill>
                  <a:schemeClr val="tx1"/>
                </a:solidFill>
              </a:rPr>
              <a:t>一个学习小组有</a:t>
            </a:r>
            <a:r>
              <a:rPr lang="en-US" altLang="zh-CN" sz="2800" dirty="0">
                <a:solidFill>
                  <a:schemeClr val="tx1"/>
                </a:solidFill>
              </a:rPr>
              <a:t>5</a:t>
            </a:r>
            <a:r>
              <a:rPr lang="zh-CN" altLang="zh-CN" sz="2800" dirty="0">
                <a:solidFill>
                  <a:schemeClr val="tx1"/>
                </a:solidFill>
              </a:rPr>
              <a:t>个人，每个人有三门课的考试成绩。求全组分科的平均成绩和各科总平均成绩。</a:t>
            </a:r>
          </a:p>
          <a:p>
            <a:pPr marL="0" indent="0">
              <a:lnSpc>
                <a:spcPct val="150000"/>
              </a:lnSpc>
              <a:buNone/>
            </a:pPr>
            <a:endParaRPr lang="zh-CN" altLang="zh-CN" sz="2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sz="3200" dirty="0">
              <a:solidFill>
                <a:srgbClr val="FF0000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399777"/>
              </p:ext>
            </p:extLst>
          </p:nvPr>
        </p:nvGraphicFramePr>
        <p:xfrm>
          <a:off x="2194572" y="2658806"/>
          <a:ext cx="5809713" cy="25612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0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2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63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05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6728"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 </a:t>
                      </a:r>
                      <a:endParaRPr lang="zh-CN" sz="1800" kern="100" dirty="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张</a:t>
                      </a:r>
                      <a:endParaRPr lang="zh-CN" sz="1800" kern="100" dirty="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王</a:t>
                      </a:r>
                      <a:endParaRPr lang="zh-CN" sz="1800" kern="100" dirty="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李</a:t>
                      </a:r>
                      <a:endParaRPr lang="zh-CN" sz="1800" kern="100" dirty="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赵</a:t>
                      </a:r>
                      <a:endParaRPr lang="zh-CN" sz="1800" kern="10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周</a:t>
                      </a:r>
                      <a:endParaRPr lang="zh-CN" sz="1800" kern="10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63"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Math</a:t>
                      </a:r>
                      <a:endParaRPr lang="zh-CN" sz="1800" kern="10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80</a:t>
                      </a:r>
                      <a:endParaRPr lang="zh-CN" sz="1800" kern="100" dirty="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61</a:t>
                      </a:r>
                      <a:endParaRPr lang="zh-CN" sz="1800" kern="100" dirty="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59</a:t>
                      </a:r>
                      <a:endParaRPr lang="zh-CN" sz="1800" kern="100" dirty="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85</a:t>
                      </a:r>
                      <a:endParaRPr lang="zh-CN" sz="1800" kern="100" dirty="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76</a:t>
                      </a:r>
                      <a:endParaRPr lang="zh-CN" sz="1800" kern="10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690"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C</a:t>
                      </a:r>
                      <a:endParaRPr lang="zh-CN" sz="1800" kern="10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75</a:t>
                      </a:r>
                      <a:endParaRPr lang="zh-CN" sz="1800" kern="10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65</a:t>
                      </a:r>
                      <a:endParaRPr lang="zh-CN" sz="1800" kern="100" dirty="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63</a:t>
                      </a:r>
                      <a:endParaRPr lang="zh-CN" sz="1800" kern="100" dirty="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87</a:t>
                      </a:r>
                      <a:endParaRPr lang="zh-CN" sz="1800" kern="100" dirty="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77</a:t>
                      </a:r>
                      <a:endParaRPr lang="zh-CN" sz="1800" kern="100" dirty="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180">
                <a:tc>
                  <a:txBody>
                    <a:bodyPr/>
                    <a:lstStyle/>
                    <a:p>
                      <a:pPr indent="2667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Foxpro</a:t>
                      </a:r>
                      <a:endParaRPr lang="zh-CN" sz="1800" kern="10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92</a:t>
                      </a:r>
                      <a:endParaRPr lang="zh-CN" sz="1800" kern="10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71</a:t>
                      </a:r>
                      <a:endParaRPr lang="zh-CN" sz="1800" kern="10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70</a:t>
                      </a:r>
                      <a:endParaRPr lang="zh-CN" sz="1800" kern="10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90</a:t>
                      </a:r>
                      <a:endParaRPr lang="zh-CN" sz="1800" kern="100" dirty="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85</a:t>
                      </a:r>
                      <a:endParaRPr lang="zh-CN" sz="1800" kern="100" dirty="0">
                        <a:effectLst/>
                        <a:latin typeface="Microsoft YaHei UI" panose="020B0503020204020204" pitchFamily="34" charset="-122"/>
                        <a:ea typeface="Microsoft YaHei U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63549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>
          <a:xfrm>
            <a:off x="533818" y="518159"/>
            <a:ext cx="8598907" cy="1320800"/>
          </a:xfrm>
        </p:spPr>
        <p:txBody>
          <a:bodyPr/>
          <a:lstStyle/>
          <a:p>
            <a:r>
              <a:rPr lang="zh-CN" altLang="en-US" dirty="0"/>
              <a:t>二</a:t>
            </a:r>
            <a:r>
              <a:rPr altLang="en-US" dirty="0"/>
              <a:t>维数组</a:t>
            </a:r>
            <a:endParaRPr 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368013" y="1089432"/>
            <a:ext cx="10393765" cy="488732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2800" dirty="0">
                <a:solidFill>
                  <a:schemeClr val="tx1"/>
                </a:solidFill>
              </a:rPr>
              <a:t>【例</a:t>
            </a:r>
            <a:r>
              <a:rPr lang="en-US" altLang="zh-CN" sz="2800" dirty="0">
                <a:solidFill>
                  <a:schemeClr val="tx1"/>
                </a:solidFill>
              </a:rPr>
              <a:t>6.7】</a:t>
            </a:r>
            <a:r>
              <a:rPr lang="zh-CN" altLang="zh-CN" sz="2800" dirty="0">
                <a:solidFill>
                  <a:schemeClr val="tx1"/>
                </a:solidFill>
              </a:rPr>
              <a:t>一个学习小组有</a:t>
            </a:r>
            <a:r>
              <a:rPr lang="en-US" altLang="zh-CN" sz="2800" dirty="0">
                <a:solidFill>
                  <a:schemeClr val="tx1"/>
                </a:solidFill>
              </a:rPr>
              <a:t>5</a:t>
            </a:r>
            <a:r>
              <a:rPr lang="zh-CN" altLang="zh-CN" sz="2800" dirty="0">
                <a:solidFill>
                  <a:schemeClr val="tx1"/>
                </a:solidFill>
              </a:rPr>
              <a:t>个人，每个人有三门课的考试成绩。求全组分科的平均成绩和各科总平均成绩</a:t>
            </a:r>
            <a:r>
              <a:rPr lang="zh-CN" altLang="en-US" sz="2800" dirty="0">
                <a:solidFill>
                  <a:schemeClr val="tx1"/>
                </a:solidFill>
              </a:rPr>
              <a:t>（结果保留</a:t>
            </a:r>
            <a:r>
              <a:rPr lang="en-US" altLang="zh-CN" sz="2800" dirty="0">
                <a:solidFill>
                  <a:schemeClr val="tx1"/>
                </a:solidFill>
              </a:rPr>
              <a:t>2</a:t>
            </a:r>
            <a:r>
              <a:rPr lang="zh-CN" altLang="en-US" sz="2800">
                <a:solidFill>
                  <a:schemeClr val="tx1"/>
                </a:solidFill>
              </a:rPr>
              <a:t>位小数）</a:t>
            </a:r>
            <a:r>
              <a:rPr lang="zh-CN" altLang="zh-CN" sz="2800">
                <a:solidFill>
                  <a:schemeClr val="tx1"/>
                </a:solidFill>
              </a:rPr>
              <a:t>。</a:t>
            </a:r>
            <a:endParaRPr lang="zh-CN" altLang="zh-CN" sz="28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3300" dirty="0">
                <a:solidFill>
                  <a:schemeClr val="accent4"/>
                </a:solidFill>
              </a:rPr>
              <a:t>分析：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>
                <a:solidFill>
                  <a:schemeClr val="tx1"/>
                </a:solidFill>
              </a:rPr>
              <a:t>     </a:t>
            </a:r>
            <a:r>
              <a:rPr lang="en-US" altLang="zh-CN" sz="3000" dirty="0">
                <a:solidFill>
                  <a:schemeClr val="tx1"/>
                </a:solidFill>
              </a:rPr>
              <a:t> </a:t>
            </a:r>
            <a:r>
              <a:rPr lang="zh-CN" altLang="zh-CN" sz="3000" dirty="0">
                <a:solidFill>
                  <a:schemeClr val="tx1"/>
                </a:solidFill>
              </a:rPr>
              <a:t>可设一个二维数组</a:t>
            </a:r>
            <a:r>
              <a:rPr lang="en-US" altLang="zh-CN" sz="3000" dirty="0">
                <a:solidFill>
                  <a:schemeClr val="tx1"/>
                </a:solidFill>
              </a:rPr>
              <a:t>a[5][3]</a:t>
            </a:r>
            <a:r>
              <a:rPr lang="zh-CN" altLang="zh-CN" sz="3000" dirty="0">
                <a:solidFill>
                  <a:schemeClr val="tx1"/>
                </a:solidFill>
              </a:rPr>
              <a:t>存放五个人三门课的成绩。再设一个一维数组</a:t>
            </a:r>
            <a:r>
              <a:rPr lang="en-US" altLang="zh-CN" sz="3000" dirty="0">
                <a:solidFill>
                  <a:schemeClr val="tx1"/>
                </a:solidFill>
              </a:rPr>
              <a:t>v[3]</a:t>
            </a:r>
            <a:r>
              <a:rPr lang="zh-CN" altLang="zh-CN" sz="3000" dirty="0">
                <a:solidFill>
                  <a:schemeClr val="tx1"/>
                </a:solidFill>
              </a:rPr>
              <a:t>存放所求得各分科平均成绩，设变量</a:t>
            </a:r>
            <a:r>
              <a:rPr lang="en-US" altLang="zh-CN" sz="3000" dirty="0">
                <a:solidFill>
                  <a:schemeClr val="tx1"/>
                </a:solidFill>
              </a:rPr>
              <a:t>average </a:t>
            </a:r>
            <a:r>
              <a:rPr lang="zh-CN" altLang="zh-CN" sz="3000" dirty="0">
                <a:solidFill>
                  <a:schemeClr val="tx1"/>
                </a:solidFill>
              </a:rPr>
              <a:t>为全组各科总平均成绩。通过循环来接收用户输入的成绩，放入数组</a:t>
            </a:r>
            <a:r>
              <a:rPr lang="en-US" altLang="zh-CN" sz="3000" dirty="0">
                <a:solidFill>
                  <a:schemeClr val="tx1"/>
                </a:solidFill>
              </a:rPr>
              <a:t>a</a:t>
            </a:r>
            <a:r>
              <a:rPr lang="zh-CN" altLang="zh-CN" sz="3000" dirty="0">
                <a:solidFill>
                  <a:schemeClr val="tx1"/>
                </a:solidFill>
              </a:rPr>
              <a:t>中，同时统计各科总成绩。每接收完一科成绩，计算出单科平均成绩，存入数组</a:t>
            </a:r>
            <a:r>
              <a:rPr lang="en-US" altLang="zh-CN" sz="3000" dirty="0">
                <a:solidFill>
                  <a:schemeClr val="tx1"/>
                </a:solidFill>
              </a:rPr>
              <a:t>v</a:t>
            </a:r>
            <a:r>
              <a:rPr lang="zh-CN" altLang="zh-CN" sz="3000" dirty="0">
                <a:solidFill>
                  <a:schemeClr val="tx1"/>
                </a:solidFill>
              </a:rPr>
              <a:t>中。最后通过计算数组</a:t>
            </a:r>
            <a:r>
              <a:rPr lang="en-US" altLang="zh-CN" sz="3000" dirty="0">
                <a:solidFill>
                  <a:schemeClr val="tx1"/>
                </a:solidFill>
              </a:rPr>
              <a:t>v</a:t>
            </a:r>
            <a:r>
              <a:rPr lang="zh-CN" altLang="zh-CN" sz="3000" dirty="0">
                <a:solidFill>
                  <a:schemeClr val="tx1"/>
                </a:solidFill>
              </a:rPr>
              <a:t>中的平均值得到全科的平均成绩。</a:t>
            </a:r>
          </a:p>
          <a:p>
            <a:pPr marL="0" indent="0">
              <a:lnSpc>
                <a:spcPct val="150000"/>
              </a:lnSpc>
              <a:buNone/>
            </a:pPr>
            <a:endParaRPr lang="zh-CN" altLang="zh-CN" sz="28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zh-CN" sz="2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40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209246" y="2050143"/>
            <a:ext cx="6763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6.3  </a:t>
            </a:r>
            <a:r>
              <a:rPr lang="zh-CN" altLang="en-US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字符数组与字符串</a:t>
            </a:r>
          </a:p>
        </p:txBody>
      </p:sp>
      <p:sp>
        <p:nvSpPr>
          <p:cNvPr id="3" name="矩形 2"/>
          <p:cNvSpPr/>
          <p:nvPr/>
        </p:nvSpPr>
        <p:spPr>
          <a:xfrm>
            <a:off x="2837897" y="2913495"/>
            <a:ext cx="52180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6.3.1  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字符数组的定义及初始化</a:t>
            </a:r>
            <a:endParaRPr lang="zh-CN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73447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字符数组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6574" y="3160466"/>
            <a:ext cx="7999474" cy="286232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char c[10];    /*</a:t>
            </a: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定义一个包含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个字符的数组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*/</a:t>
            </a:r>
            <a:endParaRPr lang="zh-CN" altLang="en-US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</a:t>
            </a:r>
            <a:r>
              <a:rPr lang="zh-CN" altLang="en-US" sz="24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字符数组也可以是二维或多维数组。</a:t>
            </a:r>
            <a:endParaRPr lang="en-US" altLang="zh-CN" sz="2400" dirty="0">
              <a:solidFill>
                <a:schemeClr val="accent4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char c[5][10];     /*</a:t>
            </a: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定义一个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</a:t>
            </a: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行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列的字符数组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*/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blackWhite">
          <a:xfrm>
            <a:off x="646967" y="1392702"/>
            <a:ext cx="9341093" cy="1125415"/>
          </a:xfrm>
          <a:prstGeom prst="roundRect">
            <a:avLst>
              <a:gd name="adj" fmla="val 9106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25000"/>
              </a:lnSpc>
              <a:buFont typeface="Wingdings" pitchFamily="2" charset="2"/>
              <a:buNone/>
              <a:defRPr/>
            </a:pPr>
            <a:r>
              <a:rPr lang="zh-CN" altLang="en-US" sz="2400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字符数组也是数组，只是数组元素的类型为</a:t>
            </a:r>
            <a:r>
              <a:rPr lang="zh-CN" altLang="en-US" sz="2400" dirty="0">
                <a:solidFill>
                  <a:schemeClr val="accent4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字符型</a:t>
            </a:r>
            <a:r>
              <a:rPr lang="zh-CN" altLang="en-US" sz="2400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。所以字符数组</a:t>
            </a:r>
            <a:endParaRPr lang="en-US" altLang="zh-CN" sz="2400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25000"/>
              </a:lnSpc>
              <a:buFont typeface="Wingdings" pitchFamily="2" charset="2"/>
              <a:buNone/>
              <a:defRPr/>
            </a:pPr>
            <a:r>
              <a:rPr lang="zh-CN" altLang="en-US" sz="2400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的定义、初始化，字符数组元素的引用与一般的数组类似。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223" y="3141284"/>
            <a:ext cx="979488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392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字符数组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90957" y="2159412"/>
            <a:ext cx="8632035" cy="83099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  </a:t>
            </a:r>
            <a:r>
              <a:rPr lang="en-US" altLang="zh-CN" sz="3200" dirty="0"/>
              <a:t>char c[10]={'c', ' ', '</a:t>
            </a:r>
            <a:r>
              <a:rPr lang="en-US" altLang="zh-CN" sz="3200" dirty="0" err="1"/>
              <a:t>p','r','o','g','r','a','m</a:t>
            </a:r>
            <a:r>
              <a:rPr lang="en-US" altLang="zh-CN" sz="3200" dirty="0"/>
              <a:t>'};</a:t>
            </a:r>
            <a:endParaRPr lang="zh-CN" altLang="zh-CN" sz="32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223" y="3141284"/>
            <a:ext cx="979488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735387" y="1308295"/>
            <a:ext cx="80329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zh-CN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字符数组也允许在定义时作初始化赋值。</a:t>
            </a:r>
          </a:p>
          <a:p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02227" y="3402051"/>
            <a:ext cx="885370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zh-CN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当对全体元素赋初值时也可以省去长度说明。</a:t>
            </a:r>
          </a:p>
          <a:p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95902" y="4276145"/>
            <a:ext cx="8575981" cy="83099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  </a:t>
            </a:r>
            <a:r>
              <a:rPr lang="en-US" altLang="zh-CN" sz="3200" dirty="0"/>
              <a:t>char c[ ]={'c', ' ', '</a:t>
            </a:r>
            <a:r>
              <a:rPr lang="en-US" altLang="zh-CN" sz="3200" dirty="0" err="1"/>
              <a:t>p','r','o','g','r','a','m</a:t>
            </a:r>
            <a:r>
              <a:rPr lang="en-US" altLang="zh-CN" sz="3200" dirty="0"/>
              <a:t>'};</a:t>
            </a:r>
            <a:endParaRPr lang="zh-CN" altLang="zh-CN" sz="3200" dirty="0"/>
          </a:p>
        </p:txBody>
      </p:sp>
    </p:spTree>
    <p:extLst>
      <p:ext uri="{BB962C8B-B14F-4D97-AF65-F5344CB8AC3E}">
        <p14:creationId xmlns:p14="http://schemas.microsoft.com/office/powerpoint/2010/main" val="320315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字符数组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5008" y="1048042"/>
            <a:ext cx="494535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【例</a:t>
            </a: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6.8</a:t>
            </a:r>
            <a:r>
              <a:rPr lang="zh-CN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】输出字符数组中各元素的值。</a:t>
            </a:r>
          </a:p>
          <a:p>
            <a:pPr>
              <a:lnSpc>
                <a:spcPct val="120000"/>
              </a:lnSpc>
            </a:pP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#include &lt;</a:t>
            </a:r>
            <a:r>
              <a:rPr lang="en-US" altLang="zh-CN" sz="32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stdio.h</a:t>
            </a: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&gt;</a:t>
            </a:r>
            <a:endParaRPr lang="zh-CN" altLang="zh-CN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main( )</a:t>
            </a:r>
            <a:endParaRPr lang="zh-CN" altLang="zh-CN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endParaRPr lang="zh-CN" altLang="zh-CN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</a:t>
            </a:r>
            <a:r>
              <a:rPr lang="en-US" altLang="zh-CN" sz="32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32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i,j</a:t>
            </a: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</a:t>
            </a:r>
            <a:endParaRPr lang="zh-CN" altLang="zh-CN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char a[ ][5]={{'C','H','I','N','A',},{'B','a','s','</a:t>
            </a:r>
            <a:r>
              <a:rPr lang="en-US" altLang="zh-CN" sz="32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','c'}};</a:t>
            </a:r>
            <a:endParaRPr lang="zh-CN" altLang="zh-CN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</a:t>
            </a:r>
            <a:endParaRPr lang="zh-CN" altLang="en-US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5249" y="1212634"/>
            <a:ext cx="43418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for(</a:t>
            </a:r>
            <a:r>
              <a:rPr lang="en-US" altLang="zh-CN" sz="32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=0;i&lt;=1;i++)</a:t>
            </a:r>
            <a:endParaRPr lang="zh-CN" altLang="zh-CN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{</a:t>
            </a:r>
            <a:endParaRPr lang="zh-CN" altLang="zh-CN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for(j=0;j&lt;=4;j++)</a:t>
            </a:r>
            <a:endParaRPr lang="zh-CN" altLang="zh-CN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</a:t>
            </a:r>
            <a:r>
              <a:rPr lang="en-US" altLang="zh-CN" sz="32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("%</a:t>
            </a:r>
            <a:r>
              <a:rPr lang="en-US" altLang="zh-CN" sz="32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c",a</a:t>
            </a: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[</a:t>
            </a:r>
            <a:r>
              <a:rPr lang="en-US" altLang="zh-CN" sz="32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][j]);</a:t>
            </a:r>
            <a:endParaRPr lang="zh-CN" altLang="zh-CN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</a:t>
            </a:r>
            <a:r>
              <a:rPr lang="en-US" altLang="zh-CN" sz="32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("\n");</a:t>
            </a:r>
            <a:endParaRPr lang="zh-CN" altLang="zh-CN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}</a:t>
            </a:r>
            <a:endParaRPr lang="zh-CN" altLang="zh-CN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return 0;</a:t>
            </a:r>
            <a:endParaRPr lang="zh-CN" altLang="zh-CN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</a:t>
            </a:r>
            <a:endParaRPr lang="zh-CN" altLang="zh-CN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zh-CN" altLang="en-US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582280" y="1109360"/>
            <a:ext cx="1" cy="509027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1676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字符数组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1361" y="1261085"/>
            <a:ext cx="980152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【例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6.9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】我国自古以来是一个多民族国家。中华人民共和国成立后，经中央人民政府调查与统计正式确认的民族共有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56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个。汉族是我国的主体民族，约占全国人口总数的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91.11%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，其他还有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55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个民族，约占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8.89%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。汉族和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55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个少数民族共同组成伟大的中华民族。我国，是一个以汉族为主体、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56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个民族共同组成的统一的多民族国家。请编程输出我国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56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个民族名称。</a:t>
            </a:r>
            <a:endParaRPr lang="zh-CN" altLang="zh-CN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400" dirty="0">
                <a:solidFill>
                  <a:srgbClr val="FFC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分析：</a:t>
            </a:r>
            <a:endParaRPr lang="en-US" altLang="zh-CN" sz="2400" dirty="0">
              <a:solidFill>
                <a:srgbClr val="FFC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定义一个字符数组用来存放民族名称，应用循环结构输出字符数组中各元素的值。</a:t>
            </a:r>
          </a:p>
        </p:txBody>
      </p:sp>
    </p:spTree>
    <p:extLst>
      <p:ext uri="{BB962C8B-B14F-4D97-AF65-F5344CB8AC3E}">
        <p14:creationId xmlns:p14="http://schemas.microsoft.com/office/powerpoint/2010/main" val="306563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209246" y="2050143"/>
            <a:ext cx="6763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6.3  </a:t>
            </a:r>
            <a:r>
              <a:rPr lang="zh-CN" altLang="en-US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字符数组与字符串</a:t>
            </a:r>
          </a:p>
        </p:txBody>
      </p:sp>
      <p:sp>
        <p:nvSpPr>
          <p:cNvPr id="3" name="矩形 2"/>
          <p:cNvSpPr/>
          <p:nvPr/>
        </p:nvSpPr>
        <p:spPr>
          <a:xfrm>
            <a:off x="2837897" y="2913495"/>
            <a:ext cx="43925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6.3.2 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字符串及其处理函数</a:t>
            </a:r>
            <a:endParaRPr lang="zh-CN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78986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47928" y="2438248"/>
            <a:ext cx="6072183" cy="34163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char c[ ]={'c',' ','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p','r','o','g','r','a','m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'};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可写为：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char c[ ]={"C program"};</a:t>
            </a:r>
          </a:p>
          <a:p>
            <a:pPr>
              <a:lnSpc>
                <a:spcPct val="150000"/>
              </a:lnSpc>
            </a:pP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或：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char c[ ]="C program";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blackWhite">
          <a:xfrm>
            <a:off x="717306" y="1041010"/>
            <a:ext cx="9341093" cy="1125415"/>
          </a:xfrm>
          <a:prstGeom prst="roundRect">
            <a:avLst>
              <a:gd name="adj" fmla="val 9106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25000"/>
              </a:lnSpc>
              <a:buFont typeface="Wingdings" pitchFamily="2" charset="2"/>
              <a:buNone/>
              <a:defRPr/>
            </a:pP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Ｃ语言允许用字符串的方式对数组作初始化赋值。</a:t>
            </a:r>
            <a:endParaRPr lang="zh-CN" altLang="en-US" sz="2800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223" y="3141284"/>
            <a:ext cx="979488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椭圆形标注 1"/>
          <p:cNvSpPr/>
          <p:nvPr/>
        </p:nvSpPr>
        <p:spPr>
          <a:xfrm>
            <a:off x="7638760" y="2508588"/>
            <a:ext cx="3573194" cy="2063414"/>
          </a:xfrm>
          <a:prstGeom prst="wedgeEllipseCallout">
            <a:avLst>
              <a:gd name="adj1" fmla="val -78333"/>
              <a:gd name="adj2" fmla="val 9113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用</a:t>
            </a:r>
            <a:r>
              <a:rPr lang="zh-CN" altLang="zh-CN" sz="20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字符串方式赋值比用字符逐个赋值要多占一个字节，用于存放</a:t>
            </a:r>
            <a:r>
              <a:rPr lang="zh-CN" altLang="zh-CN" sz="2000" dirty="0">
                <a:solidFill>
                  <a:srgbClr val="0070C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字符串结束标志</a:t>
            </a:r>
            <a:r>
              <a:rPr lang="en-US" altLang="zh-CN" sz="2000" dirty="0">
                <a:solidFill>
                  <a:srgbClr val="0070C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'\0'</a:t>
            </a:r>
            <a:endParaRPr lang="zh-CN" altLang="en-US" sz="2000" dirty="0">
              <a:solidFill>
                <a:srgbClr val="0070C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903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8461" y="2428264"/>
            <a:ext cx="489403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#include &lt;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stdio.h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&gt;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main( )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char c[ ]="CHINA\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nhello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";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("%s\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n",c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);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return 0;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05373" y="2315720"/>
            <a:ext cx="451399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#include &lt;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stdio.h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&gt;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main( )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char 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[15];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("input string:\n");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scanf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("%s",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);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("%s\n",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);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return 0;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753677" y="2311639"/>
            <a:ext cx="0" cy="386407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utoShape 5"/>
          <p:cNvSpPr>
            <a:spLocks noChangeArrowheads="1"/>
          </p:cNvSpPr>
          <p:nvPr/>
        </p:nvSpPr>
        <p:spPr bwMode="blackWhite">
          <a:xfrm>
            <a:off x="717306" y="1027323"/>
            <a:ext cx="9341093" cy="1284316"/>
          </a:xfrm>
          <a:prstGeom prst="roundRect">
            <a:avLst>
              <a:gd name="adj" fmla="val 9106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</a:pP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在采用字符串方式后，可用</a:t>
            </a:r>
            <a:r>
              <a:rPr lang="en-US" altLang="zh-CN" sz="2800" dirty="0" err="1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zh-CN" altLang="zh-CN" sz="28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函数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和</a:t>
            </a:r>
            <a:r>
              <a:rPr lang="en-US" altLang="zh-CN" sz="2800" dirty="0" err="1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scanf</a:t>
            </a:r>
            <a:r>
              <a:rPr lang="zh-CN" altLang="zh-CN" sz="28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函数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一次性</a:t>
            </a:r>
            <a:endParaRPr lang="en-US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输出输入一个字符数组中的字符串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blackWhite">
          <a:xfrm>
            <a:off x="1018061" y="5126322"/>
            <a:ext cx="8857460" cy="1284316"/>
          </a:xfrm>
          <a:prstGeom prst="roundRect">
            <a:avLst>
              <a:gd name="adj" fmla="val 9106"/>
            </a:avLst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</a:pP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当用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scanf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函数输入字符串时，字符串中不能含有空格，</a:t>
            </a:r>
            <a:endParaRPr lang="en-US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否则将以</a:t>
            </a:r>
            <a:r>
              <a:rPr lang="zh-CN" altLang="zh-CN" sz="2800" b="1" dirty="0">
                <a:solidFill>
                  <a:srgbClr val="FF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空格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作为字符串的结束符。</a:t>
            </a:r>
          </a:p>
        </p:txBody>
      </p:sp>
      <p:pic>
        <p:nvPicPr>
          <p:cNvPr id="10" name="图片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7854" y="3746025"/>
            <a:ext cx="1400884" cy="770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图片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1022" y="3812534"/>
            <a:ext cx="2442693" cy="1074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853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字符串处理函数</a:t>
            </a: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blackWhite">
          <a:xfrm>
            <a:off x="534427" y="1196135"/>
            <a:ext cx="9749057" cy="1284316"/>
          </a:xfrm>
          <a:prstGeom prst="roundRect">
            <a:avLst>
              <a:gd name="adj" fmla="val 9106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</a:pP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用于输入输出的字符串函数，在使用前应包含头文件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"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stdio.h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"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</a:t>
            </a:r>
            <a:endParaRPr lang="en-US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使用其它字符串函数则应包含</a:t>
            </a:r>
            <a:r>
              <a:rPr lang="zh-CN" altLang="zh-CN" sz="2800" b="1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头文件</a:t>
            </a:r>
            <a:r>
              <a:rPr lang="en-US" altLang="zh-CN" sz="2800" b="1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"</a:t>
            </a:r>
            <a:r>
              <a:rPr lang="en-US" altLang="zh-CN" sz="2800" b="1" dirty="0" err="1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string.h</a:t>
            </a:r>
            <a:r>
              <a:rPr lang="en-US" altLang="zh-CN" sz="2800" b="1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"</a:t>
            </a:r>
            <a:endParaRPr lang="zh-CN" altLang="en-US" sz="2800" b="1" dirty="0">
              <a:solidFill>
                <a:schemeClr val="accent4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2285756194"/>
              </p:ext>
            </p:extLst>
          </p:nvPr>
        </p:nvGraphicFramePr>
        <p:xfrm>
          <a:off x="1742741" y="2541683"/>
          <a:ext cx="5756812" cy="4126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617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字符串处理函数</a:t>
            </a:r>
          </a:p>
        </p:txBody>
      </p:sp>
      <p:grpSp>
        <p:nvGrpSpPr>
          <p:cNvPr id="8" name="组合 9"/>
          <p:cNvGrpSpPr/>
          <p:nvPr/>
        </p:nvGrpSpPr>
        <p:grpSpPr>
          <a:xfrm>
            <a:off x="757959" y="2988537"/>
            <a:ext cx="8667398" cy="1454273"/>
            <a:chOff x="0" y="3330603"/>
            <a:chExt cx="8229599" cy="145427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圆角矩形 8"/>
            <p:cNvSpPr/>
            <p:nvPr/>
          </p:nvSpPr>
          <p:spPr>
            <a:xfrm>
              <a:off x="0" y="3330603"/>
              <a:ext cx="8229599" cy="1454273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0" name="圆角矩形 8"/>
            <p:cNvSpPr/>
            <p:nvPr/>
          </p:nvSpPr>
          <p:spPr>
            <a:xfrm>
              <a:off x="70992" y="3450621"/>
              <a:ext cx="8087615" cy="131228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defTabSz="111125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700" b="1" kern="1200" dirty="0"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 pitchFamily="18" charset="0"/>
                </a:rPr>
                <a:t>功能：</a:t>
              </a:r>
              <a:r>
                <a:rPr lang="zh-CN" altLang="en-US" sz="27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把字符数组中的字符串输出到显示器</a:t>
              </a:r>
              <a:r>
                <a:rPr lang="zh-CN" sz="2700" kern="1200" dirty="0"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 pitchFamily="18" charset="0"/>
                </a:rPr>
                <a:t>，直到遇到“字符串”结束标志。</a:t>
              </a:r>
            </a:p>
          </p:txBody>
        </p:sp>
      </p:grpSp>
      <p:sp>
        <p:nvSpPr>
          <p:cNvPr id="11" name="AutoShape 5"/>
          <p:cNvSpPr>
            <a:spLocks noChangeArrowheads="1"/>
          </p:cNvSpPr>
          <p:nvPr/>
        </p:nvSpPr>
        <p:spPr bwMode="blackWhite">
          <a:xfrm>
            <a:off x="588349" y="1477499"/>
            <a:ext cx="9174630" cy="1018664"/>
          </a:xfrm>
          <a:prstGeom prst="roundRect">
            <a:avLst>
              <a:gd name="adj" fmla="val 9106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     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字符串输出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函数       </a:t>
            </a:r>
            <a:r>
              <a:rPr lang="en-US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puts(</a:t>
            </a:r>
            <a:r>
              <a:rPr lang="zh-CN" altLang="en-US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字符数组名</a:t>
            </a:r>
            <a:r>
              <a:rPr lang="en-US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11894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字符串处理函数</a:t>
            </a:r>
          </a:p>
        </p:txBody>
      </p:sp>
      <p:grpSp>
        <p:nvGrpSpPr>
          <p:cNvPr id="8" name="组合 9"/>
          <p:cNvGrpSpPr/>
          <p:nvPr/>
        </p:nvGrpSpPr>
        <p:grpSpPr>
          <a:xfrm>
            <a:off x="757959" y="2904129"/>
            <a:ext cx="8667398" cy="1454273"/>
            <a:chOff x="0" y="3330603"/>
            <a:chExt cx="8229599" cy="145427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圆角矩形 8"/>
            <p:cNvSpPr/>
            <p:nvPr/>
          </p:nvSpPr>
          <p:spPr>
            <a:xfrm>
              <a:off x="0" y="3330603"/>
              <a:ext cx="8229599" cy="1454273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0" name="圆角矩形 8"/>
            <p:cNvSpPr/>
            <p:nvPr/>
          </p:nvSpPr>
          <p:spPr>
            <a:xfrm>
              <a:off x="70992" y="3429731"/>
              <a:ext cx="8087615" cy="131228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defTabSz="111125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700" b="1" kern="1200" dirty="0"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 pitchFamily="18" charset="0"/>
                </a:rPr>
                <a:t>功能：</a:t>
              </a:r>
              <a:r>
                <a:rPr lang="zh-CN" altLang="en-US" sz="27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从标准输入设备键盘上输入一个字符串。本函数得到一个函数值，即为该字符数组的首地址</a:t>
              </a:r>
              <a:r>
                <a:rPr lang="zh-CN" altLang="zh-CN" sz="2700" dirty="0"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 pitchFamily="18" charset="0"/>
                </a:rPr>
                <a:t>。</a:t>
              </a:r>
              <a:endParaRPr lang="en-US" altLang="zh-CN" sz="27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endParaRPr>
            </a:p>
          </p:txBody>
        </p:sp>
      </p:grpSp>
      <p:sp>
        <p:nvSpPr>
          <p:cNvPr id="11" name="AutoShape 5"/>
          <p:cNvSpPr>
            <a:spLocks noChangeArrowheads="1"/>
          </p:cNvSpPr>
          <p:nvPr/>
        </p:nvSpPr>
        <p:spPr bwMode="blackWhite">
          <a:xfrm>
            <a:off x="588349" y="1435295"/>
            <a:ext cx="9174630" cy="1018664"/>
          </a:xfrm>
          <a:prstGeom prst="roundRect">
            <a:avLst>
              <a:gd name="adj" fmla="val 9106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     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字符串输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入函数       </a:t>
            </a:r>
            <a:r>
              <a:rPr lang="en-US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gets(</a:t>
            </a:r>
            <a:r>
              <a:rPr lang="zh-CN" altLang="en-US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字符数组名</a:t>
            </a:r>
            <a:r>
              <a:rPr lang="en-US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63748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字符串处理函数</a:t>
            </a:r>
          </a:p>
        </p:txBody>
      </p:sp>
      <p:grpSp>
        <p:nvGrpSpPr>
          <p:cNvPr id="8" name="组合 9"/>
          <p:cNvGrpSpPr/>
          <p:nvPr/>
        </p:nvGrpSpPr>
        <p:grpSpPr>
          <a:xfrm>
            <a:off x="607641" y="1899139"/>
            <a:ext cx="9422620" cy="2897935"/>
            <a:chOff x="0" y="3330603"/>
            <a:chExt cx="8229599" cy="145427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圆角矩形 8"/>
            <p:cNvSpPr/>
            <p:nvPr/>
          </p:nvSpPr>
          <p:spPr>
            <a:xfrm>
              <a:off x="0" y="3330603"/>
              <a:ext cx="8229599" cy="1454273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0" name="圆角矩形 8"/>
            <p:cNvSpPr/>
            <p:nvPr/>
          </p:nvSpPr>
          <p:spPr>
            <a:xfrm>
              <a:off x="168092" y="3415820"/>
              <a:ext cx="7893415" cy="129140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32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【</a:t>
              </a:r>
              <a:r>
                <a:rPr lang="zh-CN" altLang="en-US" sz="32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小提示</a:t>
              </a:r>
              <a:r>
                <a:rPr lang="en-US" altLang="zh-CN" sz="32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】</a:t>
              </a:r>
            </a:p>
            <a:p>
              <a:pPr>
                <a:lnSpc>
                  <a:spcPct val="130000"/>
                </a:lnSpc>
              </a:pPr>
              <a:r>
                <a:rPr lang="zh-CN" altLang="zh-CN" sz="32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用</a:t>
              </a:r>
              <a:r>
                <a:rPr lang="en-US" altLang="zh-CN" sz="32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puts</a:t>
              </a:r>
              <a:r>
                <a:rPr lang="zh-CN" altLang="zh-CN" sz="32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和</a:t>
              </a:r>
              <a:r>
                <a:rPr lang="en-US" altLang="zh-CN" sz="32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gets</a:t>
              </a:r>
              <a:r>
                <a:rPr lang="zh-CN" altLang="zh-CN" sz="32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函数只能输出或输入一个字符串，不能写成</a:t>
              </a:r>
              <a:endParaRPr lang="en-US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32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      puts(str1,str2)    </a:t>
              </a:r>
              <a:r>
                <a:rPr lang="zh-CN" altLang="zh-CN" sz="32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或</a:t>
              </a:r>
              <a:r>
                <a:rPr lang="en-US" altLang="zh-CN" sz="32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       gets(str1,str2)</a:t>
              </a:r>
              <a:endParaRPr lang="zh-CN" altLang="zh-CN" sz="3200" dirty="0"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434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字符串处理函数</a:t>
            </a:r>
          </a:p>
        </p:txBody>
      </p:sp>
      <p:grpSp>
        <p:nvGrpSpPr>
          <p:cNvPr id="8" name="组合 9"/>
          <p:cNvGrpSpPr/>
          <p:nvPr/>
        </p:nvGrpSpPr>
        <p:grpSpPr>
          <a:xfrm>
            <a:off x="478302" y="2875993"/>
            <a:ext cx="9284677" cy="1454273"/>
            <a:chOff x="0" y="3330603"/>
            <a:chExt cx="8229599" cy="145427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圆角矩形 8"/>
            <p:cNvSpPr/>
            <p:nvPr/>
          </p:nvSpPr>
          <p:spPr>
            <a:xfrm>
              <a:off x="0" y="3330603"/>
              <a:ext cx="8229599" cy="1454273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0" name="圆角矩形 8"/>
            <p:cNvSpPr/>
            <p:nvPr/>
          </p:nvSpPr>
          <p:spPr>
            <a:xfrm>
              <a:off x="70992" y="3401595"/>
              <a:ext cx="8087615" cy="131228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sz="2700" b="1" kern="1200" dirty="0"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 pitchFamily="18" charset="0"/>
                </a:rPr>
                <a:t>功能</a:t>
              </a:r>
              <a:r>
                <a:rPr lang="zh-CN" altLang="en-US" sz="2700" b="1" dirty="0"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 pitchFamily="18" charset="0"/>
                </a:rPr>
                <a:t>：</a:t>
              </a:r>
              <a:r>
                <a:rPr lang="zh-CN" altLang="zh-CN" sz="26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把字符数组</a:t>
              </a:r>
              <a:r>
                <a:rPr lang="en-US" altLang="zh-CN" sz="26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2</a:t>
              </a:r>
              <a:r>
                <a:rPr lang="zh-CN" altLang="zh-CN" sz="26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中的字符串连接到字符数组</a:t>
              </a:r>
              <a:r>
                <a:rPr lang="en-US" altLang="zh-CN" sz="26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1 </a:t>
              </a:r>
              <a:r>
                <a:rPr lang="zh-CN" altLang="zh-CN" sz="26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中字符串的后面，结果放在字符数组</a:t>
              </a:r>
              <a:r>
                <a:rPr lang="en-US" altLang="zh-CN" sz="26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1</a:t>
              </a:r>
              <a:r>
                <a:rPr lang="zh-CN" altLang="zh-CN" sz="26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中，并删去字符串</a:t>
              </a:r>
              <a:r>
                <a:rPr lang="en-US" altLang="zh-CN" sz="26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1</a:t>
              </a:r>
              <a:r>
                <a:rPr lang="zh-CN" altLang="zh-CN" sz="26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后的串标志“</a:t>
              </a:r>
              <a:r>
                <a:rPr lang="en-US" altLang="zh-CN" sz="26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\0</a:t>
              </a:r>
              <a:r>
                <a:rPr lang="zh-CN" altLang="zh-CN" sz="26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”</a:t>
              </a:r>
              <a:endParaRPr lang="zh-CN" altLang="zh-CN" sz="26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endParaRPr>
            </a:p>
          </p:txBody>
        </p:sp>
      </p:grpSp>
      <p:sp>
        <p:nvSpPr>
          <p:cNvPr id="11" name="AutoShape 5"/>
          <p:cNvSpPr>
            <a:spLocks noChangeArrowheads="1"/>
          </p:cNvSpPr>
          <p:nvPr/>
        </p:nvSpPr>
        <p:spPr bwMode="blackWhite">
          <a:xfrm>
            <a:off x="588349" y="1435295"/>
            <a:ext cx="9174630" cy="1018664"/>
          </a:xfrm>
          <a:prstGeom prst="roundRect">
            <a:avLst>
              <a:gd name="adj" fmla="val 9106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vl="0"/>
            <a:r>
              <a:rPr lang="zh-CN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字符串连接函数</a:t>
            </a:r>
            <a:r>
              <a:rPr lang="en-US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    </a:t>
            </a:r>
            <a:r>
              <a:rPr lang="en-US" altLang="zh-CN" sz="2800" b="1" dirty="0" err="1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strcat</a:t>
            </a:r>
            <a:r>
              <a:rPr lang="en-US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(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字符数组名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，字符数组名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r>
            <a:r>
              <a:rPr lang="en-US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)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itchFamily="18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327384" y="4695640"/>
            <a:ext cx="10110844" cy="523220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【例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6.15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】根据用户输入的姓名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x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，输出“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My name is x 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”。</a:t>
            </a:r>
          </a:p>
        </p:txBody>
      </p:sp>
    </p:spTree>
    <p:extLst>
      <p:ext uri="{BB962C8B-B14F-4D97-AF65-F5344CB8AC3E}">
        <p14:creationId xmlns:p14="http://schemas.microsoft.com/office/powerpoint/2010/main" val="218601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字符串处理函数</a:t>
            </a:r>
          </a:p>
        </p:txBody>
      </p:sp>
      <p:grpSp>
        <p:nvGrpSpPr>
          <p:cNvPr id="8" name="组合 9"/>
          <p:cNvGrpSpPr/>
          <p:nvPr/>
        </p:nvGrpSpPr>
        <p:grpSpPr>
          <a:xfrm>
            <a:off x="562710" y="3030741"/>
            <a:ext cx="9284677" cy="1454273"/>
            <a:chOff x="0" y="3330603"/>
            <a:chExt cx="8229599" cy="145427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圆角矩形 8"/>
            <p:cNvSpPr/>
            <p:nvPr/>
          </p:nvSpPr>
          <p:spPr>
            <a:xfrm>
              <a:off x="0" y="3330603"/>
              <a:ext cx="8229599" cy="1454273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0" name="圆角矩形 8"/>
            <p:cNvSpPr/>
            <p:nvPr/>
          </p:nvSpPr>
          <p:spPr>
            <a:xfrm>
              <a:off x="70992" y="3401595"/>
              <a:ext cx="8087615" cy="131228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sz="2700" b="1" kern="1200" dirty="0"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 pitchFamily="18" charset="0"/>
                </a:rPr>
                <a:t>功能</a:t>
              </a:r>
              <a:r>
                <a:rPr lang="zh-CN" altLang="en-US" sz="2700" b="1" dirty="0"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 pitchFamily="18" charset="0"/>
                </a:rPr>
                <a:t>：</a:t>
              </a:r>
              <a:r>
                <a:rPr lang="zh-CN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把字符数组</a:t>
              </a:r>
              <a:r>
                <a:rPr lang="en-US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2</a:t>
              </a:r>
              <a:r>
                <a:rPr lang="zh-CN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中的字符串拷贝到字符数组</a:t>
              </a:r>
              <a:r>
                <a:rPr lang="en-US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1</a:t>
              </a:r>
              <a:r>
                <a:rPr lang="zh-CN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中。串结束标志“</a:t>
              </a:r>
              <a:r>
                <a:rPr lang="en-US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\0</a:t>
              </a:r>
              <a:r>
                <a:rPr lang="zh-CN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”也一同拷贝。</a:t>
              </a:r>
              <a:endPara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</p:grpSp>
      <p:sp>
        <p:nvSpPr>
          <p:cNvPr id="11" name="AutoShape 5"/>
          <p:cNvSpPr>
            <a:spLocks noChangeArrowheads="1"/>
          </p:cNvSpPr>
          <p:nvPr/>
        </p:nvSpPr>
        <p:spPr bwMode="blackWhite">
          <a:xfrm>
            <a:off x="588349" y="1561907"/>
            <a:ext cx="9174630" cy="1018664"/>
          </a:xfrm>
          <a:prstGeom prst="roundRect">
            <a:avLst>
              <a:gd name="adj" fmla="val 9106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zh-CN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字符串</a:t>
            </a:r>
            <a:r>
              <a:rPr lang="zh-CN" altLang="en-US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拷贝</a:t>
            </a:r>
            <a:r>
              <a:rPr lang="zh-CN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函数</a:t>
            </a:r>
            <a:r>
              <a:rPr lang="en-US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   </a:t>
            </a:r>
            <a:r>
              <a:rPr lang="en-US" altLang="zh-CN" sz="2800" b="1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strcpy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(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字符数组名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，字符数组名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2)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69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字符串处理函数</a:t>
            </a: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425852" y="1101475"/>
            <a:ext cx="9815428" cy="461664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在使用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strcpy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函数时应注意以下几点：</a:t>
            </a:r>
          </a:p>
          <a:p>
            <a:pPr>
              <a:lnSpc>
                <a:spcPct val="150000"/>
              </a:lnSpc>
            </a:pP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①字符数组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必须定义得足够大，以便容纳被复制的字符串</a:t>
            </a:r>
            <a:endParaRPr lang="en-US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②字符数组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必须写成数组名形式，字符串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可以是字符数组名，也可以是一个字符串常量。</a:t>
            </a:r>
          </a:p>
          <a:p>
            <a:pPr>
              <a:lnSpc>
                <a:spcPct val="150000"/>
              </a:lnSpc>
            </a:pP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③如果在复制前未对字符数组赋值，则字符数组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各字节中的内容是无法预知的，复制时将字符数组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中的字符串和其后的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'\0'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一起复制到字符数组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中，取代字符数组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中的字符。</a:t>
            </a:r>
          </a:p>
        </p:txBody>
      </p:sp>
    </p:spTree>
    <p:extLst>
      <p:ext uri="{BB962C8B-B14F-4D97-AF65-F5344CB8AC3E}">
        <p14:creationId xmlns:p14="http://schemas.microsoft.com/office/powerpoint/2010/main" val="235880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字符串处理函数</a:t>
            </a:r>
          </a:p>
        </p:txBody>
      </p:sp>
      <p:grpSp>
        <p:nvGrpSpPr>
          <p:cNvPr id="8" name="组合 9"/>
          <p:cNvGrpSpPr/>
          <p:nvPr/>
        </p:nvGrpSpPr>
        <p:grpSpPr>
          <a:xfrm>
            <a:off x="562710" y="3143285"/>
            <a:ext cx="9284677" cy="1454273"/>
            <a:chOff x="0" y="3330603"/>
            <a:chExt cx="8229599" cy="145427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圆角矩形 8"/>
            <p:cNvSpPr/>
            <p:nvPr/>
          </p:nvSpPr>
          <p:spPr>
            <a:xfrm>
              <a:off x="0" y="3330603"/>
              <a:ext cx="8229599" cy="1454273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0" name="圆角矩形 8"/>
            <p:cNvSpPr/>
            <p:nvPr/>
          </p:nvSpPr>
          <p:spPr>
            <a:xfrm>
              <a:off x="70992" y="3415663"/>
              <a:ext cx="8087615" cy="131228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sz="2700" b="1" kern="1200" dirty="0"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 pitchFamily="18" charset="0"/>
                </a:rPr>
                <a:t>功能</a:t>
              </a:r>
              <a:r>
                <a:rPr lang="zh-CN" altLang="en-US" sz="2700" b="1" dirty="0"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 pitchFamily="18" charset="0"/>
                </a:rPr>
                <a:t>：</a:t>
              </a:r>
              <a:r>
                <a:rPr lang="zh-CN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测字符串的实际长度</a:t>
              </a:r>
              <a:r>
                <a:rPr lang="en-US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(</a:t>
              </a:r>
              <a:r>
                <a:rPr lang="zh-CN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不含字符串结束标志‘</a:t>
              </a:r>
              <a:r>
                <a:rPr lang="en-US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\0</a:t>
              </a:r>
              <a:r>
                <a:rPr lang="zh-CN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’</a:t>
              </a:r>
              <a:r>
                <a:rPr lang="en-US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) </a:t>
              </a:r>
              <a:r>
                <a:rPr lang="zh-CN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并作为函数返回值</a:t>
              </a:r>
              <a:endPara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</p:grpSp>
      <p:sp>
        <p:nvSpPr>
          <p:cNvPr id="11" name="AutoShape 5"/>
          <p:cNvSpPr>
            <a:spLocks noChangeArrowheads="1"/>
          </p:cNvSpPr>
          <p:nvPr/>
        </p:nvSpPr>
        <p:spPr bwMode="blackWhite">
          <a:xfrm>
            <a:off x="588349" y="1702587"/>
            <a:ext cx="9174630" cy="1018664"/>
          </a:xfrm>
          <a:prstGeom prst="roundRect">
            <a:avLst>
              <a:gd name="adj" fmla="val 9106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vl="0"/>
            <a:r>
              <a:rPr lang="zh-CN" altLang="en-US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测</a:t>
            </a:r>
            <a:r>
              <a:rPr lang="zh-CN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字符串</a:t>
            </a:r>
            <a:r>
              <a:rPr lang="zh-CN" altLang="en-US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长度</a:t>
            </a:r>
            <a:r>
              <a:rPr lang="zh-CN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函数</a:t>
            </a:r>
            <a:r>
              <a:rPr lang="en-US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    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strlen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字符数组名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1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68269" y="322804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字符串处理函数</a:t>
            </a:r>
          </a:p>
        </p:txBody>
      </p:sp>
      <p:grpSp>
        <p:nvGrpSpPr>
          <p:cNvPr id="8" name="组合 9"/>
          <p:cNvGrpSpPr/>
          <p:nvPr/>
        </p:nvGrpSpPr>
        <p:grpSpPr>
          <a:xfrm>
            <a:off x="562710" y="2355477"/>
            <a:ext cx="9284677" cy="1454273"/>
            <a:chOff x="0" y="3330603"/>
            <a:chExt cx="8229599" cy="145427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圆角矩形 8"/>
            <p:cNvSpPr/>
            <p:nvPr/>
          </p:nvSpPr>
          <p:spPr>
            <a:xfrm>
              <a:off x="0" y="3330603"/>
              <a:ext cx="8229599" cy="1454273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0" name="圆角矩形 8"/>
            <p:cNvSpPr/>
            <p:nvPr/>
          </p:nvSpPr>
          <p:spPr>
            <a:xfrm>
              <a:off x="70992" y="3401595"/>
              <a:ext cx="8087615" cy="131228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sz="2700" b="1" kern="1200" dirty="0"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 pitchFamily="18" charset="0"/>
                </a:rPr>
                <a:t>功能</a:t>
              </a:r>
              <a:r>
                <a:rPr lang="zh-CN" altLang="en-US" sz="2700" b="1" dirty="0"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 pitchFamily="18" charset="0"/>
                </a:rPr>
                <a:t>：</a:t>
              </a:r>
              <a:r>
                <a:rPr lang="zh-CN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按照</a:t>
              </a:r>
              <a:r>
                <a:rPr lang="en-US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ASCII</a:t>
              </a:r>
              <a:r>
                <a:rPr lang="zh-CN" altLang="zh-CN" sz="2800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码顺序比较两个数组中的字符串，并由函数返回值返回比较结果</a:t>
              </a:r>
              <a:endPara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endParaRPr>
            </a:p>
          </p:txBody>
        </p:sp>
      </p:grpSp>
      <p:sp>
        <p:nvSpPr>
          <p:cNvPr id="11" name="AutoShape 5"/>
          <p:cNvSpPr>
            <a:spLocks noChangeArrowheads="1"/>
          </p:cNvSpPr>
          <p:nvPr/>
        </p:nvSpPr>
        <p:spPr bwMode="blackWhite">
          <a:xfrm>
            <a:off x="588349" y="1083595"/>
            <a:ext cx="9174630" cy="1018664"/>
          </a:xfrm>
          <a:prstGeom prst="roundRect">
            <a:avLst>
              <a:gd name="adj" fmla="val 9106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vl="0"/>
            <a:r>
              <a:rPr lang="zh-CN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字符串</a:t>
            </a:r>
            <a:r>
              <a:rPr lang="zh-CN" altLang="en-US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比较</a:t>
            </a:r>
            <a:r>
              <a:rPr lang="zh-CN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函数</a:t>
            </a:r>
            <a:r>
              <a:rPr lang="en-US" altLang="zh-CN" sz="2800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itchFamily="18" charset="0"/>
              </a:rPr>
              <a:t>   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strcmp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字符数组名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，字符数组名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2)</a:t>
            </a:r>
            <a:endParaRPr lang="zh-CN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itchFamily="18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2073736" y="3950834"/>
            <a:ext cx="6203853" cy="2677656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函数返回的结果值为：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）字符串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＝字符串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，返回值＝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）字符串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1&gt;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字符串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，返回值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&gt;0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）字符串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1&lt;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字符串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，返回值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&lt;0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383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175" y="339188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字符串处理函数</a:t>
            </a: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313308" y="1014432"/>
            <a:ext cx="9984243" cy="189282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6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【例</a:t>
            </a:r>
            <a:r>
              <a:rPr lang="en-US" altLang="zh-CN" sz="26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6.20</a:t>
            </a:r>
            <a:r>
              <a:rPr lang="zh-CN" altLang="zh-CN" sz="26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】为了保证信息的安全，大多数系统都含有用户登录模块。只有输入正确的用户名和密码之后才能进行相应的操作。编写程序实现用户登录功能。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896" y="2829241"/>
            <a:ext cx="5253428" cy="3585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919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175" y="339188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字符串处理函数</a:t>
            </a: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313308" y="922152"/>
            <a:ext cx="9984243" cy="29777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5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</a:t>
            </a:r>
            <a:r>
              <a:rPr lang="zh-CN" altLang="zh-CN" sz="25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分析：</a:t>
            </a:r>
            <a:r>
              <a:rPr lang="zh-CN" altLang="zh-CN" sz="25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要想成功登录，输入的密码和原密码要一致，也就是说，两个字符串要进行比较，这里就用到了我们的字符串比较函数</a:t>
            </a:r>
            <a:r>
              <a:rPr lang="en-US" altLang="zh-CN" sz="25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strcmp</a:t>
            </a:r>
            <a:r>
              <a:rPr lang="en-US" altLang="zh-CN" sz="25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();</a:t>
            </a:r>
            <a:r>
              <a:rPr lang="zh-CN" altLang="zh-CN" sz="25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通过定义字符数组，可用于存放原密码及用户输入的密码；若输入密码不正确，可再进行尝试，这里考虑通过循环来实现多次尝试输入；若输入密码正确，则提示登录成功，循环结束。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361" y="3914316"/>
            <a:ext cx="4951838" cy="276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63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175" y="339188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dirty="0"/>
              <a:t>字符串处理函数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46957"/>
              </p:ext>
            </p:extLst>
          </p:nvPr>
        </p:nvGraphicFramePr>
        <p:xfrm>
          <a:off x="2644726" y="914397"/>
          <a:ext cx="5275386" cy="5647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3455149" imgH="3707189" progId="Visio.Drawing.11">
                  <p:embed/>
                </p:oleObj>
              </mc:Choice>
              <mc:Fallback>
                <p:oleObj name="Visio" r:id="rId3" imgW="3455149" imgH="3707189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4726" y="914397"/>
                        <a:ext cx="5275386" cy="56473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01858" y="114997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程序流程图：</a:t>
            </a:r>
          </a:p>
        </p:txBody>
      </p:sp>
    </p:spTree>
    <p:extLst>
      <p:ext uri="{BB962C8B-B14F-4D97-AF65-F5344CB8AC3E}">
        <p14:creationId xmlns:p14="http://schemas.microsoft.com/office/powerpoint/2010/main" val="190315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90600" y="2359633"/>
            <a:ext cx="6763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实例分析与实现</a:t>
            </a:r>
          </a:p>
        </p:txBody>
      </p:sp>
    </p:spTree>
    <p:extLst>
      <p:ext uri="{BB962C8B-B14F-4D97-AF65-F5344CB8AC3E}">
        <p14:creationId xmlns:p14="http://schemas.microsoft.com/office/powerpoint/2010/main" val="34778986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241657" y="97716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实例分析与实现</a:t>
            </a:r>
          </a:p>
        </p:txBody>
      </p:sp>
      <p:sp>
        <p:nvSpPr>
          <p:cNvPr id="10" name="矩形 4"/>
          <p:cNvSpPr>
            <a:spLocks noGrp="1" noChangeArrowheads="1"/>
          </p:cNvSpPr>
          <p:nvPr>
            <p:ph sz="half" idx="1"/>
          </p:nvPr>
        </p:nvSpPr>
        <p:spPr>
          <a:xfrm>
            <a:off x="497841" y="863715"/>
            <a:ext cx="8730565" cy="5129121"/>
          </a:xfrm>
        </p:spPr>
        <p:txBody>
          <a:bodyPr>
            <a:no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n-US" altLang="zh-CN" sz="2800" dirty="0">
                <a:solidFill>
                  <a:schemeClr val="tx1"/>
                </a:solidFill>
              </a:rPr>
              <a:t>1</a:t>
            </a:r>
            <a:r>
              <a:rPr lang="zh-CN" altLang="en-US" sz="2800" dirty="0">
                <a:solidFill>
                  <a:schemeClr val="tx1"/>
                </a:solidFill>
              </a:rPr>
              <a:t>、</a:t>
            </a:r>
            <a:r>
              <a:rPr lang="zh-CN" altLang="zh-CN" sz="2800" dirty="0">
                <a:solidFill>
                  <a:schemeClr val="tx1"/>
                </a:solidFill>
              </a:rPr>
              <a:t>把一个整数按大小顺序插入已排好序的数组中。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CN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93891" y="1617774"/>
            <a:ext cx="998806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分析：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为了把一个数按大小插入已排好序的数组中，应首先确定排序是从大到小还是从小到大进行的。设排序是从大到小进行的，则可把欲插入的数与数组中各数逐个比较，当找到第一个比插入数小的元素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时，该元素之前即为插入位置。然后从数组最后一个元素到元素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,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逐个后移一个单元。最后把插入数赋予元素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即可。如果被插入数值比所有的元素值都小，则插入最后位置。</a:t>
            </a:r>
          </a:p>
          <a:p>
            <a:pPr>
              <a:lnSpc>
                <a:spcPct val="150000"/>
              </a:lnSpc>
            </a:pP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10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241657" y="97716"/>
            <a:ext cx="8598907" cy="1320800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实例分析与实现</a:t>
            </a:r>
          </a:p>
        </p:txBody>
      </p:sp>
      <p:sp>
        <p:nvSpPr>
          <p:cNvPr id="10" name="矩形 4"/>
          <p:cNvSpPr>
            <a:spLocks noGrp="1" noChangeArrowheads="1"/>
          </p:cNvSpPr>
          <p:nvPr>
            <p:ph sz="half" idx="1"/>
          </p:nvPr>
        </p:nvSpPr>
        <p:spPr>
          <a:xfrm>
            <a:off x="136567" y="863715"/>
            <a:ext cx="9091840" cy="5129121"/>
          </a:xfrm>
        </p:spPr>
        <p:txBody>
          <a:bodyPr>
            <a:no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en-US" altLang="zh-CN" sz="2800" dirty="0">
                <a:solidFill>
                  <a:schemeClr val="tx1"/>
                </a:solidFill>
              </a:rPr>
              <a:t>2</a:t>
            </a:r>
            <a:r>
              <a:rPr lang="zh-CN" altLang="en-US" sz="2800" dirty="0">
                <a:solidFill>
                  <a:schemeClr val="tx1"/>
                </a:solidFill>
              </a:rPr>
              <a:t>、</a:t>
            </a:r>
            <a:r>
              <a:rPr lang="zh-CN" altLang="zh-CN" sz="2800" kern="100" dirty="0">
                <a:solidFill>
                  <a:schemeClr val="tx1"/>
                </a:solidFill>
                <a:latin typeface="Times New Roman" panose="02020603050405020304" pitchFamily="18" charset="0"/>
                <a:ea typeface="方正兰亭刊黑_GBK"/>
              </a:rPr>
              <a:t>《孔子家语》中有一则名言“言必诚信，行必忠正”。诚信是一个人的立身之本，也是一个集体、一个民族、一个国家的生存之基。现编程实现输入社会主义核心价值观</a:t>
            </a:r>
            <a:r>
              <a:rPr lang="en-US" altLang="zh-CN" sz="2800" kern="100" dirty="0">
                <a:solidFill>
                  <a:schemeClr val="tx1"/>
                </a:solidFill>
                <a:latin typeface="Times New Roman" panose="02020603050405020304" pitchFamily="18" charset="0"/>
                <a:ea typeface="方正兰亭刊黑_GBK"/>
              </a:rPr>
              <a:t>24</a:t>
            </a:r>
            <a:r>
              <a:rPr lang="zh-CN" altLang="zh-CN" sz="2800" kern="100" dirty="0">
                <a:solidFill>
                  <a:schemeClr val="tx1"/>
                </a:solidFill>
                <a:latin typeface="Times New Roman" panose="02020603050405020304" pitchFamily="18" charset="0"/>
                <a:ea typeface="方正兰亭刊黑_GBK"/>
              </a:rPr>
              <a:t>字，并输出。</a:t>
            </a:r>
            <a:endParaRPr lang="en-US" altLang="zh-CN" sz="2800" kern="100" dirty="0">
              <a:solidFill>
                <a:schemeClr val="tx1"/>
              </a:solidFill>
              <a:latin typeface="Times New Roman" panose="02020603050405020304" pitchFamily="18" charset="0"/>
              <a:ea typeface="方正兰亭刊黑_GBK"/>
            </a:endParaRPr>
          </a:p>
          <a:p>
            <a:pPr indent="0" algn="just">
              <a:lnSpc>
                <a:spcPct val="150000"/>
              </a:lnSpc>
              <a:buNone/>
            </a:pPr>
            <a:endParaRPr lang="zh-CN" altLang="zh-CN" sz="2800" kern="100" dirty="0">
              <a:solidFill>
                <a:schemeClr val="tx1"/>
              </a:solidFill>
              <a:latin typeface="Times New Roman" panose="02020603050405020304" pitchFamily="18" charset="0"/>
              <a:ea typeface="方正兰亭刊黑_GBK"/>
            </a:endParaRPr>
          </a:p>
          <a:p>
            <a:pPr indent="241300" algn="just">
              <a:lnSpc>
                <a:spcPct val="150000"/>
              </a:lnSpc>
            </a:pPr>
            <a:endParaRPr lang="zh-CN" altLang="zh-CN" sz="2800" kern="100" dirty="0">
              <a:solidFill>
                <a:schemeClr val="tx1"/>
              </a:solidFill>
              <a:latin typeface="Times New Roman" panose="02020603050405020304" pitchFamily="18" charset="0"/>
              <a:ea typeface="方正兰亭刊黑_GBK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98888" y="3613102"/>
            <a:ext cx="9988062" cy="2602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分析：</a:t>
            </a:r>
            <a:r>
              <a:rPr lang="zh-CN" altLang="zh-CN" sz="2800" kern="100" dirty="0">
                <a:latin typeface="Times New Roman" panose="02020603050405020304" pitchFamily="18" charset="0"/>
                <a:ea typeface="方正兰亭刊黑_GBK"/>
              </a:rPr>
              <a:t>社会主义核心价值观分别从国家、社会、公民</a:t>
            </a:r>
            <a:r>
              <a:rPr lang="en-US" altLang="zh-CN" sz="2800" kern="100" dirty="0">
                <a:latin typeface="Times New Roman" panose="02020603050405020304" pitchFamily="18" charset="0"/>
                <a:ea typeface="方正兰亭刊黑_GBK"/>
              </a:rPr>
              <a:t>3</a:t>
            </a:r>
            <a:r>
              <a:rPr lang="zh-CN" altLang="zh-CN" sz="2800" kern="100" dirty="0">
                <a:latin typeface="Times New Roman" panose="02020603050405020304" pitchFamily="18" charset="0"/>
                <a:ea typeface="方正兰亭刊黑_GBK"/>
              </a:rPr>
              <a:t>个层面，引领人们的思想，凝聚力量，激励我们为实现中国梦而不懈奋斗。因此，可定义一个</a:t>
            </a:r>
            <a:r>
              <a:rPr lang="en-US" altLang="zh-CN" sz="2800" kern="100" dirty="0">
                <a:latin typeface="Times New Roman" panose="02020603050405020304" pitchFamily="18" charset="0"/>
                <a:ea typeface="方正兰亭刊黑_GBK"/>
              </a:rPr>
              <a:t>3</a:t>
            </a:r>
            <a:r>
              <a:rPr lang="zh-CN" altLang="zh-CN" sz="2800" kern="100" dirty="0">
                <a:latin typeface="Times New Roman" panose="02020603050405020304" pitchFamily="18" charset="0"/>
                <a:ea typeface="方正兰亭刊黑_GBK"/>
              </a:rPr>
              <a:t>行</a:t>
            </a:r>
            <a:r>
              <a:rPr lang="en-US" altLang="zh-CN" sz="2800" kern="100" dirty="0">
                <a:latin typeface="Times New Roman" panose="02020603050405020304" pitchFamily="18" charset="0"/>
                <a:ea typeface="方正兰亭刊黑_GBK"/>
              </a:rPr>
              <a:t>18</a:t>
            </a:r>
            <a:r>
              <a:rPr lang="zh-CN" altLang="zh-CN" sz="2800" kern="100" dirty="0">
                <a:latin typeface="Times New Roman" panose="02020603050405020304" pitchFamily="18" charset="0"/>
                <a:ea typeface="方正兰亭刊黑_GBK"/>
              </a:rPr>
              <a:t>列的二维数组来存储输入信息。</a:t>
            </a:r>
          </a:p>
          <a:p>
            <a:pPr>
              <a:lnSpc>
                <a:spcPct val="150000"/>
              </a:lnSpc>
            </a:pP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246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矩形 2"/>
          <p:cNvSpPr>
            <a:spLocks noGrp="1" noChangeArrowheads="1"/>
          </p:cNvSpPr>
          <p:nvPr>
            <p:ph type="title"/>
          </p:nvPr>
        </p:nvSpPr>
        <p:spPr>
          <a:xfrm>
            <a:off x="705647" y="1941213"/>
            <a:ext cx="8598907" cy="1826581"/>
          </a:xfrm>
        </p:spPr>
        <p:txBody>
          <a:bodyPr/>
          <a:lstStyle/>
          <a:p>
            <a:r>
              <a:rPr lang="en-US" altLang="zh-CN" b="1" dirty="0"/>
              <a:t>The chapter is over!</a:t>
            </a:r>
            <a:endParaRPr lang="zh-CN" b="1" dirty="0"/>
          </a:p>
        </p:txBody>
      </p:sp>
    </p:spTree>
    <p:extLst>
      <p:ext uri="{BB962C8B-B14F-4D97-AF65-F5344CB8AC3E}">
        <p14:creationId xmlns:p14="http://schemas.microsoft.com/office/powerpoint/2010/main" val="26973054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5864e89a3c7e9e6794e2bb55e7572625a8ae845"/>
</p:tagLst>
</file>

<file path=ppt/theme/theme1.xml><?xml version="1.0" encoding="utf-8"?>
<a:theme xmlns:a="http://schemas.openxmlformats.org/drawingml/2006/main" name="平面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6836B0F-2395-43B9-BBEF-90A78CA70F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销售策略演示文稿，平面主题（宽屏）</Template>
  <TotalTime>1663</TotalTime>
  <Words>3913</Words>
  <Application>Microsoft Office PowerPoint</Application>
  <PresentationFormat>宽屏</PresentationFormat>
  <Paragraphs>511</Paragraphs>
  <Slides>58</Slides>
  <Notes>46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66" baseType="lpstr">
      <vt:lpstr>Microsoft YaHei UI</vt:lpstr>
      <vt:lpstr>微软雅黑</vt:lpstr>
      <vt:lpstr>Calibri</vt:lpstr>
      <vt:lpstr>Times New Roman</vt:lpstr>
      <vt:lpstr>Wingdings</vt:lpstr>
      <vt:lpstr>Wingdings 3</vt:lpstr>
      <vt:lpstr>平面</vt:lpstr>
      <vt:lpstr>Visio</vt:lpstr>
      <vt:lpstr>第6单元   数 组</vt:lpstr>
      <vt:lpstr>摘要</vt:lpstr>
      <vt:lpstr>PowerPoint 演示文稿</vt:lpstr>
      <vt:lpstr>一维数组</vt:lpstr>
      <vt:lpstr>一维数组</vt:lpstr>
      <vt:lpstr>一维数组</vt:lpstr>
      <vt:lpstr>一维数组</vt:lpstr>
      <vt:lpstr>一维数组</vt:lpstr>
      <vt:lpstr>一维数组</vt:lpstr>
      <vt:lpstr>PowerPoint 演示文稿</vt:lpstr>
      <vt:lpstr>一维数组</vt:lpstr>
      <vt:lpstr>一维数组</vt:lpstr>
      <vt:lpstr>一维数组</vt:lpstr>
      <vt:lpstr>PowerPoint 演示文稿</vt:lpstr>
      <vt:lpstr>一维数组</vt:lpstr>
      <vt:lpstr>一维数组</vt:lpstr>
      <vt:lpstr>一维数组</vt:lpstr>
      <vt:lpstr>一维数组</vt:lpstr>
      <vt:lpstr>冒泡排序</vt:lpstr>
      <vt:lpstr>冒泡排序</vt:lpstr>
      <vt:lpstr>冒泡排序</vt:lpstr>
      <vt:lpstr>PowerPoint 演示文稿</vt:lpstr>
      <vt:lpstr>二维数组</vt:lpstr>
      <vt:lpstr>二维数组</vt:lpstr>
      <vt:lpstr>PowerPoint 演示文稿</vt:lpstr>
      <vt:lpstr>二维数组</vt:lpstr>
      <vt:lpstr>二维数组</vt:lpstr>
      <vt:lpstr>二维数组</vt:lpstr>
      <vt:lpstr>二维数组</vt:lpstr>
      <vt:lpstr>PowerPoint 演示文稿</vt:lpstr>
      <vt:lpstr>二维数组</vt:lpstr>
      <vt:lpstr>二维数组</vt:lpstr>
      <vt:lpstr>二维数组</vt:lpstr>
      <vt:lpstr>二维数组</vt:lpstr>
      <vt:lpstr>PowerPoint 演示文稿</vt:lpstr>
      <vt:lpstr>字符数组</vt:lpstr>
      <vt:lpstr>字符数组</vt:lpstr>
      <vt:lpstr>字符数组</vt:lpstr>
      <vt:lpstr>字符数组</vt:lpstr>
      <vt:lpstr>PowerPoint 演示文稿</vt:lpstr>
      <vt:lpstr>字符串</vt:lpstr>
      <vt:lpstr>字符串</vt:lpstr>
      <vt:lpstr>字符串处理函数</vt:lpstr>
      <vt:lpstr>字符串处理函数</vt:lpstr>
      <vt:lpstr>字符串处理函数</vt:lpstr>
      <vt:lpstr>字符串处理函数</vt:lpstr>
      <vt:lpstr>字符串处理函数</vt:lpstr>
      <vt:lpstr>字符串处理函数</vt:lpstr>
      <vt:lpstr>字符串处理函数</vt:lpstr>
      <vt:lpstr>字符串处理函数</vt:lpstr>
      <vt:lpstr>字符串处理函数</vt:lpstr>
      <vt:lpstr>字符串处理函数</vt:lpstr>
      <vt:lpstr>字符串处理函数</vt:lpstr>
      <vt:lpstr>字符串处理函数</vt:lpstr>
      <vt:lpstr>PowerPoint 演示文稿</vt:lpstr>
      <vt:lpstr>实例分析与实现</vt:lpstr>
      <vt:lpstr>实例分析与实现</vt:lpstr>
      <vt:lpstr>The chapter is over!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嘉元实业  &lt;年&gt; 销售提案</dc:title>
  <dc:creator>microsoft</dc:creator>
  <cp:lastModifiedBy>smallkun</cp:lastModifiedBy>
  <cp:revision>180</cp:revision>
  <dcterms:created xsi:type="dcterms:W3CDTF">2016-08-26T01:37:11Z</dcterms:created>
  <dcterms:modified xsi:type="dcterms:W3CDTF">2024-07-12T14:53:29Z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TC034180659991</vt:lpwstr>
  </property>
</Properties>
</file>