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7"/>
  </p:notesMasterIdLst>
  <p:handoutMasterIdLst>
    <p:handoutMasterId r:id="rId68"/>
  </p:handoutMasterIdLst>
  <p:sldIdLst>
    <p:sldId id="350" r:id="rId3"/>
    <p:sldId id="452" r:id="rId4"/>
    <p:sldId id="329" r:id="rId5"/>
    <p:sldId id="372" r:id="rId6"/>
    <p:sldId id="259" r:id="rId7"/>
    <p:sldId id="298" r:id="rId8"/>
    <p:sldId id="397" r:id="rId9"/>
    <p:sldId id="399" r:id="rId10"/>
    <p:sldId id="400" r:id="rId11"/>
    <p:sldId id="354" r:id="rId12"/>
    <p:sldId id="453" r:id="rId13"/>
    <p:sldId id="401" r:id="rId14"/>
    <p:sldId id="454" r:id="rId15"/>
    <p:sldId id="359" r:id="rId16"/>
    <p:sldId id="457" r:id="rId17"/>
    <p:sldId id="404" r:id="rId18"/>
    <p:sldId id="403" r:id="rId19"/>
    <p:sldId id="458" r:id="rId20"/>
    <p:sldId id="413" r:id="rId21"/>
    <p:sldId id="405" r:id="rId22"/>
    <p:sldId id="343" r:id="rId23"/>
    <p:sldId id="406" r:id="rId24"/>
    <p:sldId id="414" r:id="rId25"/>
    <p:sldId id="407" r:id="rId26"/>
    <p:sldId id="408" r:id="rId27"/>
    <p:sldId id="409" r:id="rId28"/>
    <p:sldId id="410" r:id="rId29"/>
    <p:sldId id="411" r:id="rId30"/>
    <p:sldId id="459" r:id="rId31"/>
    <p:sldId id="412" r:id="rId32"/>
    <p:sldId id="417" r:id="rId33"/>
    <p:sldId id="460" r:id="rId34"/>
    <p:sldId id="419" r:id="rId35"/>
    <p:sldId id="420" r:id="rId36"/>
    <p:sldId id="421" r:id="rId37"/>
    <p:sldId id="461" r:id="rId38"/>
    <p:sldId id="422" r:id="rId39"/>
    <p:sldId id="462" r:id="rId40"/>
    <p:sldId id="427" r:id="rId41"/>
    <p:sldId id="429" r:id="rId42"/>
    <p:sldId id="430" r:id="rId43"/>
    <p:sldId id="431" r:id="rId44"/>
    <p:sldId id="432" r:id="rId45"/>
    <p:sldId id="438" r:id="rId46"/>
    <p:sldId id="433" r:id="rId47"/>
    <p:sldId id="439" r:id="rId48"/>
    <p:sldId id="434" r:id="rId49"/>
    <p:sldId id="435" r:id="rId50"/>
    <p:sldId id="463" r:id="rId51"/>
    <p:sldId id="436" r:id="rId52"/>
    <p:sldId id="437" r:id="rId53"/>
    <p:sldId id="440" r:id="rId54"/>
    <p:sldId id="441" r:id="rId55"/>
    <p:sldId id="443" r:id="rId56"/>
    <p:sldId id="445" r:id="rId57"/>
    <p:sldId id="446" r:id="rId58"/>
    <p:sldId id="464" r:id="rId59"/>
    <p:sldId id="465" r:id="rId60"/>
    <p:sldId id="451" r:id="rId61"/>
    <p:sldId id="448" r:id="rId62"/>
    <p:sldId id="466" r:id="rId63"/>
    <p:sldId id="449" r:id="rId64"/>
    <p:sldId id="450" r:id="rId65"/>
    <p:sldId id="272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7447" autoAdjust="0"/>
  </p:normalViewPr>
  <p:slideViewPr>
    <p:cSldViewPr snapToGrid="0">
      <p:cViewPr varScale="1">
        <p:scale>
          <a:sx n="70" d="100"/>
          <a:sy n="70" d="100"/>
        </p:scale>
        <p:origin x="48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FDB35-D7CE-420C-8B9F-77BEF6B13989}" type="datetimeFigureOut">
              <a:rPr lang="zh-CN" altLang="en-US" smtClean="0"/>
              <a:t>2023/8/29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CB42D-6DC3-4DEC-8CAD-F3A6D05A52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74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1" cap="none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 b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 smtClean="0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890" y="562303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457200" rtl="0" eaLnBrk="1" latinLnBrk="0" hangingPunct="1">
        <a:spcBef>
          <a:spcPct val="0"/>
        </a:spcBef>
        <a:buNone/>
        <a:defRPr lang="zh-CN" sz="3600" b="1" kern="1200">
          <a:solidFill>
            <a:schemeClr val="accent1"/>
          </a:solidFill>
          <a:latin typeface="微软雅黑" pitchFamily="34" charset="-122"/>
          <a:ea typeface="微软雅黑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63" y="2971014"/>
            <a:ext cx="1193717" cy="1244265"/>
          </a:xfrm>
          <a:prstGeom prst="rect">
            <a:avLst/>
          </a:prstGeom>
        </p:spPr>
      </p:pic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403855" y="1837468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4400" b="1" dirty="0" smtClean="0"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单元</a:t>
            </a:r>
            <a:r>
              <a:rPr lang="en-US" altLang="zh-CN" sz="44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4400" b="1" dirty="0" smtClean="0">
                <a:latin typeface="微软雅黑" pitchFamily="34" charset="-122"/>
                <a:ea typeface="微软雅黑" pitchFamily="34" charset="-122"/>
              </a:rPr>
              <a:t>函数</a:t>
            </a:r>
            <a:endParaRPr lang="zh-CN" altLang="en-US" sz="4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94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"/>
          <p:cNvSpPr>
            <a:spLocks noGrp="1" noChangeArrowheads="1"/>
          </p:cNvSpPr>
          <p:nvPr>
            <p:ph type="title"/>
          </p:nvPr>
        </p:nvSpPr>
        <p:spPr>
          <a:xfrm>
            <a:off x="677863" y="360363"/>
            <a:ext cx="8597900" cy="669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sz="3200" smtClean="0">
                <a:latin typeface="Microsoft YaHei UI"/>
                <a:ea typeface="Microsoft YaHei UI"/>
              </a:rPr>
              <a:t>摘要</a:t>
            </a:r>
            <a:r>
              <a:rPr altLang="en-US" sz="3200" smtClean="0">
                <a:latin typeface="Microsoft YaHei UI"/>
                <a:ea typeface="Microsoft YaHei UI"/>
              </a:rPr>
              <a:t/>
            </a:r>
            <a:br>
              <a:rPr altLang="en-US" sz="3200" smtClean="0">
                <a:latin typeface="Microsoft YaHei UI"/>
                <a:ea typeface="Microsoft YaHei UI"/>
              </a:rPr>
            </a:br>
            <a:endParaRPr sz="3200" smtClean="0">
              <a:latin typeface="Microsoft YaHei UI"/>
              <a:ea typeface="Microsoft YaHei UI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2475" y="1169988"/>
            <a:ext cx="4149725" cy="4826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7.1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定义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7.2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函数调用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7.2.1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函数调用的形式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7.2.2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参数的传递方式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7.2.3  </a:t>
            </a:r>
            <a:r>
              <a:rPr lang="zh-CN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的返回值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7.2.4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函数的参数类型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7.3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函数的嵌套调用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7.4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函数的递归调用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7.5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函数的声明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7.6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变量的作用域和存储类别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7.6.1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变量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作用域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7.6.2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变量的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存储类别</a:t>
            </a:r>
          </a:p>
        </p:txBody>
      </p:sp>
    </p:spTree>
    <p:extLst>
      <p:ext uri="{BB962C8B-B14F-4D97-AF65-F5344CB8AC3E}">
        <p14:creationId xmlns:p14="http://schemas.microsoft.com/office/powerpoint/2010/main" val="23474189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2160590"/>
            <a:ext cx="8598907" cy="340602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如何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定义函数？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buNone/>
            </a:pP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如何调用函数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393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403855" y="2105490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7.1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函数定义</a:t>
            </a:r>
            <a:endParaRPr lang="zh-CN" altLang="en-US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01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99568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函数定义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1" y="1733550"/>
            <a:ext cx="9314214" cy="4800600"/>
          </a:xfrm>
        </p:spPr>
        <p:txBody>
          <a:bodyPr>
            <a:no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库函数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格式化输入、输出函数     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()   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scanf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()</a:t>
            </a: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字符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串连接函数               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strcat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(str1,str2)</a:t>
            </a:r>
          </a:p>
          <a:p>
            <a:pPr marL="0" indent="0"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求字符串长度函数            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strlen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str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)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用户自定义函数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函数名字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函数参数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函数返回值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函数功能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426664" y="1555224"/>
            <a:ext cx="9314214" cy="49220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返回值类型 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函数名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([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形式参数列表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])</a:t>
            </a: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体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endParaRPr lang="zh-CN" dirty="0"/>
          </a:p>
        </p:txBody>
      </p:sp>
      <p:sp>
        <p:nvSpPr>
          <p:cNvPr id="6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99568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函数定义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863" y="2577850"/>
            <a:ext cx="5937252" cy="102393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zh-CN" dirty="0">
                <a:solidFill>
                  <a:schemeClr val="tx1"/>
                </a:solidFill>
              </a:rPr>
              <a:t>返回值类型</a:t>
            </a:r>
            <a:r>
              <a:rPr lang="zh-CN" altLang="zh-CN" dirty="0" smtClean="0">
                <a:solidFill>
                  <a:schemeClr val="tx1"/>
                </a:solidFill>
              </a:rPr>
              <a:t>：</a:t>
            </a:r>
            <a:r>
              <a:rPr lang="zh-CN" altLang="zh-CN" dirty="0">
                <a:solidFill>
                  <a:schemeClr val="tx1"/>
                </a:solidFill>
              </a:rPr>
              <a:t>指定函数返回值的数据类型。如果函数没有返回值，则为</a:t>
            </a:r>
            <a:r>
              <a:rPr lang="en-US" altLang="zh-CN" dirty="0">
                <a:solidFill>
                  <a:schemeClr val="tx1"/>
                </a:solidFill>
              </a:rPr>
              <a:t>void</a:t>
            </a:r>
            <a:r>
              <a:rPr lang="zh-CN" altLang="zh-CN" dirty="0">
                <a:solidFill>
                  <a:schemeClr val="tx1"/>
                </a:solidFill>
              </a:rPr>
              <a:t>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87865" y="3470744"/>
            <a:ext cx="5935662" cy="102393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zh-CN" dirty="0">
                <a:solidFill>
                  <a:schemeClr val="tx1"/>
                </a:solidFill>
              </a:rPr>
              <a:t>函数名</a:t>
            </a:r>
            <a:r>
              <a:rPr lang="zh-CN" altLang="zh-CN" dirty="0" smtClean="0">
                <a:solidFill>
                  <a:schemeClr val="tx1"/>
                </a:solidFill>
              </a:rPr>
              <a:t>：</a:t>
            </a:r>
            <a:r>
              <a:rPr lang="zh-CN" altLang="en-US" dirty="0">
                <a:solidFill>
                  <a:schemeClr val="tx1"/>
                </a:solidFill>
              </a:rPr>
              <a:t>指定</a:t>
            </a:r>
            <a:r>
              <a:rPr lang="zh-CN" altLang="zh-CN" dirty="0" smtClean="0">
                <a:solidFill>
                  <a:schemeClr val="tx1"/>
                </a:solidFill>
              </a:rPr>
              <a:t>函数</a:t>
            </a:r>
            <a:r>
              <a:rPr lang="zh-CN" altLang="zh-CN" dirty="0">
                <a:solidFill>
                  <a:schemeClr val="tx1"/>
                </a:solidFill>
              </a:rPr>
              <a:t>的名称，是用户自定义的标识符。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87865" y="4266102"/>
            <a:ext cx="5937250" cy="102393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zh-CN" dirty="0">
                <a:solidFill>
                  <a:schemeClr val="tx1"/>
                </a:solidFill>
              </a:rPr>
              <a:t>形式参数列表：参数是调用函数时传入的数据，函数定义时需要指定函数参数的名称和数据类型。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7863" y="5153170"/>
            <a:ext cx="5935663" cy="102393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zh-CN" dirty="0">
                <a:solidFill>
                  <a:schemeClr val="tx1"/>
                </a:solidFill>
              </a:rPr>
              <a:t>函数体：大括号“</a:t>
            </a:r>
            <a:r>
              <a:rPr lang="en-US" altLang="zh-CN" dirty="0">
                <a:solidFill>
                  <a:schemeClr val="tx1"/>
                </a:solidFill>
              </a:rPr>
              <a:t>{}</a:t>
            </a:r>
            <a:r>
              <a:rPr lang="zh-CN" altLang="zh-CN" dirty="0">
                <a:solidFill>
                  <a:schemeClr val="tx1"/>
                </a:solidFill>
              </a:rPr>
              <a:t>”括起来的部分，用于实现该函数的功能，是</a:t>
            </a:r>
            <a:r>
              <a:rPr lang="en-US" altLang="zh-CN" dirty="0">
                <a:solidFill>
                  <a:schemeClr val="tx1"/>
                </a:solidFill>
              </a:rPr>
              <a:t>C</a:t>
            </a:r>
            <a:r>
              <a:rPr lang="zh-CN" altLang="zh-CN" dirty="0">
                <a:solidFill>
                  <a:schemeClr val="tx1"/>
                </a:solidFill>
              </a:rPr>
              <a:t>语言语句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99568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函数定义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2"/>
          <p:cNvSpPr txBox="1">
            <a:spLocks noChangeArrowheads="1"/>
          </p:cNvSpPr>
          <p:nvPr/>
        </p:nvSpPr>
        <p:spPr>
          <a:xfrm>
            <a:off x="656490" y="1314844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一个函数，实现两个整数的求和运算。</a:t>
            </a: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内容占位符 4"/>
          <p:cNvSpPr txBox="1">
            <a:spLocks/>
          </p:cNvSpPr>
          <p:nvPr/>
        </p:nvSpPr>
        <p:spPr>
          <a:xfrm>
            <a:off x="867104" y="2128344"/>
            <a:ext cx="3484180" cy="3623062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indent="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altLang="zh-CN" dirty="0"/>
              <a:t>void add(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x,int</a:t>
            </a:r>
            <a:r>
              <a:rPr lang="en-US" altLang="zh-CN" dirty="0"/>
              <a:t> y)</a:t>
            </a:r>
            <a:endParaRPr lang="zh-CN" altLang="zh-CN" dirty="0"/>
          </a:p>
          <a:p>
            <a:r>
              <a:rPr lang="en-US" altLang="zh-CN" dirty="0"/>
              <a:t>{</a:t>
            </a:r>
            <a:endParaRPr lang="zh-CN" altLang="zh-CN" dirty="0"/>
          </a:p>
          <a:p>
            <a:r>
              <a:rPr lang="en-US" altLang="zh-CN" dirty="0"/>
              <a:t>	</a:t>
            </a:r>
            <a:r>
              <a:rPr lang="en-US" altLang="zh-CN" dirty="0" err="1"/>
              <a:t>int</a:t>
            </a:r>
            <a:r>
              <a:rPr lang="en-US" altLang="zh-CN" dirty="0"/>
              <a:t> result;</a:t>
            </a:r>
            <a:endParaRPr lang="zh-CN" altLang="zh-CN" dirty="0"/>
          </a:p>
          <a:p>
            <a:r>
              <a:rPr lang="en-US" altLang="zh-CN" dirty="0"/>
              <a:t>	result=</a:t>
            </a:r>
            <a:r>
              <a:rPr lang="en-US" altLang="zh-CN" dirty="0" err="1"/>
              <a:t>x+y</a:t>
            </a:r>
            <a:r>
              <a:rPr lang="en-US" altLang="zh-CN" dirty="0"/>
              <a:t>;</a:t>
            </a:r>
            <a:endParaRPr lang="zh-CN" altLang="zh-CN" dirty="0"/>
          </a:p>
          <a:p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</a:t>
            </a:r>
            <a:r>
              <a:rPr lang="en-US" altLang="zh-CN" dirty="0" err="1"/>
              <a:t>d",result</a:t>
            </a:r>
            <a:r>
              <a:rPr lang="en-US" altLang="zh-CN" dirty="0"/>
              <a:t>) ;</a:t>
            </a:r>
            <a:endParaRPr lang="zh-CN" altLang="zh-CN" dirty="0"/>
          </a:p>
          <a:p>
            <a:r>
              <a:rPr lang="en-US" altLang="zh-CN" dirty="0"/>
              <a:t>}</a:t>
            </a:r>
            <a:endParaRPr lang="zh-CN" altLang="en-US" dirty="0"/>
          </a:p>
          <a:p>
            <a:endParaRPr lang="es-ES" altLang="en-US" dirty="0"/>
          </a:p>
        </p:txBody>
      </p:sp>
      <p:sp>
        <p:nvSpPr>
          <p:cNvPr id="6" name="内容占位符 4"/>
          <p:cNvSpPr txBox="1">
            <a:spLocks/>
          </p:cNvSpPr>
          <p:nvPr/>
        </p:nvSpPr>
        <p:spPr>
          <a:xfrm>
            <a:off x="4630463" y="2128344"/>
            <a:ext cx="4009040" cy="3623062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indent="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altLang="zh-CN" dirty="0"/>
              <a:t>void add()</a:t>
            </a:r>
            <a:endParaRPr lang="zh-CN" altLang="zh-CN" dirty="0"/>
          </a:p>
          <a:p>
            <a:r>
              <a:rPr lang="en-US" altLang="zh-CN" dirty="0"/>
              <a:t>{</a:t>
            </a:r>
            <a:endParaRPr lang="zh-CN" altLang="zh-CN" dirty="0"/>
          </a:p>
          <a:p>
            <a:r>
              <a:rPr lang="en-US" altLang="zh-CN" dirty="0"/>
              <a:t>	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x,y,result</a:t>
            </a:r>
            <a:r>
              <a:rPr lang="en-US" altLang="zh-CN" dirty="0"/>
              <a:t>;</a:t>
            </a:r>
            <a:endParaRPr lang="zh-CN" altLang="zh-CN" dirty="0"/>
          </a:p>
          <a:p>
            <a:r>
              <a:rPr lang="en-US" altLang="zh-CN" dirty="0"/>
              <a:t>	</a:t>
            </a:r>
            <a:r>
              <a:rPr lang="en-US" altLang="zh-CN" dirty="0" err="1"/>
              <a:t>scanf</a:t>
            </a:r>
            <a:r>
              <a:rPr lang="en-US" altLang="zh-CN" dirty="0"/>
              <a:t>("%</a:t>
            </a:r>
            <a:r>
              <a:rPr lang="en-US" altLang="zh-CN" dirty="0" err="1"/>
              <a:t>d%d</a:t>
            </a:r>
            <a:r>
              <a:rPr lang="en-US" altLang="zh-CN" dirty="0"/>
              <a:t>",&amp;</a:t>
            </a:r>
            <a:r>
              <a:rPr lang="en-US" altLang="zh-CN" dirty="0" err="1"/>
              <a:t>x,&amp;y</a:t>
            </a:r>
            <a:r>
              <a:rPr lang="en-US" altLang="zh-CN" dirty="0"/>
              <a:t>);</a:t>
            </a:r>
            <a:endParaRPr lang="zh-CN" altLang="zh-CN" dirty="0"/>
          </a:p>
          <a:p>
            <a:r>
              <a:rPr lang="en-US" altLang="zh-CN" dirty="0"/>
              <a:t>	result=</a:t>
            </a:r>
            <a:r>
              <a:rPr lang="en-US" altLang="zh-CN" dirty="0" err="1"/>
              <a:t>x+y</a:t>
            </a:r>
            <a:r>
              <a:rPr lang="en-US" altLang="zh-CN" dirty="0"/>
              <a:t>;</a:t>
            </a:r>
            <a:endParaRPr lang="zh-CN" altLang="zh-CN" dirty="0"/>
          </a:p>
          <a:p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</a:t>
            </a:r>
            <a:r>
              <a:rPr lang="en-US" altLang="zh-CN" dirty="0" err="1"/>
              <a:t>d",result</a:t>
            </a:r>
            <a:r>
              <a:rPr lang="en-US" altLang="zh-CN" dirty="0"/>
              <a:t>) ;</a:t>
            </a:r>
            <a:endParaRPr lang="zh-CN" altLang="zh-CN" dirty="0"/>
          </a:p>
          <a:p>
            <a:r>
              <a:rPr lang="en-US" altLang="zh-CN" dirty="0"/>
              <a:t>}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5033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426664" y="1555224"/>
            <a:ext cx="9314214" cy="49220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有返回值函数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无返回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值函数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有参函数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无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参函数</a:t>
            </a:r>
            <a:endParaRPr lang="zh-CN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endParaRPr lang="zh-CN" dirty="0"/>
          </a:p>
        </p:txBody>
      </p:sp>
      <p:sp>
        <p:nvSpPr>
          <p:cNvPr id="6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99568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函数定义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873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函数定义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2"/>
          </p:nvPr>
        </p:nvSpPr>
        <p:spPr>
          <a:xfrm>
            <a:off x="4192651" y="1480967"/>
            <a:ext cx="4982880" cy="3406343"/>
          </a:xfrm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>
              <a:buFont typeface="Wingdings" pitchFamily="2" charset="2"/>
              <a:buChar char="u"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函数时构成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C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程序的基本单位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u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个源程序文件可以有多个函数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u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个源程序文件只能有一个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函数，而且必须有一个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函数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u"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C99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标准中对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函数的返回值类型定义是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683172" y="1480967"/>
            <a:ext cx="399918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indent="0">
              <a:buNone/>
            </a:pP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en-US" sz="2200" dirty="0" smtClean="0">
                <a:latin typeface="微软雅黑" pitchFamily="34" charset="-122"/>
                <a:ea typeface="微软雅黑" pitchFamily="34" charset="-122"/>
              </a:rPr>
              <a:t>函数</a:t>
            </a:r>
            <a:endParaRPr lang="en-US" altLang="zh-CN" sz="2200" dirty="0">
              <a:latin typeface="微软雅黑" pitchFamily="34" charset="-122"/>
              <a:ea typeface="微软雅黑" pitchFamily="34" charset="-122"/>
            </a:endParaRPr>
          </a:p>
          <a:p>
            <a:pPr marL="0" lvl="4" indent="0">
              <a:buNone/>
            </a:pPr>
            <a:endParaRPr lang="en-US" altLang="zh-CN" sz="220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4" indent="0">
              <a:buNone/>
            </a:pPr>
            <a:r>
              <a:rPr lang="en-US" altLang="zh-CN" sz="22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()</a:t>
            </a:r>
            <a:endParaRPr lang="en-US" altLang="zh-CN" sz="2200" dirty="0">
              <a:latin typeface="微软雅黑" pitchFamily="34" charset="-122"/>
              <a:ea typeface="微软雅黑" pitchFamily="34" charset="-122"/>
            </a:endParaRPr>
          </a:p>
          <a:p>
            <a:pPr marL="0" lvl="4" indent="0">
              <a:buNone/>
            </a:pP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{</a:t>
            </a:r>
            <a:endParaRPr lang="en-US" altLang="zh-CN" sz="2200" dirty="0">
              <a:latin typeface="微软雅黑" pitchFamily="34" charset="-122"/>
              <a:ea typeface="微软雅黑" pitchFamily="34" charset="-122"/>
            </a:endParaRPr>
          </a:p>
          <a:p>
            <a:pPr marL="0" lvl="4" indent="0">
              <a:buNone/>
            </a:pP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     …….</a:t>
            </a:r>
            <a:endParaRPr lang="en-US" altLang="zh-CN" sz="2200" dirty="0">
              <a:latin typeface="微软雅黑" pitchFamily="34" charset="-122"/>
              <a:ea typeface="微软雅黑" pitchFamily="34" charset="-122"/>
            </a:endParaRPr>
          </a:p>
          <a:p>
            <a:pPr marL="0" lvl="4" indent="0">
              <a:buNone/>
            </a:pP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   return 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;</a:t>
            </a:r>
            <a:endParaRPr lang="en-US" altLang="zh-CN" sz="2200" dirty="0">
              <a:latin typeface="微软雅黑" pitchFamily="34" charset="-122"/>
              <a:ea typeface="微软雅黑" pitchFamily="34" charset="-122"/>
            </a:endParaRPr>
          </a:p>
          <a:p>
            <a:pPr marL="0" lvl="2"/>
            <a:r>
              <a:rPr lang="en-US" altLang="zh-CN" sz="2200" dirty="0" smtClean="0">
                <a:latin typeface="微软雅黑" pitchFamily="34" charset="-122"/>
                <a:ea typeface="微软雅黑" pitchFamily="34" charset="-122"/>
              </a:rPr>
              <a:t>}</a:t>
            </a:r>
          </a:p>
          <a:p>
            <a:pPr marL="914400" lvl="4" indent="0">
              <a:buNone/>
            </a:pPr>
            <a:endParaRPr lang="en-US" altLang="zh-CN" sz="2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630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946655" y="835572"/>
            <a:ext cx="7484534" cy="24822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函数调用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7.2.1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函数调用的形式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44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xfrm>
            <a:off x="677863" y="1495425"/>
            <a:ext cx="8597900" cy="3881438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en-US" altLang="zh-CN" dirty="0" smtClean="0">
                <a:latin typeface="Microsoft YaHei UI"/>
                <a:ea typeface="Microsoft YaHei UI"/>
              </a:rPr>
              <a:t>       </a:t>
            </a:r>
            <a:r>
              <a:rPr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要想执行函数，需要在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main()</a:t>
            </a:r>
            <a:r>
              <a:rPr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函数中调用它。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r>
              <a:rPr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语言程序必须有一个主函数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main()</a:t>
            </a:r>
            <a:r>
              <a:rPr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，而且只有一个主函数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main()</a:t>
            </a:r>
            <a:r>
              <a:rPr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，程序的运行从主函数开始，主函数调用其它的函数。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eaLnBrk="1" hangingPunct="1">
              <a:buFont typeface="Wingdings 3" pitchFamily="18" charset="2"/>
              <a:buChar char="u"/>
            </a:pPr>
            <a:r>
              <a:rPr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无参函数的调用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eaLnBrk="1" hangingPunct="1">
              <a:buFont typeface="Wingdings 3" pitchFamily="18" charset="2"/>
              <a:buChar char="u"/>
            </a:pPr>
            <a:r>
              <a:rPr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有参函数的调用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altLang="en-US" dirty="0" smtClean="0">
              <a:latin typeface="Microsoft YaHei UI"/>
              <a:ea typeface="Microsoft YaHei UI"/>
            </a:endParaRPr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7.2.1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函数调用的形式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2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7.2.1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函数调用的形式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96791" y="1352472"/>
            <a:ext cx="2850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无参函数的调用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6" y="2019095"/>
            <a:ext cx="5669734" cy="368142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2841" y="2736521"/>
            <a:ext cx="3375792" cy="154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1271848" y="4602956"/>
            <a:ext cx="1429789" cy="4821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7.2.1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函数调用的形式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96791" y="1352472"/>
            <a:ext cx="2850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无参函数的调用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6" y="2113691"/>
            <a:ext cx="5291425" cy="3435780"/>
          </a:xfrm>
          <a:prstGeom prst="rect">
            <a:avLst/>
          </a:prstGeo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690" y="1536007"/>
            <a:ext cx="5843387" cy="3713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03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5" y="1498439"/>
            <a:ext cx="8598907" cy="5186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/>
              <a:t>输出以下结果如</a:t>
            </a:r>
            <a:r>
              <a:rPr lang="zh-CN" altLang="zh-CN" sz="2400" dirty="0" smtClean="0"/>
              <a:t>图所</a:t>
            </a:r>
            <a:r>
              <a:rPr lang="zh-CN" altLang="zh-CN" sz="2400" dirty="0"/>
              <a:t>示，通过函数调用实现。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829911" y="762000"/>
            <a:ext cx="8598907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r>
              <a:rPr lang="en-US" altLang="zh-CN" sz="3200" b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7.2.1  </a:t>
            </a:r>
            <a:r>
              <a:rPr lang="zh-CN" altLang="en-US" sz="3200" b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函数调用的形式</a:t>
            </a:r>
            <a:endParaRPr lang="zh-CN" altLang="en-US" sz="3200" b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884" y="2113069"/>
            <a:ext cx="3055555" cy="171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4482662" y="2113069"/>
            <a:ext cx="4314497" cy="3269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在输出的结果中，第一行和第三行分别是一行“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_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”号，使用模块化编程思想，用一个函数</a:t>
            </a:r>
            <a:r>
              <a:rPr lang="en-US" altLang="zh-CN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show_single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实现输出一行“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_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”号的功能</a:t>
            </a:r>
            <a:r>
              <a:rPr lang="zh-CN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用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一个函数</a:t>
            </a:r>
            <a:r>
              <a:rPr lang="en-US" altLang="zh-CN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show_txt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实现输出第二行的信息，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函数中调用这两个函数。</a:t>
            </a:r>
          </a:p>
        </p:txBody>
      </p:sp>
    </p:spTree>
    <p:extLst>
      <p:ext uri="{BB962C8B-B14F-4D97-AF65-F5344CB8AC3E}">
        <p14:creationId xmlns:p14="http://schemas.microsoft.com/office/powerpoint/2010/main" val="17881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644525" y="2056154"/>
            <a:ext cx="8597900" cy="54864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  <a:defRPr/>
            </a:pPr>
            <a:endParaRPr lang="en-US"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#include &lt;</a:t>
            </a:r>
            <a:r>
              <a:rPr lang="en-US" altLang="zh-CN" dirty="0" err="1" smtClean="0"/>
              <a:t>stdio.h</a:t>
            </a:r>
            <a:r>
              <a:rPr lang="en-US" altLang="zh-CN" dirty="0" smtClean="0"/>
              <a:t>&gt;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void add(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x,int</a:t>
            </a:r>
            <a:r>
              <a:rPr lang="en-US" altLang="zh-CN" dirty="0" smtClean="0"/>
              <a:t> y)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{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result;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	result=</a:t>
            </a:r>
            <a:r>
              <a:rPr lang="en-US" altLang="zh-CN" dirty="0" err="1" smtClean="0"/>
              <a:t>x+y</a:t>
            </a:r>
            <a:r>
              <a:rPr lang="en-US" altLang="zh-CN" dirty="0" smtClean="0"/>
              <a:t>;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err="1" smtClean="0"/>
              <a:t>printf</a:t>
            </a:r>
            <a:r>
              <a:rPr lang="en-US" altLang="zh-CN" dirty="0" smtClean="0"/>
              <a:t>("</a:t>
            </a:r>
            <a:r>
              <a:rPr lang="en-US" altLang="zh-CN" dirty="0" err="1" smtClean="0"/>
              <a:t>x+y</a:t>
            </a:r>
            <a:r>
              <a:rPr lang="en-US" altLang="zh-CN" dirty="0" smtClean="0"/>
              <a:t>=%d\n ",result);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}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main()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{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	add(5,10);</a:t>
            </a:r>
            <a:endParaRPr altLang="zh-CN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n-US" altLang="zh-CN" dirty="0" smtClean="0"/>
              <a:t>}</a:t>
            </a:r>
            <a:endParaRPr altLang="zh-CN" dirty="0" smtClean="0"/>
          </a:p>
          <a:p>
            <a:pPr marL="0" indent="0" algn="ctr" eaLnBrk="1" hangingPunct="1">
              <a:buFont typeface="Wingdings 3" pitchFamily="18" charset="2"/>
              <a:buNone/>
              <a:defRPr/>
            </a:pPr>
            <a:endParaRPr altLang="en-US" dirty="0" smtClean="0">
              <a:latin typeface="Microsoft YaHei UI"/>
              <a:ea typeface="Microsoft YaHei UI"/>
            </a:endParaRPr>
          </a:p>
        </p:txBody>
      </p:sp>
      <p:sp>
        <p:nvSpPr>
          <p:cNvPr id="27651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14152" y="6008190"/>
            <a:ext cx="1429789" cy="4821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7.2.1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函数调用的形式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6791" y="1352472"/>
            <a:ext cx="2850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参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函数的调用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7373" y="2647129"/>
            <a:ext cx="2199455" cy="10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696790" y="1861463"/>
            <a:ext cx="81318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与无参函数相比，有参函数在调用时，需要调用者传入参数值。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664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151607" y="2382128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 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函数调用</a:t>
            </a:r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7.2.2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参数的传递方式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405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7.2.2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参数的传递方式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669971"/>
            <a:ext cx="9613857" cy="4699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add(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x,int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y)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result;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result=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x+y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("%d+%d=%d\n ",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x,y,result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add(5,10);//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调用函数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add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2"/>
          <p:cNvSpPr txBox="1">
            <a:spLocks noChangeArrowheads="1"/>
          </p:cNvSpPr>
          <p:nvPr/>
        </p:nvSpPr>
        <p:spPr>
          <a:xfrm>
            <a:off x="467298" y="1109886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定义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一个函数，实现两个整数的求和运算。</a:t>
            </a:r>
          </a:p>
          <a:p>
            <a:pPr algn="ctr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线形标注 1 2"/>
          <p:cNvSpPr/>
          <p:nvPr/>
        </p:nvSpPr>
        <p:spPr>
          <a:xfrm>
            <a:off x="3812160" y="2380594"/>
            <a:ext cx="1311633" cy="583324"/>
          </a:xfrm>
          <a:prstGeom prst="borderCallout1">
            <a:avLst>
              <a:gd name="adj1" fmla="val 12219"/>
              <a:gd name="adj2" fmla="val -51503"/>
              <a:gd name="adj3" fmla="val 62501"/>
              <a:gd name="adj4" fmla="val -1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形参</a:t>
            </a:r>
          </a:p>
        </p:txBody>
      </p:sp>
      <p:sp>
        <p:nvSpPr>
          <p:cNvPr id="9" name="线形标注 1 8"/>
          <p:cNvSpPr/>
          <p:nvPr/>
        </p:nvSpPr>
        <p:spPr>
          <a:xfrm>
            <a:off x="3812159" y="5409620"/>
            <a:ext cx="1311633" cy="583324"/>
          </a:xfrm>
          <a:prstGeom prst="borderCallout1">
            <a:avLst>
              <a:gd name="adj1" fmla="val -12105"/>
              <a:gd name="adj2" fmla="val -81552"/>
              <a:gd name="adj3" fmla="val 62501"/>
              <a:gd name="adj4" fmla="val -1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实参</a:t>
            </a:r>
            <a:endParaRPr lang="zh-CN" altLang="en-US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881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7.2.2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参数的传递方式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811760" y="1560786"/>
            <a:ext cx="8694847" cy="2522483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>
              <a:lnSpc>
                <a:spcPct val="160000"/>
              </a:lnSpc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实参可以是常量、变量或表达式，但是必须有确定的值</a:t>
            </a:r>
            <a:r>
              <a:rPr lang="zh-CN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、实参与形参必须：</a:t>
            </a:r>
            <a:endParaRPr lang="en-US" altLang="zh-CN" sz="24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个数相等</a:t>
            </a:r>
            <a:endParaRPr lang="en-US" altLang="zh-CN" sz="24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顺序对应</a:t>
            </a:r>
            <a:endParaRPr lang="en-US" altLang="zh-CN" sz="24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类型匹配</a:t>
            </a:r>
            <a:endParaRPr lang="zh-CN" altLang="en-US" sz="2400" b="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1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7.2.2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参数的传递方式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06792"/>
              </p:ext>
            </p:extLst>
          </p:nvPr>
        </p:nvGraphicFramePr>
        <p:xfrm>
          <a:off x="777492" y="1072056"/>
          <a:ext cx="4288220" cy="2525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Visio" r:id="rId3" imgW="2393566" imgH="1294601" progId="Visio.Drawing.11">
                  <p:embed/>
                </p:oleObj>
              </mc:Choice>
              <mc:Fallback>
                <p:oleObj name="Visio" r:id="rId3" imgW="2393566" imgH="129460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492" y="1072056"/>
                        <a:ext cx="4288220" cy="25250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935420" y="3784938"/>
            <a:ext cx="86657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add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被调用前，形参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并不占用内存空间。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add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被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函数调用时，形参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被分配内存空间，并且被实参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分别赋值。函数调用过程中的参数传递如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图所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示。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add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执行期间，由于形参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已有值，所以可以执行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x+y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操作，并且将结果输出。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add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执行结束后，形参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的内存空间被释放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78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7.2.2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参数的传递方式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1480" y="913226"/>
            <a:ext cx="961385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void swap(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x,int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y)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temp;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函数内部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交换之前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:x=%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d,y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=%d\n",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x,y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temp=x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x=y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y=temp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函数内部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交换之后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:x=%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d,y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=%d\n",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x,y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num1,num2;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scanf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("%d%d",&amp;num1,&amp;num2);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交换之前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:num1=%d,num2=%d\n",num1,num2);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swap(num1,num2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交换之后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:num1=%d,num2=%d\n",num1,num2);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return 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0;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3926" y="1391660"/>
            <a:ext cx="4390860" cy="249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817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7.2.2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参数的传递方式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840146"/>
              </p:ext>
            </p:extLst>
          </p:nvPr>
        </p:nvGraphicFramePr>
        <p:xfrm>
          <a:off x="599091" y="1245477"/>
          <a:ext cx="3972909" cy="233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Visio" r:id="rId3" imgW="2393566" imgH="1294601" progId="Visio.Drawing.11">
                  <p:embed/>
                </p:oleObj>
              </mc:Choice>
              <mc:Fallback>
                <p:oleObj name="Visio" r:id="rId3" imgW="2393566" imgH="1294601" progId="Visio.Drawing.11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091" y="1245477"/>
                        <a:ext cx="3972909" cy="2339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云形标注 17"/>
          <p:cNvSpPr/>
          <p:nvPr/>
        </p:nvSpPr>
        <p:spPr>
          <a:xfrm>
            <a:off x="4677103" y="1355835"/>
            <a:ext cx="2837793" cy="13400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值传递</a:t>
            </a:r>
            <a:endParaRPr lang="zh-CN" altLang="en-US" sz="36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35420" y="3784938"/>
            <a:ext cx="86657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思考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num1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num2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的值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没有交换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241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874391" y="256266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 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函数调用</a:t>
            </a:r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7.2.3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函数的返回值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926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7.2.3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函数的返回值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386192"/>
            <a:ext cx="96138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返回值类型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函数名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([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形式参数列表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])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………</a:t>
            </a: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return  (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表达式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);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6791" y="3619640"/>
            <a:ext cx="9613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void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名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([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形式参数列表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])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………</a:t>
            </a: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6790" y="5363694"/>
            <a:ext cx="8636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如果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想要通过函数调用使主调函数得到一个值，这个值就是函数的返回值。函数的返回值通过函数体中的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return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语句获得。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001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7.2.3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函数的返回值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669971"/>
            <a:ext cx="96138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add(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x,int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y)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result;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result=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x+y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result;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sum;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sum=add(5,10);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("%d\n ",sum);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2"/>
          <p:cNvSpPr txBox="1">
            <a:spLocks noChangeArrowheads="1"/>
          </p:cNvSpPr>
          <p:nvPr/>
        </p:nvSpPr>
        <p:spPr>
          <a:xfrm>
            <a:off x="467298" y="1109886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994" y="1718435"/>
            <a:ext cx="5098579" cy="353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0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7.2.3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函数的返回值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7966" y="1229745"/>
            <a:ext cx="96138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函数被调用的位置可以有三种方式：</a:t>
            </a: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例如：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fun();</a:t>
            </a:r>
          </a:p>
          <a:p>
            <a:pPr>
              <a:lnSpc>
                <a:spcPct val="150000"/>
              </a:lnSpc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表达式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    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例如：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sum=add(5,10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）函数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参数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</a:t>
            </a:r>
          </a:p>
          <a:p>
            <a:pPr>
              <a:lnSpc>
                <a:spcPct val="150000"/>
              </a:lnSpc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例如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处理结果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：：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%d\n", add(5,10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));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435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804765" y="2799149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 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函数调用</a:t>
            </a:r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7.2.4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函数的参数类型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17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7.2.4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函数的参数类型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5766" y="2541519"/>
            <a:ext cx="9613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min(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array[5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]) 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找出最低分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max(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array[5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]) 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找出最高分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2"/>
          <p:cNvSpPr txBox="1">
            <a:spLocks noChangeArrowheads="1"/>
          </p:cNvSpPr>
          <p:nvPr/>
        </p:nvSpPr>
        <p:spPr>
          <a:xfrm>
            <a:off x="435766" y="914404"/>
            <a:ext cx="8598907" cy="18130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函数实现下面功能。某位同学一学期有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门课程，根据每门课程的得分情况，找出其最低</a:t>
            </a:r>
            <a:r>
              <a:rPr lang="zh-CN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分和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最高分。</a:t>
            </a:r>
            <a:endParaRPr lang="zh-CN" altLang="en-US" sz="2400" b="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053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7.2.4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函数的参数类型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50" y="1789391"/>
            <a:ext cx="7506157" cy="116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682350" y="3664408"/>
            <a:ext cx="8540478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函数的参数类型是数组时，实参向形参传递的是数组首元素的地址，这种传递方式被称为“地址传递”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传递：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实参和形参占用不同的存储单元，只是存储的值相同。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地址传递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实参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和形参占用相同的存储单元。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云形标注 17"/>
          <p:cNvSpPr/>
          <p:nvPr/>
        </p:nvSpPr>
        <p:spPr>
          <a:xfrm>
            <a:off x="5975132" y="677920"/>
            <a:ext cx="3079596" cy="108782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地址</a:t>
            </a:r>
            <a:r>
              <a:rPr lang="zh-CN" altLang="en-US" sz="3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传递</a:t>
            </a:r>
            <a:endParaRPr lang="zh-CN" altLang="en-US" sz="36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699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7.2.4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函数的参数类型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5765" y="993616"/>
            <a:ext cx="961385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【例】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某位同学第一学期有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门课程，第二学期有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门课程，根据每门课程的得分情况，找出每个学期中最高分和最低分。</a:t>
            </a:r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min(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array[],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len</a:t>
            </a:r>
            <a:r>
              <a:rPr lang="en-US" altLang="zh-CN" sz="2000" dirty="0"/>
              <a:t>)  //</a:t>
            </a:r>
            <a:r>
              <a:rPr lang="zh-CN" altLang="zh-CN" sz="2000" dirty="0"/>
              <a:t>定义函数时不指定形参数组</a:t>
            </a:r>
            <a:r>
              <a:rPr lang="en-US" altLang="zh-CN" sz="2000" dirty="0"/>
              <a:t>array</a:t>
            </a:r>
            <a:r>
              <a:rPr lang="zh-CN" altLang="zh-CN" sz="2000" dirty="0"/>
              <a:t>的大小</a:t>
            </a:r>
          </a:p>
          <a:p>
            <a:r>
              <a:rPr lang="en-US" altLang="zh-CN" sz="2000" dirty="0"/>
              <a:t>{</a:t>
            </a:r>
            <a:endParaRPr lang="zh-CN" altLang="zh-CN" sz="2000" dirty="0"/>
          </a:p>
          <a:p>
            <a:r>
              <a:rPr lang="en-US" altLang="zh-CN" sz="2000" dirty="0"/>
              <a:t>	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minnum</a:t>
            </a:r>
            <a:r>
              <a:rPr lang="en-US" altLang="zh-CN" sz="2000" dirty="0"/>
              <a:t>=array[0];</a:t>
            </a:r>
            <a:endParaRPr lang="zh-CN" altLang="zh-CN" sz="2000" dirty="0"/>
          </a:p>
          <a:p>
            <a:r>
              <a:rPr lang="en-US" altLang="zh-CN" sz="2000" dirty="0"/>
              <a:t>	for(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=1;i&lt;</a:t>
            </a:r>
            <a:r>
              <a:rPr lang="en-US" altLang="zh-CN" sz="2000" dirty="0" err="1"/>
              <a:t>len;i</a:t>
            </a:r>
            <a:r>
              <a:rPr lang="en-US" altLang="zh-CN" sz="2000" dirty="0"/>
              <a:t>++)</a:t>
            </a:r>
            <a:endParaRPr lang="zh-CN" altLang="zh-CN" sz="2000" dirty="0"/>
          </a:p>
          <a:p>
            <a:r>
              <a:rPr lang="en-US" altLang="zh-CN" sz="2000" dirty="0"/>
              <a:t>	{</a:t>
            </a:r>
            <a:endParaRPr lang="zh-CN" altLang="zh-CN" sz="2000" dirty="0"/>
          </a:p>
          <a:p>
            <a:r>
              <a:rPr lang="en-US" altLang="zh-CN" sz="2000" dirty="0"/>
              <a:t>		if(array[</a:t>
            </a:r>
            <a:r>
              <a:rPr lang="en-US" altLang="zh-CN" sz="2000" dirty="0" err="1"/>
              <a:t>i</a:t>
            </a:r>
            <a:r>
              <a:rPr lang="en-US" altLang="zh-CN" sz="2000" dirty="0"/>
              <a:t>]&lt;</a:t>
            </a:r>
            <a:r>
              <a:rPr lang="en-US" altLang="zh-CN" sz="2000" dirty="0" err="1"/>
              <a:t>minnum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r>
              <a:rPr lang="en-US" altLang="zh-CN" sz="2000" dirty="0"/>
              <a:t>			</a:t>
            </a:r>
            <a:r>
              <a:rPr lang="en-US" altLang="zh-CN" sz="2000" dirty="0" err="1"/>
              <a:t>minnum</a:t>
            </a:r>
            <a:r>
              <a:rPr lang="en-US" altLang="zh-CN" sz="2000" dirty="0"/>
              <a:t>=array[</a:t>
            </a:r>
            <a:r>
              <a:rPr lang="en-US" altLang="zh-CN" sz="2000" dirty="0" err="1"/>
              <a:t>i</a:t>
            </a:r>
            <a:r>
              <a:rPr lang="en-US" altLang="zh-CN" sz="2000" dirty="0"/>
              <a:t>];</a:t>
            </a:r>
            <a:endParaRPr lang="zh-CN" altLang="zh-CN" sz="2000" dirty="0"/>
          </a:p>
          <a:p>
            <a:r>
              <a:rPr lang="en-US" altLang="zh-CN" sz="2000" dirty="0"/>
              <a:t>	}</a:t>
            </a:r>
            <a:endParaRPr lang="zh-CN" altLang="zh-CN" sz="2000" dirty="0"/>
          </a:p>
          <a:p>
            <a:r>
              <a:rPr lang="en-US" altLang="zh-CN" sz="2000" dirty="0"/>
              <a:t>	return </a:t>
            </a:r>
            <a:r>
              <a:rPr lang="en-US" altLang="zh-CN" sz="2000" dirty="0" err="1"/>
              <a:t>minnum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r>
              <a:rPr lang="en-US" altLang="zh-CN" sz="2000" dirty="0"/>
              <a:t>}</a:t>
            </a:r>
            <a:endParaRPr lang="zh-CN" altLang="zh-CN" sz="2000" dirty="0"/>
          </a:p>
          <a:p>
            <a:endParaRPr lang="zh-CN" altLang="zh-CN" sz="2400" dirty="0"/>
          </a:p>
          <a:p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132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946655" y="1711293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7.3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函数的嵌套调用</a:t>
            </a:r>
            <a:endParaRPr lang="zh-CN" altLang="en-US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88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7. 3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函数的嵌套调用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2" y="2149019"/>
            <a:ext cx="426934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void fun2()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调用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fun2()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\n");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void fun1()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调用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fun1()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\n");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fun2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fun1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return 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0;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2"/>
          <p:cNvSpPr txBox="1">
            <a:spLocks noChangeArrowheads="1"/>
          </p:cNvSpPr>
          <p:nvPr/>
        </p:nvSpPr>
        <p:spPr>
          <a:xfrm>
            <a:off x="467298" y="805611"/>
            <a:ext cx="8598907" cy="13434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200" b="0" dirty="0" smtClean="0">
                <a:solidFill>
                  <a:schemeClr val="tx1"/>
                </a:solidFill>
              </a:rPr>
              <a:t>    </a:t>
            </a:r>
            <a:r>
              <a:rPr lang="zh-CN" altLang="zh-CN" sz="2200" b="0" dirty="0" smtClean="0">
                <a:solidFill>
                  <a:schemeClr val="tx1"/>
                </a:solidFill>
              </a:rPr>
              <a:t>函数的定义是独立的，在一个函数中不能嵌套定义另外一个函数。但是，函数可以嵌套调用，即在一个函数中调用另一个函数。</a:t>
            </a:r>
            <a:endParaRPr lang="zh-CN" altLang="zh-CN" sz="2200" b="0" dirty="0">
              <a:solidFill>
                <a:schemeClr val="tx1"/>
              </a:solidFill>
            </a:endParaRP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" name="图片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0940" y="3155475"/>
            <a:ext cx="3509141" cy="166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771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pic>
        <p:nvPicPr>
          <p:cNvPr id="36867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362075"/>
            <a:ext cx="6383338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36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946655" y="1301424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7.4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函数的递归调用</a:t>
            </a:r>
            <a:endParaRPr lang="zh-CN" altLang="en-US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971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7. 4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函数的递归调用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2" y="1256046"/>
            <a:ext cx="42693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fun()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fun();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6792" y="3429000"/>
            <a:ext cx="86363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调用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fun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函数时，又要调用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fun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函数，这就是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fun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函数的递归调用。但是，这里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fun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函数的调用是无终止的，程序中不应该出现。函数的递归调用必须要有终止条件，通常在函数定义时通过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语句控制。</a:t>
            </a:r>
          </a:p>
        </p:txBody>
      </p:sp>
    </p:spTree>
    <p:extLst>
      <p:ext uri="{BB962C8B-B14F-4D97-AF65-F5344CB8AC3E}">
        <p14:creationId xmlns:p14="http://schemas.microsoft.com/office/powerpoint/2010/main" val="79489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669971"/>
            <a:ext cx="96138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 smtClean="0"/>
              <a:t> </a:t>
            </a:r>
            <a:r>
              <a:rPr lang="zh-CN" altLang="zh-CN" sz="2400" dirty="0" smtClean="0"/>
              <a:t> </a:t>
            </a:r>
            <a:r>
              <a:rPr lang="en-US" altLang="zh-CN" sz="2400" dirty="0" smtClean="0"/>
              <a:t> </a:t>
            </a:r>
            <a:endParaRPr lang="zh-CN" altLang="zh-CN" sz="2400" dirty="0" smtClean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2"/>
          <p:cNvSpPr txBox="1">
            <a:spLocks noChangeArrowheads="1"/>
          </p:cNvSpPr>
          <p:nvPr/>
        </p:nvSpPr>
        <p:spPr>
          <a:xfrm>
            <a:off x="467298" y="1109886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计算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1~n</a:t>
            </a:r>
            <a:r>
              <a:rPr lang="zh-CN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之间整数之和。</a:t>
            </a:r>
            <a:endParaRPr lang="zh-CN" altLang="en-US" sz="2400" b="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4895" y="2924499"/>
            <a:ext cx="2958504" cy="156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677511" y="310046"/>
            <a:ext cx="8598907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r>
              <a:rPr lang="en-US" altLang="zh-CN" sz="3200" b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7. 4  </a:t>
            </a:r>
            <a:r>
              <a:rPr lang="zh-CN" altLang="en-US" sz="3200" b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函数的递归调用</a:t>
            </a:r>
            <a:endParaRPr lang="zh-CN" altLang="en-US" sz="3200" b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91" y="1718435"/>
            <a:ext cx="440055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49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669971"/>
            <a:ext cx="96138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 smtClean="0"/>
              <a:t> </a:t>
            </a:r>
            <a:r>
              <a:rPr lang="zh-CN" altLang="zh-CN" sz="2400" dirty="0" smtClean="0"/>
              <a:t> </a:t>
            </a:r>
            <a:r>
              <a:rPr lang="en-US" altLang="zh-CN" sz="2400" dirty="0" smtClean="0"/>
              <a:t> </a:t>
            </a:r>
            <a:endParaRPr lang="zh-CN" altLang="zh-CN" sz="2400" dirty="0" smtClean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77511" y="310046"/>
            <a:ext cx="8598907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r>
              <a:rPr lang="en-US" altLang="zh-CN" sz="3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7. 4  </a:t>
            </a:r>
            <a:r>
              <a:rPr lang="zh-CN" altLang="en-US" sz="3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函数的递归调用</a:t>
            </a:r>
            <a:endParaRPr lang="zh-CN" altLang="en-US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6791" y="1182803"/>
            <a:ext cx="80846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fun(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n)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if(n==1)                    //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递归调用结束条件</a:t>
            </a: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	return 1;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else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	return 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n+fun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(n-1);      //fun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函数的递归调用</a:t>
            </a: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sum;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sum=fun(4);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("1~4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之间的整数和是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%d\</a:t>
            </a:r>
            <a:r>
              <a:rPr lang="en-US" altLang="zh-CN" sz="2000" dirty="0" err="1">
                <a:latin typeface="微软雅黑" pitchFamily="34" charset="-122"/>
                <a:ea typeface="微软雅黑" pitchFamily="34" charset="-122"/>
              </a:rPr>
              <a:t>n",sum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	return 0;	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390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669971"/>
            <a:ext cx="96138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 smtClean="0"/>
              <a:t> </a:t>
            </a:r>
            <a:r>
              <a:rPr lang="zh-CN" altLang="zh-CN" sz="2400" dirty="0" smtClean="0"/>
              <a:t> </a:t>
            </a:r>
            <a:r>
              <a:rPr lang="en-US" altLang="zh-CN" sz="2400" dirty="0" smtClean="0"/>
              <a:t> </a:t>
            </a:r>
            <a:endParaRPr lang="zh-CN" altLang="zh-CN" sz="2400" dirty="0" smtClean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77511" y="310046"/>
            <a:ext cx="8598907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r>
              <a:rPr lang="en-US" altLang="zh-CN" sz="3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7. 4  </a:t>
            </a:r>
            <a:r>
              <a:rPr lang="zh-CN" altLang="en-US" sz="3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函数的递归调用</a:t>
            </a:r>
            <a:endParaRPr lang="zh-CN" altLang="en-US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865565"/>
              </p:ext>
            </p:extLst>
          </p:nvPr>
        </p:nvGraphicFramePr>
        <p:xfrm>
          <a:off x="2109498" y="1718435"/>
          <a:ext cx="6176365" cy="4130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8" name="Visio" r:id="rId3" imgW="3004712" imgH="2014784" progId="Visio.Drawing.11">
                  <p:embed/>
                </p:oleObj>
              </mc:Choice>
              <mc:Fallback>
                <p:oleObj name="Visio" r:id="rId3" imgW="3004712" imgH="201478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498" y="1718435"/>
                        <a:ext cx="6176365" cy="41305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8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6791" y="1669971"/>
            <a:ext cx="96138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r>
              <a:rPr lang="en-US" altLang="zh-CN" sz="2400" dirty="0" smtClean="0"/>
              <a:t> </a:t>
            </a:r>
            <a:r>
              <a:rPr lang="zh-CN" altLang="zh-CN" sz="2400" dirty="0" smtClean="0"/>
              <a:t> </a:t>
            </a:r>
            <a:r>
              <a:rPr lang="en-US" altLang="zh-CN" sz="2400" dirty="0" smtClean="0"/>
              <a:t> </a:t>
            </a:r>
            <a:endParaRPr lang="zh-CN" altLang="zh-CN" sz="2400" dirty="0" smtClean="0"/>
          </a:p>
          <a:p>
            <a:r>
              <a:rPr lang="en-US" altLang="zh-CN" sz="2400" dirty="0"/>
              <a:t> </a:t>
            </a:r>
            <a:endParaRPr lang="zh-CN" altLang="zh-CN" sz="2400" dirty="0"/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2"/>
          <p:cNvSpPr txBox="1">
            <a:spLocks noChangeArrowheads="1"/>
          </p:cNvSpPr>
          <p:nvPr/>
        </p:nvSpPr>
        <p:spPr>
          <a:xfrm>
            <a:off x="467298" y="968434"/>
            <a:ext cx="8809120" cy="5192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defTabSz="914400" fontAlgn="base">
              <a:lnSpc>
                <a:spcPct val="170000"/>
              </a:lnSpc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【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例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】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输出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斐波那契数列（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Fibonacci Sequence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）的前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20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个数。</a:t>
            </a:r>
          </a:p>
          <a:p>
            <a:pPr defTabSz="914400" fontAlgn="base">
              <a:lnSpc>
                <a:spcPct val="170000"/>
              </a:lnSpc>
              <a:spcBef>
                <a:spcPts val="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       斐波那契数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列，又称黄金分割数列，因它是数学家莱昂纳多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•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斐波那契以兔子繁殖为例子而引入的，故又称为“兔子数列”。斐波那契数列可以这样描述，数列的第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1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个数是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1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，第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2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个数是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1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，以后每个数是其前面两个数的和，即</a:t>
            </a:r>
            <a:r>
              <a:rPr lang="en-US" altLang="zh-CN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1,1,2,3,5,8,13,21,34,55,…</a:t>
            </a: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。</a:t>
            </a:r>
            <a:endParaRPr lang="en-US" altLang="zh-CN" sz="24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defTabSz="914400" fontAlgn="base">
              <a:lnSpc>
                <a:spcPct val="170000"/>
              </a:lnSpc>
              <a:spcBef>
                <a:spcPts val="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zh-CN" altLang="en-US" sz="2400" b="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       利用</a:t>
            </a:r>
            <a:r>
              <a:rPr lang="zh-CN" altLang="en-US" sz="2400" b="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递归的方法分析斐波那契数列，可以得到递归公式：</a:t>
            </a:r>
            <a:endParaRPr lang="en-US" altLang="zh-CN" sz="2400" b="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en-US" altLang="zh-CN" sz="3400" b="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en-US" altLang="zh-CN" sz="3400" b="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endParaRPr lang="zh-CN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77511" y="310046"/>
            <a:ext cx="8598907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r>
              <a:rPr lang="en-US" altLang="zh-CN" sz="3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7. 4  </a:t>
            </a:r>
            <a:r>
              <a:rPr lang="zh-CN" altLang="en-US" sz="3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函数的递归调用</a:t>
            </a:r>
            <a:endParaRPr lang="zh-CN" altLang="en-US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0511" y="4027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803972"/>
              </p:ext>
            </p:extLst>
          </p:nvPr>
        </p:nvGraphicFramePr>
        <p:xfrm>
          <a:off x="2267282" y="4959970"/>
          <a:ext cx="4008803" cy="1429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r:id="rId3" imgW="1536033" imgH="545863" progId="Equation.DSMT4">
                  <p:embed/>
                </p:oleObj>
              </mc:Choice>
              <mc:Fallback>
                <p:oleObj r:id="rId3" imgW="1536033" imgH="54586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282" y="4959970"/>
                        <a:ext cx="4008803" cy="1429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57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946655" y="1301424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7.5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函数的声明</a:t>
            </a:r>
            <a:endParaRPr lang="zh-CN" altLang="en-US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226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7. 5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函数的声明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9494" y="1440023"/>
            <a:ext cx="865216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函数声明的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方法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定义时的首行被称为函数原型，函数声明时只需要在函数的原型后面加上“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”。例如：</a:t>
            </a:r>
          </a:p>
          <a:p>
            <a:pPr indent="720000">
              <a:lnSpc>
                <a:spcPct val="150000"/>
              </a:lnSpc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add(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x,int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y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函数声明时，形参名也可以省略。例如：</a:t>
            </a:r>
          </a:p>
          <a:p>
            <a:pPr indent="720000">
              <a:lnSpc>
                <a:spcPct val="150000"/>
              </a:lnSpc>
            </a:pP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add(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,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60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7. 5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函数的声明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9495" y="1440023"/>
            <a:ext cx="4326080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函数声明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位置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</a:pPr>
            <a:r>
              <a:rPr lang="zh-CN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函数声明在主调函数的内部</a:t>
            </a: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内容占位符 4"/>
          <p:cNvSpPr txBox="1">
            <a:spLocks/>
          </p:cNvSpPr>
          <p:nvPr/>
        </p:nvSpPr>
        <p:spPr>
          <a:xfrm>
            <a:off x="1070445" y="2724880"/>
            <a:ext cx="3484180" cy="3623062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indent="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altLang="zh-CN" dirty="0"/>
              <a:t>#include 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  <a:endParaRPr lang="zh-CN" altLang="zh-CN" dirty="0"/>
          </a:p>
          <a:p>
            <a:r>
              <a:rPr lang="en-US" altLang="zh-CN" dirty="0" err="1"/>
              <a:t>int</a:t>
            </a:r>
            <a:r>
              <a:rPr lang="en-US" altLang="zh-CN" dirty="0"/>
              <a:t> main()</a:t>
            </a:r>
            <a:endParaRPr lang="zh-CN" altLang="zh-CN" dirty="0"/>
          </a:p>
          <a:p>
            <a:r>
              <a:rPr lang="en-US" altLang="zh-CN" dirty="0"/>
              <a:t>{   </a:t>
            </a:r>
            <a:r>
              <a:rPr lang="en-US" altLang="zh-CN" b="1" dirty="0" err="1">
                <a:solidFill>
                  <a:schemeClr val="accent2">
                    <a:lumMod val="50000"/>
                  </a:schemeClr>
                </a:solidFill>
              </a:rPr>
              <a:t>int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</a:rPr>
              <a:t> add(</a:t>
            </a:r>
            <a:r>
              <a:rPr lang="en-US" altLang="zh-CN" b="1" dirty="0" err="1">
                <a:solidFill>
                  <a:schemeClr val="accent2">
                    <a:lumMod val="50000"/>
                  </a:schemeClr>
                </a:solidFill>
              </a:rPr>
              <a:t>int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</a:rPr>
              <a:t> ,</a:t>
            </a:r>
            <a:r>
              <a:rPr lang="en-US" altLang="zh-CN" b="1" dirty="0" err="1">
                <a:solidFill>
                  <a:schemeClr val="accent2">
                    <a:lumMod val="50000"/>
                  </a:schemeClr>
                </a:solidFill>
              </a:rPr>
              <a:t>int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</a:rPr>
              <a:t> );</a:t>
            </a:r>
            <a:endParaRPr lang="zh-CN" altLang="zh-CN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altLang="zh-CN" dirty="0"/>
              <a:t>	</a:t>
            </a:r>
            <a:r>
              <a:rPr lang="en-US" altLang="zh-CN" dirty="0" err="1"/>
              <a:t>int</a:t>
            </a:r>
            <a:r>
              <a:rPr lang="en-US" altLang="zh-CN" dirty="0"/>
              <a:t> sum;</a:t>
            </a:r>
            <a:endParaRPr lang="zh-CN" altLang="zh-CN" dirty="0"/>
          </a:p>
          <a:p>
            <a:r>
              <a:rPr lang="en-US" altLang="zh-CN" dirty="0"/>
              <a:t>	sum=add(5,10);</a:t>
            </a:r>
            <a:endParaRPr lang="zh-CN" altLang="zh-CN" dirty="0"/>
          </a:p>
          <a:p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("%d\n ",sum);</a:t>
            </a:r>
            <a:endParaRPr lang="zh-CN" altLang="zh-CN" dirty="0"/>
          </a:p>
          <a:p>
            <a:r>
              <a:rPr lang="en-US" altLang="zh-CN" dirty="0"/>
              <a:t>	return 0;</a:t>
            </a:r>
            <a:endParaRPr lang="zh-CN" altLang="zh-CN" dirty="0"/>
          </a:p>
          <a:p>
            <a:r>
              <a:rPr lang="en-US" altLang="zh-CN" dirty="0"/>
              <a:t>}</a:t>
            </a:r>
            <a:endParaRPr lang="zh-CN" altLang="zh-CN" dirty="0"/>
          </a:p>
          <a:p>
            <a:endParaRPr lang="es-ES" altLang="en-US" dirty="0"/>
          </a:p>
        </p:txBody>
      </p:sp>
      <p:sp>
        <p:nvSpPr>
          <p:cNvPr id="10" name="内容占位符 4"/>
          <p:cNvSpPr txBox="1">
            <a:spLocks/>
          </p:cNvSpPr>
          <p:nvPr/>
        </p:nvSpPr>
        <p:spPr>
          <a:xfrm>
            <a:off x="5448555" y="2724880"/>
            <a:ext cx="3484180" cy="3623062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indent="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altLang="zh-CN" dirty="0"/>
              <a:t>#include 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  <a:endParaRPr lang="zh-CN" altLang="zh-CN" dirty="0"/>
          </a:p>
          <a:p>
            <a:r>
              <a:rPr lang="en-US" altLang="zh-CN" b="1" dirty="0" err="1">
                <a:solidFill>
                  <a:schemeClr val="accent2">
                    <a:lumMod val="50000"/>
                  </a:schemeClr>
                </a:solidFill>
              </a:rPr>
              <a:t>int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</a:rPr>
              <a:t> add(</a:t>
            </a:r>
            <a:r>
              <a:rPr lang="en-US" altLang="zh-CN" b="1" dirty="0" err="1">
                <a:solidFill>
                  <a:schemeClr val="accent2">
                    <a:lumMod val="50000"/>
                  </a:schemeClr>
                </a:solidFill>
              </a:rPr>
              <a:t>int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</a:rPr>
              <a:t> ,</a:t>
            </a:r>
            <a:r>
              <a:rPr lang="en-US" altLang="zh-CN" b="1" dirty="0" err="1">
                <a:solidFill>
                  <a:schemeClr val="accent2">
                    <a:lumMod val="50000"/>
                  </a:schemeClr>
                </a:solidFill>
              </a:rPr>
              <a:t>int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</a:rPr>
              <a:t> );</a:t>
            </a:r>
            <a:endParaRPr lang="zh-CN" altLang="zh-CN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altLang="zh-CN" dirty="0" err="1"/>
              <a:t>int</a:t>
            </a:r>
            <a:r>
              <a:rPr lang="en-US" altLang="zh-CN" dirty="0"/>
              <a:t> main</a:t>
            </a:r>
            <a:r>
              <a:rPr lang="en-US" altLang="zh-CN" dirty="0" smtClean="0"/>
              <a:t>()</a:t>
            </a:r>
          </a:p>
          <a:p>
            <a:r>
              <a:rPr lang="en-US" altLang="zh-CN" dirty="0" smtClean="0"/>
              <a:t>{</a:t>
            </a:r>
          </a:p>
          <a:p>
            <a:r>
              <a:rPr lang="en-US" altLang="zh-CN" dirty="0"/>
              <a:t>	</a:t>
            </a:r>
            <a:r>
              <a:rPr lang="en-US" altLang="zh-CN" dirty="0" smtClean="0"/>
              <a:t>………….</a:t>
            </a:r>
          </a:p>
          <a:p>
            <a:r>
              <a:rPr lang="en-US" altLang="zh-CN" dirty="0" smtClean="0"/>
              <a:t>}</a:t>
            </a:r>
            <a:endParaRPr lang="zh-CN" altLang="zh-CN" dirty="0"/>
          </a:p>
          <a:p>
            <a:endParaRPr lang="es-ES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928277" y="1914589"/>
            <a:ext cx="4326080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声明在主调函数</a:t>
            </a: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的外部。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38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7. 5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函数的声明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9494" y="1440023"/>
            <a:ext cx="8652161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用户自定义函数的使用包括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个环节：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函数声明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定义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调用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7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946655" y="2341948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7.5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变量的作用域和存储类别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7.5.1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704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9494" y="1440023"/>
            <a:ext cx="865216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局部变量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函数内定义的变量，它的作用域是本函数内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全局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变量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外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定义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的变量，它的作用域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整个源程序文件内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164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2"/>
          <p:cNvSpPr txBox="1">
            <a:spLocks noChangeArrowheads="1"/>
          </p:cNvSpPr>
          <p:nvPr/>
        </p:nvSpPr>
        <p:spPr>
          <a:xfrm>
            <a:off x="467298" y="1109886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局部变量     </a:t>
            </a:r>
            <a:endParaRPr lang="zh-CN" altLang="en-US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1697474"/>
            <a:ext cx="568824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fun()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	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x=6;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("fun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x=8;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fun();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图片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4937" y="1109886"/>
            <a:ext cx="3201268" cy="131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88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9494" y="1440023"/>
            <a:ext cx="8652161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局部变量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内定义的变量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函数的形参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复合语句内定义的变量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402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7.6.1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2"/>
          <p:cNvSpPr txBox="1">
            <a:spLocks noChangeArrowheads="1"/>
          </p:cNvSpPr>
          <p:nvPr/>
        </p:nvSpPr>
        <p:spPr>
          <a:xfrm>
            <a:off x="467298" y="1109886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局部变量     </a:t>
            </a:r>
            <a:endParaRPr lang="zh-CN" altLang="en-US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1697474"/>
            <a:ext cx="56882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#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main()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=1, j=3;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{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=0;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+=j*2;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=%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d,j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=%d\n" ,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i,j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);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}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=%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d,j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=%d\n" ,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i,j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);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796" y="1697474"/>
            <a:ext cx="3207384" cy="1250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37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2"/>
          <p:cNvSpPr txBox="1">
            <a:spLocks noChangeArrowheads="1"/>
          </p:cNvSpPr>
          <p:nvPr/>
        </p:nvSpPr>
        <p:spPr>
          <a:xfrm>
            <a:off x="467298" y="1109886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全局变量     </a:t>
            </a:r>
            <a:endParaRPr lang="zh-CN" altLang="en-US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1697474"/>
            <a:ext cx="56882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x=10;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全局变量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fun()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("fun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fun();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4933" y="1718435"/>
            <a:ext cx="2991507" cy="132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246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7.6.1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变量的作用域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2"/>
          <p:cNvSpPr txBox="1">
            <a:spLocks noChangeArrowheads="1"/>
          </p:cNvSpPr>
          <p:nvPr/>
        </p:nvSpPr>
        <p:spPr>
          <a:xfrm>
            <a:off x="479052" y="852909"/>
            <a:ext cx="8598907" cy="608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b="1" kern="1200">
                <a:solidFill>
                  <a:schemeClr val="accent2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全局变量     </a:t>
            </a:r>
            <a:endParaRPr lang="zh-CN" altLang="en-US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9051" y="1334867"/>
            <a:ext cx="901178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分析程序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中全局变量与局部变量同名时各自的作用范围。</a:t>
            </a:r>
          </a:p>
          <a:p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a=3,b=5;           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定义全局变量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a,b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max(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b) 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定义局部变量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a,b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，只在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max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函数中有效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c;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 c=a&gt;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b?a:b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 return c;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a=10;          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定义局部变量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，只在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函数中有效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("%d\n ",max(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a,b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3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741697" y="2814914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7.5 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变量的作用域和存储类别</a:t>
            </a:r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7.5.2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694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0" y="1161446"/>
            <a:ext cx="8053071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动态存储方式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在程序运行期间由系统动态的分配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存储空间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静态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存储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方式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在程序运行期间由系统分配固定的存储空间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876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1240276"/>
            <a:ext cx="8920175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变量定义的完整形式是：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存储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类别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数据类型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变量名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变量的存储类别：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自动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的（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auto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静态的（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static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寄存器的（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register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外部的（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extern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823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1334856"/>
            <a:ext cx="8920175" cy="498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局部变量的存储类别</a:t>
            </a: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自动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auto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调用函数时，系统为这些变量分配存储空间，当函数调用结束时就自动释放这些空间。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静态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static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函数调用结束后并不释放存储空间，而在下一次再调用该函数时，该变量已有值。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寄存器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register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010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893429"/>
            <a:ext cx="568824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fun(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n)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auto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x=0;    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自动变量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static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y=3;  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静态变量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y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x++;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y++;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n+x+y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n=2,i;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for(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=0;i&lt;3;i++)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("%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d,",fun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(2));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图片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0025" y="5276243"/>
            <a:ext cx="2138858" cy="7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38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791" y="1334856"/>
            <a:ext cx="8920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全局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的存储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类别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     静态存储类别</a:t>
            </a:r>
            <a:endParaRPr lang="zh-CN" altLang="zh-CN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43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8372" y="973441"/>
            <a:ext cx="997957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全局变量的作用域扩展到一个文件内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#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fun();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 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extern </a:t>
            </a:r>
            <a:r>
              <a:rPr lang="en-US" altLang="zh-CN" sz="2400" dirty="0" err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 x;  //</a:t>
            </a:r>
            <a:r>
              <a:rPr lang="zh-CN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把全局变量的作用域扩展到从此处开始 </a:t>
            </a:r>
            <a:endParaRPr lang="en-US" altLang="zh-CN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fun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);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 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中不能引用全局变量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，程序编译会报错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return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}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 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x=10;   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fun()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("fun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976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8372" y="815785"/>
            <a:ext cx="70156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将全局变量的作用域扩展到其他文件</a:t>
            </a: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文件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file1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"file2.cpp"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x=10;   //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全局变量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fun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return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33683" y="1462116"/>
            <a:ext cx="48715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文件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file2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extern </a:t>
            </a:r>
            <a:r>
              <a:rPr lang="en-US" altLang="zh-CN" sz="2400" dirty="0" err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 x;  </a:t>
            </a:r>
            <a:endParaRPr lang="en-US" altLang="zh-CN" sz="2400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//</a:t>
            </a:r>
            <a:r>
              <a:rPr lang="zh-CN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将文件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file1</a:t>
            </a:r>
            <a:r>
              <a:rPr lang="zh-CN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中的全局变量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的作用域扩展到文件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file2</a:t>
            </a:r>
            <a:r>
              <a:rPr lang="zh-CN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zh-CN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void fun()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	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 smtClean="0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("fun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%d\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n",x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77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8372" y="973441"/>
            <a:ext cx="99795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将全局变量的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作用域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限制到本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文件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5876" y="1749972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文件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file1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smtClean="0">
                <a:solidFill>
                  <a:schemeClr val="accent1"/>
                </a:solidFill>
              </a:rPr>
              <a:t>static </a:t>
            </a:r>
            <a:r>
              <a:rPr lang="en-US" altLang="zh-CN" sz="2400" dirty="0" err="1">
                <a:solidFill>
                  <a:schemeClr val="accent1"/>
                </a:solidFill>
              </a:rPr>
              <a:t>int</a:t>
            </a:r>
            <a:r>
              <a:rPr lang="en-US" altLang="zh-CN" sz="2400" dirty="0">
                <a:solidFill>
                  <a:schemeClr val="accent1"/>
                </a:solidFill>
              </a:rPr>
              <a:t>  </a:t>
            </a:r>
            <a:r>
              <a:rPr lang="en-US" altLang="zh-CN" sz="2400" dirty="0" smtClean="0">
                <a:solidFill>
                  <a:schemeClr val="accent1"/>
                </a:solidFill>
              </a:rPr>
              <a:t>x=10</a:t>
            </a:r>
            <a:r>
              <a:rPr lang="en-US" altLang="zh-CN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x=%d\n ",x);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fun();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89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04085" y="310046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7.6.2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变量的存储类别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0667" y="904409"/>
            <a:ext cx="8920175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局部变量的存储类别</a:t>
            </a: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自动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auto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静态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static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寄存器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register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全局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变量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的存储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类别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     静态存储类别</a:t>
            </a:r>
            <a:endParaRPr lang="zh-CN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将全局变量的作用域扩展到一个文件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内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将全局变量的作用域扩展到其他文件</a:t>
            </a: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将全局变量的作用域限制到本文件</a:t>
            </a:r>
          </a:p>
        </p:txBody>
      </p:sp>
    </p:spTree>
    <p:extLst>
      <p:ext uri="{BB962C8B-B14F-4D97-AF65-F5344CB8AC3E}">
        <p14:creationId xmlns:p14="http://schemas.microsoft.com/office/powerpoint/2010/main" val="424948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741697" y="1301424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实例分析与实现</a:t>
            </a:r>
            <a:endParaRPr lang="zh-CN" altLang="en-US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7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8731" y="801114"/>
            <a:ext cx="8812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编写一个简易计算器程序，能够进行加、减、乘、除计算功能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3028285" y="1593455"/>
            <a:ext cx="3733811" cy="250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96790" y="846125"/>
            <a:ext cx="89201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函数定义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按照模块化的编程思想，程序需要实现加法、减法、乘法、除法计算功能，每个功能由一个函数实现，需要定义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个函数。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add(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b)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sub(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b)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mul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b)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dive(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b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endParaRPr lang="zh-CN" altLang="zh-CN" sz="2400" dirty="0"/>
          </a:p>
          <a:p>
            <a:endParaRPr lang="zh-CN" altLang="en-US" sz="24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34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96790" y="846125"/>
            <a:ext cx="89201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程序流程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/>
          </a:p>
          <a:p>
            <a:endParaRPr lang="zh-CN" altLang="en-US" sz="24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6789" y="1635690"/>
            <a:ext cx="74224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根据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输入的运算符选择执行不同的计算功能，需要使用多分支选择结构。</a:t>
            </a:r>
          </a:p>
          <a:p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为了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实现可以多次进行计算功能，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main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函数中需要使用循环结构。</a:t>
            </a:r>
          </a:p>
        </p:txBody>
      </p:sp>
    </p:spTree>
    <p:extLst>
      <p:ext uri="{BB962C8B-B14F-4D97-AF65-F5344CB8AC3E}">
        <p14:creationId xmlns:p14="http://schemas.microsoft.com/office/powerpoint/2010/main" val="66206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chapter is over!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377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单元4 选择结构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5BCE6C5-188A-45C3-B1EF-577908E9B964}">
  <we:reference id="wa104380169" version="1.1.0.0" store="zh-CN" storeType="OMEX"/>
  <we:alternateReferences>
    <we:reference id="WA104380169" version="1.1.0.0" store="WA10438016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单元4 选择结构</Template>
  <TotalTime>1317</TotalTime>
  <Words>2330</Words>
  <Application>Microsoft Office PowerPoint</Application>
  <PresentationFormat>宽屏</PresentationFormat>
  <Paragraphs>515</Paragraphs>
  <Slides>64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64</vt:i4>
      </vt:variant>
    </vt:vector>
  </HeadingPairs>
  <TitlesOfParts>
    <vt:vector size="76" baseType="lpstr">
      <vt:lpstr>Microsoft YaHei UI</vt:lpstr>
      <vt:lpstr>华文新魏</vt:lpstr>
      <vt:lpstr>宋体</vt:lpstr>
      <vt:lpstr>微软雅黑</vt:lpstr>
      <vt:lpstr>Arial</vt:lpstr>
      <vt:lpstr>Calibri</vt:lpstr>
      <vt:lpstr>Trebuchet MS</vt:lpstr>
      <vt:lpstr>Wingdings</vt:lpstr>
      <vt:lpstr>Wingdings 3</vt:lpstr>
      <vt:lpstr>单元4 选择结构</vt:lpstr>
      <vt:lpstr>Visio</vt:lpstr>
      <vt:lpstr>Equation.DSMT4</vt:lpstr>
      <vt:lpstr>PowerPoint 演示文稿</vt:lpstr>
      <vt:lpstr>摘要 </vt:lpstr>
      <vt:lpstr>PowerPoint 演示文稿</vt:lpstr>
      <vt:lpstr>PowerPoint 演示文稿</vt:lpstr>
      <vt:lpstr>7.1 函数定义</vt:lpstr>
      <vt:lpstr>7.1 函数定义</vt:lpstr>
      <vt:lpstr>7.1 函数定义</vt:lpstr>
      <vt:lpstr>7.1 函数定义</vt:lpstr>
      <vt:lpstr>7.1 函数定义</vt:lpstr>
      <vt:lpstr>PowerPoint 演示文稿</vt:lpstr>
      <vt:lpstr>7.2.1  函数调用的形式</vt:lpstr>
      <vt:lpstr>7.2.1  函数调用的形式</vt:lpstr>
      <vt:lpstr>7.2.1  函数调用的形式</vt:lpstr>
      <vt:lpstr>PowerPoint 演示文稿</vt:lpstr>
      <vt:lpstr>7.2.1  函数调用的形式</vt:lpstr>
      <vt:lpstr>PowerPoint 演示文稿</vt:lpstr>
      <vt:lpstr>7.2.2  参数的传递方式</vt:lpstr>
      <vt:lpstr>7.2.2  参数的传递方式</vt:lpstr>
      <vt:lpstr>7.2.2  参数的传递方式</vt:lpstr>
      <vt:lpstr>7.2.2  参数的传递方式</vt:lpstr>
      <vt:lpstr>7.2.2  参数的传递方式</vt:lpstr>
      <vt:lpstr>PowerPoint 演示文稿</vt:lpstr>
      <vt:lpstr>7.2.3  函数的返回值</vt:lpstr>
      <vt:lpstr>7.2.3  函数的返回值</vt:lpstr>
      <vt:lpstr>7.2.3  函数的返回值</vt:lpstr>
      <vt:lpstr>PowerPoint 演示文稿</vt:lpstr>
      <vt:lpstr>7.2.4  函数的参数类型</vt:lpstr>
      <vt:lpstr>7.2.4  函数的参数类型</vt:lpstr>
      <vt:lpstr>7.2.4  函数的参数类型</vt:lpstr>
      <vt:lpstr>PowerPoint 演示文稿</vt:lpstr>
      <vt:lpstr>7. 3  函数的嵌套调用</vt:lpstr>
      <vt:lpstr>PowerPoint 演示文稿</vt:lpstr>
      <vt:lpstr>PowerPoint 演示文稿</vt:lpstr>
      <vt:lpstr>7. 4  函数的递归调用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7. 5  函数的声明</vt:lpstr>
      <vt:lpstr>7. 5  函数的声明</vt:lpstr>
      <vt:lpstr>7. 5  函数的声明</vt:lpstr>
      <vt:lpstr>PowerPoint 演示文稿</vt:lpstr>
      <vt:lpstr>7.6.1 变量的作用域</vt:lpstr>
      <vt:lpstr>7.6.1 变量的作用域</vt:lpstr>
      <vt:lpstr>7.6.1 变量的作用域</vt:lpstr>
      <vt:lpstr>7.6.1  变量的作用域</vt:lpstr>
      <vt:lpstr>7.6.1 变量的作用域</vt:lpstr>
      <vt:lpstr>7.6.1 变量的作用域</vt:lpstr>
      <vt:lpstr>PowerPoint 演示文稿</vt:lpstr>
      <vt:lpstr>7.6.2 变量的存储类别</vt:lpstr>
      <vt:lpstr>7.6.2 变量的存储类别</vt:lpstr>
      <vt:lpstr>7.6.2 变量的存储类别</vt:lpstr>
      <vt:lpstr>7.6.2 变量的存储类别</vt:lpstr>
      <vt:lpstr>7.6.2 变量的存储类别</vt:lpstr>
      <vt:lpstr>7.6.2 变量的存储类别</vt:lpstr>
      <vt:lpstr>7.6.2 变量的存储类别</vt:lpstr>
      <vt:lpstr>7.6.2 变量的存储类别</vt:lpstr>
      <vt:lpstr>7.6.2 变量的存储类别</vt:lpstr>
      <vt:lpstr>PowerPoint 演示文稿</vt:lpstr>
      <vt:lpstr>PowerPoint 演示文稿</vt:lpstr>
      <vt:lpstr>PowerPoint 演示文稿</vt:lpstr>
      <vt:lpstr>PowerPoint 演示文稿</vt:lpstr>
      <vt:lpstr>The chapter is over!</vt:lpstr>
    </vt:vector>
  </TitlesOfParts>
  <Company>CHINAZ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王春蕾</cp:lastModifiedBy>
  <cp:revision>123</cp:revision>
  <dcterms:created xsi:type="dcterms:W3CDTF">2017-06-20T14:15:25Z</dcterms:created>
  <dcterms:modified xsi:type="dcterms:W3CDTF">2023-08-29T06:37:48Z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