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2"/>
  </p:sldMasterIdLst>
  <p:handoutMasterIdLst>
    <p:handoutMasterId r:id="rId62"/>
  </p:handoutMasterIdLst>
  <p:sldIdLst>
    <p:sldId id="296" r:id="rId3"/>
    <p:sldId id="297" r:id="rId4"/>
    <p:sldId id="298" r:id="rId5"/>
    <p:sldId id="260" r:id="rId6"/>
    <p:sldId id="294" r:id="rId7"/>
    <p:sldId id="305" r:id="rId8"/>
    <p:sldId id="299" r:id="rId9"/>
    <p:sldId id="300" r:id="rId10"/>
    <p:sldId id="301" r:id="rId11"/>
    <p:sldId id="302" r:id="rId12"/>
    <p:sldId id="303" r:id="rId13"/>
    <p:sldId id="304" r:id="rId14"/>
    <p:sldId id="310" r:id="rId15"/>
    <p:sldId id="306" r:id="rId16"/>
    <p:sldId id="307" r:id="rId17"/>
    <p:sldId id="308" r:id="rId18"/>
    <p:sldId id="311" r:id="rId19"/>
    <p:sldId id="312" r:id="rId20"/>
    <p:sldId id="313" r:id="rId21"/>
    <p:sldId id="314" r:id="rId22"/>
    <p:sldId id="315" r:id="rId23"/>
    <p:sldId id="316" r:id="rId24"/>
    <p:sldId id="317" r:id="rId25"/>
    <p:sldId id="318" r:id="rId26"/>
    <p:sldId id="319" r:id="rId27"/>
    <p:sldId id="320" r:id="rId28"/>
    <p:sldId id="321" r:id="rId29"/>
    <p:sldId id="322" r:id="rId30"/>
    <p:sldId id="323" r:id="rId31"/>
    <p:sldId id="324" r:id="rId32"/>
    <p:sldId id="325" r:id="rId33"/>
    <p:sldId id="326" r:id="rId34"/>
    <p:sldId id="327" r:id="rId35"/>
    <p:sldId id="328" r:id="rId36"/>
    <p:sldId id="346" r:id="rId37"/>
    <p:sldId id="347" r:id="rId38"/>
    <p:sldId id="348" r:id="rId39"/>
    <p:sldId id="349" r:id="rId40"/>
    <p:sldId id="350" r:id="rId41"/>
    <p:sldId id="329" r:id="rId42"/>
    <p:sldId id="337" r:id="rId43"/>
    <p:sldId id="344" r:id="rId44"/>
    <p:sldId id="345" r:id="rId45"/>
    <p:sldId id="339" r:id="rId46"/>
    <p:sldId id="340" r:id="rId47"/>
    <p:sldId id="341" r:id="rId48"/>
    <p:sldId id="342" r:id="rId49"/>
    <p:sldId id="356" r:id="rId50"/>
    <p:sldId id="359" r:id="rId51"/>
    <p:sldId id="357" r:id="rId52"/>
    <p:sldId id="358" r:id="rId53"/>
    <p:sldId id="360" r:id="rId54"/>
    <p:sldId id="361" r:id="rId55"/>
    <p:sldId id="362" r:id="rId56"/>
    <p:sldId id="351" r:id="rId57"/>
    <p:sldId id="352" r:id="rId58"/>
    <p:sldId id="353" r:id="rId59"/>
    <p:sldId id="354" r:id="rId60"/>
    <p:sldId id="355" r:id="rId6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63" autoAdjust="0"/>
    <p:restoredTop sz="94660"/>
  </p:normalViewPr>
  <p:slideViewPr>
    <p:cSldViewPr snapToGrid="0">
      <p:cViewPr varScale="1">
        <p:scale>
          <a:sx n="73" d="100"/>
          <a:sy n="73" d="100"/>
        </p:scale>
        <p:origin x="498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3" d="100"/>
          <a:sy n="53" d="100"/>
        </p:scale>
        <p:origin x="2654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tableStyles" Target="tableStyle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79FAB1-8388-4B3E-A2CE-81EE83D74171}" type="datetimeFigureOut">
              <a:rPr lang="zh-CN" altLang="en-US" smtClean="0"/>
              <a:pPr/>
              <a:t>2023/8/26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930D4C-D323-4C2B-BB96-7EE3E690AA2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61057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线连接线 6"/>
          <p:cNvCxnSpPr/>
          <p:nvPr/>
        </p:nvCxnSpPr>
        <p:spPr>
          <a:xfrm>
            <a:off x="9373453" y="0"/>
            <a:ext cx="1219518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直线连接线 7"/>
          <p:cNvCxnSpPr/>
          <p:nvPr/>
        </p:nvCxnSpPr>
        <p:spPr>
          <a:xfrm flipV="1">
            <a:off x="7427201" y="3681414"/>
            <a:ext cx="4764799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任意多边形 8"/>
          <p:cNvSpPr/>
          <p:nvPr/>
        </p:nvSpPr>
        <p:spPr>
          <a:xfrm>
            <a:off x="9188726" y="-8467"/>
            <a:ext cx="3006450" cy="6866467"/>
          </a:xfrm>
          <a:custGeom>
            <a:avLst/>
            <a:gdLst>
              <a:gd name="connsiteX0" fmla="*/ 2023534 w 3005667"/>
              <a:gd name="connsiteY0" fmla="*/ 8467 h 6866467"/>
              <a:gd name="connsiteX1" fmla="*/ 0 w 3005667"/>
              <a:gd name="connsiteY1" fmla="*/ 6866467 h 6866467"/>
              <a:gd name="connsiteX2" fmla="*/ 2997200 w 3005667"/>
              <a:gd name="connsiteY2" fmla="*/ 6858000 h 6866467"/>
              <a:gd name="connsiteX3" fmla="*/ 3005667 w 3005667"/>
              <a:gd name="connsiteY3" fmla="*/ 0 h 6866467"/>
              <a:gd name="connsiteX4" fmla="*/ 2023534 w 3005667"/>
              <a:gd name="connsiteY4" fmla="*/ 8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5667" h="6866467">
                <a:moveTo>
                  <a:pt x="2023534" y="8467"/>
                </a:moveTo>
                <a:lnTo>
                  <a:pt x="0" y="6866467"/>
                </a:lnTo>
                <a:lnTo>
                  <a:pt x="2997200" y="6858000"/>
                </a:lnTo>
                <a:cubicBezTo>
                  <a:pt x="3000022" y="4572000"/>
                  <a:pt x="3002845" y="2286000"/>
                  <a:pt x="3005667" y="0"/>
                </a:cubicBezTo>
                <a:lnTo>
                  <a:pt x="2023534" y="8467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/>
          </a:p>
        </p:txBody>
      </p:sp>
      <p:sp>
        <p:nvSpPr>
          <p:cNvPr id="10" name="任意多边形 9"/>
          <p:cNvSpPr/>
          <p:nvPr/>
        </p:nvSpPr>
        <p:spPr>
          <a:xfrm>
            <a:off x="9603701" y="-8467"/>
            <a:ext cx="2591475" cy="6866467"/>
          </a:xfrm>
          <a:custGeom>
            <a:avLst/>
            <a:gdLst>
              <a:gd name="connsiteX0" fmla="*/ 0 w 2590800"/>
              <a:gd name="connsiteY0" fmla="*/ 0 h 6866467"/>
              <a:gd name="connsiteX1" fmla="*/ 1202267 w 2590800"/>
              <a:gd name="connsiteY1" fmla="*/ 6866467 h 6866467"/>
              <a:gd name="connsiteX2" fmla="*/ 2590800 w 2590800"/>
              <a:gd name="connsiteY2" fmla="*/ 6866467 h 6866467"/>
              <a:gd name="connsiteX3" fmla="*/ 2582333 w 2590800"/>
              <a:gd name="connsiteY3" fmla="*/ 0 h 6866467"/>
              <a:gd name="connsiteX4" fmla="*/ 0 w 2590800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0800" h="6866467">
                <a:moveTo>
                  <a:pt x="0" y="0"/>
                </a:moveTo>
                <a:lnTo>
                  <a:pt x="1202267" y="6866467"/>
                </a:lnTo>
                <a:lnTo>
                  <a:pt x="2590800" y="6866467"/>
                </a:lnTo>
                <a:cubicBezTo>
                  <a:pt x="2587978" y="4577645"/>
                  <a:pt x="2585155" y="2288822"/>
                  <a:pt x="2582333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/>
          </a:p>
        </p:txBody>
      </p:sp>
      <p:sp>
        <p:nvSpPr>
          <p:cNvPr id="11" name="任意多边形 10"/>
          <p:cNvSpPr/>
          <p:nvPr/>
        </p:nvSpPr>
        <p:spPr>
          <a:xfrm>
            <a:off x="8934660" y="3048000"/>
            <a:ext cx="3260516" cy="3810000"/>
          </a:xfrm>
          <a:custGeom>
            <a:avLst/>
            <a:gdLst>
              <a:gd name="connsiteX0" fmla="*/ 0 w 3259667"/>
              <a:gd name="connsiteY0" fmla="*/ 3810000 h 3810000"/>
              <a:gd name="connsiteX1" fmla="*/ 3251200 w 3259667"/>
              <a:gd name="connsiteY1" fmla="*/ 0 h 3810000"/>
              <a:gd name="connsiteX2" fmla="*/ 3259667 w 3259667"/>
              <a:gd name="connsiteY2" fmla="*/ 3810000 h 3810000"/>
              <a:gd name="connsiteX3" fmla="*/ 0 w 3259667"/>
              <a:gd name="connsiteY3" fmla="*/ 3810000 h 38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9667" h="3810000">
                <a:moveTo>
                  <a:pt x="0" y="3810000"/>
                </a:moveTo>
                <a:lnTo>
                  <a:pt x="3251200" y="0"/>
                </a:lnTo>
                <a:cubicBezTo>
                  <a:pt x="3254022" y="1270000"/>
                  <a:pt x="3256845" y="2540000"/>
                  <a:pt x="3259667" y="3810000"/>
                </a:cubicBezTo>
                <a:lnTo>
                  <a:pt x="0" y="3810000"/>
                </a:lnTo>
                <a:close/>
              </a:path>
            </a:pathLst>
          </a:cu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/>
          </a:p>
        </p:txBody>
      </p:sp>
      <p:sp>
        <p:nvSpPr>
          <p:cNvPr id="12" name="任意多边形 11"/>
          <p:cNvSpPr/>
          <p:nvPr/>
        </p:nvSpPr>
        <p:spPr>
          <a:xfrm>
            <a:off x="9341166" y="-8467"/>
            <a:ext cx="2854010" cy="6866467"/>
          </a:xfrm>
          <a:custGeom>
            <a:avLst/>
            <a:gdLst>
              <a:gd name="connsiteX0" fmla="*/ 0 w 2853267"/>
              <a:gd name="connsiteY0" fmla="*/ 0 h 6866467"/>
              <a:gd name="connsiteX1" fmla="*/ 2472267 w 2853267"/>
              <a:gd name="connsiteY1" fmla="*/ 6866467 h 6866467"/>
              <a:gd name="connsiteX2" fmla="*/ 2853267 w 2853267"/>
              <a:gd name="connsiteY2" fmla="*/ 6858000 h 6866467"/>
              <a:gd name="connsiteX3" fmla="*/ 2853267 w 2853267"/>
              <a:gd name="connsiteY3" fmla="*/ 0 h 6866467"/>
              <a:gd name="connsiteX4" fmla="*/ 0 w 2853267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3267" h="6866467">
                <a:moveTo>
                  <a:pt x="0" y="0"/>
                </a:moveTo>
                <a:lnTo>
                  <a:pt x="2472267" y="6866467"/>
                </a:lnTo>
                <a:lnTo>
                  <a:pt x="2853267" y="6858000"/>
                </a:lnTo>
                <a:lnTo>
                  <a:pt x="2853267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/>
          </a:p>
        </p:txBody>
      </p:sp>
      <p:sp>
        <p:nvSpPr>
          <p:cNvPr id="13" name="任意多边形 12"/>
          <p:cNvSpPr/>
          <p:nvPr/>
        </p:nvSpPr>
        <p:spPr>
          <a:xfrm>
            <a:off x="10907908" y="-8467"/>
            <a:ext cx="1287268" cy="6866467"/>
          </a:xfrm>
          <a:custGeom>
            <a:avLst/>
            <a:gdLst>
              <a:gd name="connsiteX0" fmla="*/ 1016000 w 1286933"/>
              <a:gd name="connsiteY0" fmla="*/ 0 h 6866467"/>
              <a:gd name="connsiteX1" fmla="*/ 0 w 1286933"/>
              <a:gd name="connsiteY1" fmla="*/ 6866467 h 6866467"/>
              <a:gd name="connsiteX2" fmla="*/ 1286933 w 1286933"/>
              <a:gd name="connsiteY2" fmla="*/ 6866467 h 6866467"/>
              <a:gd name="connsiteX3" fmla="*/ 1278466 w 1286933"/>
              <a:gd name="connsiteY3" fmla="*/ 0 h 6866467"/>
              <a:gd name="connsiteX4" fmla="*/ 1016000 w 1286933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6933" h="6866467">
                <a:moveTo>
                  <a:pt x="1016000" y="0"/>
                </a:moveTo>
                <a:lnTo>
                  <a:pt x="0" y="6866467"/>
                </a:lnTo>
                <a:lnTo>
                  <a:pt x="1286933" y="6866467"/>
                </a:lnTo>
                <a:cubicBezTo>
                  <a:pt x="1284111" y="4577645"/>
                  <a:pt x="1281288" y="2288822"/>
                  <a:pt x="1278466" y="0"/>
                </a:cubicBezTo>
                <a:lnTo>
                  <a:pt x="101600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/>
          </a:p>
        </p:txBody>
      </p:sp>
      <p:sp>
        <p:nvSpPr>
          <p:cNvPr id="14" name="任意多边形 13"/>
          <p:cNvSpPr/>
          <p:nvPr/>
        </p:nvSpPr>
        <p:spPr>
          <a:xfrm>
            <a:off x="10941783" y="-8468"/>
            <a:ext cx="1270575" cy="6866467"/>
          </a:xfrm>
          <a:custGeom>
            <a:avLst/>
            <a:gdLst>
              <a:gd name="connsiteX0" fmla="*/ 0 w 1244600"/>
              <a:gd name="connsiteY0" fmla="*/ 0 h 6874934"/>
              <a:gd name="connsiteX1" fmla="*/ 1117600 w 1244600"/>
              <a:gd name="connsiteY1" fmla="*/ 6866467 h 6874934"/>
              <a:gd name="connsiteX2" fmla="*/ 1244600 w 1244600"/>
              <a:gd name="connsiteY2" fmla="*/ 6874934 h 6874934"/>
              <a:gd name="connsiteX3" fmla="*/ 1236134 w 1244600"/>
              <a:gd name="connsiteY3" fmla="*/ 0 h 6874934"/>
              <a:gd name="connsiteX4" fmla="*/ 0 w 1244600"/>
              <a:gd name="connsiteY4" fmla="*/ 0 h 6874934"/>
              <a:gd name="connsiteX0" fmla="*/ 0 w 1253067"/>
              <a:gd name="connsiteY0" fmla="*/ 0 h 6874934"/>
              <a:gd name="connsiteX1" fmla="*/ 1117600 w 1253067"/>
              <a:gd name="connsiteY1" fmla="*/ 6866467 h 6874934"/>
              <a:gd name="connsiteX2" fmla="*/ 1244600 w 1253067"/>
              <a:gd name="connsiteY2" fmla="*/ 6874934 h 6874934"/>
              <a:gd name="connsiteX3" fmla="*/ 1253067 w 1253067"/>
              <a:gd name="connsiteY3" fmla="*/ 0 h 6874934"/>
              <a:gd name="connsiteX4" fmla="*/ 0 w 1253067"/>
              <a:gd name="connsiteY4" fmla="*/ 0 h 6874934"/>
              <a:gd name="connsiteX0" fmla="*/ 0 w 1270244"/>
              <a:gd name="connsiteY0" fmla="*/ 0 h 6866467"/>
              <a:gd name="connsiteX1" fmla="*/ 1117600 w 1270244"/>
              <a:gd name="connsiteY1" fmla="*/ 6866467 h 6866467"/>
              <a:gd name="connsiteX2" fmla="*/ 1270000 w 1270244"/>
              <a:gd name="connsiteY2" fmla="*/ 6866467 h 6866467"/>
              <a:gd name="connsiteX3" fmla="*/ 1253067 w 1270244"/>
              <a:gd name="connsiteY3" fmla="*/ 0 h 6866467"/>
              <a:gd name="connsiteX4" fmla="*/ 0 w 1270244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0244" h="6866467">
                <a:moveTo>
                  <a:pt x="0" y="0"/>
                </a:moveTo>
                <a:lnTo>
                  <a:pt x="1117600" y="6866467"/>
                </a:lnTo>
                <a:lnTo>
                  <a:pt x="1270000" y="6866467"/>
                </a:lnTo>
                <a:cubicBezTo>
                  <a:pt x="1272822" y="4574822"/>
                  <a:pt x="1250245" y="2291645"/>
                  <a:pt x="1253067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/>
          </a:p>
        </p:txBody>
      </p:sp>
      <p:sp>
        <p:nvSpPr>
          <p:cNvPr id="15" name="任意多边形 14"/>
          <p:cNvSpPr/>
          <p:nvPr/>
        </p:nvSpPr>
        <p:spPr>
          <a:xfrm>
            <a:off x="-8468" y="-8468"/>
            <a:ext cx="863825" cy="5698067"/>
          </a:xfrm>
          <a:custGeom>
            <a:avLst/>
            <a:gdLst>
              <a:gd name="connsiteX0" fmla="*/ 0 w 863600"/>
              <a:gd name="connsiteY0" fmla="*/ 8467 h 5698067"/>
              <a:gd name="connsiteX1" fmla="*/ 863600 w 863600"/>
              <a:gd name="connsiteY1" fmla="*/ 0 h 5698067"/>
              <a:gd name="connsiteX2" fmla="*/ 863600 w 863600"/>
              <a:gd name="connsiteY2" fmla="*/ 16934 h 5698067"/>
              <a:gd name="connsiteX3" fmla="*/ 0 w 863600"/>
              <a:gd name="connsiteY3" fmla="*/ 5698067 h 5698067"/>
              <a:gd name="connsiteX4" fmla="*/ 0 w 863600"/>
              <a:gd name="connsiteY4" fmla="*/ 8467 h 5698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3600" h="5698067">
                <a:moveTo>
                  <a:pt x="0" y="8467"/>
                </a:moveTo>
                <a:lnTo>
                  <a:pt x="863600" y="0"/>
                </a:lnTo>
                <a:lnTo>
                  <a:pt x="863600" y="16934"/>
                </a:lnTo>
                <a:lnTo>
                  <a:pt x="0" y="5698067"/>
                </a:lnTo>
                <a:lnTo>
                  <a:pt x="0" y="8467"/>
                </a:lnTo>
                <a:close/>
              </a:path>
            </a:pathLst>
          </a:cu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/>
          </a:p>
        </p:txBody>
      </p:sp>
      <p:sp>
        <p:nvSpPr>
          <p:cNvPr id="16" name="任意多边形 15"/>
          <p:cNvSpPr/>
          <p:nvPr/>
        </p:nvSpPr>
        <p:spPr>
          <a:xfrm>
            <a:off x="10374369" y="3589868"/>
            <a:ext cx="1820807" cy="3268133"/>
          </a:xfrm>
          <a:custGeom>
            <a:avLst/>
            <a:gdLst>
              <a:gd name="connsiteX0" fmla="*/ 0 w 1820333"/>
              <a:gd name="connsiteY0" fmla="*/ 3268133 h 3268133"/>
              <a:gd name="connsiteX1" fmla="*/ 1811866 w 1820333"/>
              <a:gd name="connsiteY1" fmla="*/ 0 h 3268133"/>
              <a:gd name="connsiteX2" fmla="*/ 1820333 w 1820333"/>
              <a:gd name="connsiteY2" fmla="*/ 3259666 h 3268133"/>
              <a:gd name="connsiteX3" fmla="*/ 0 w 1820333"/>
              <a:gd name="connsiteY3" fmla="*/ 3268133 h 3268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0333" h="3268133">
                <a:moveTo>
                  <a:pt x="0" y="3268133"/>
                </a:moveTo>
                <a:lnTo>
                  <a:pt x="1811866" y="0"/>
                </a:lnTo>
                <a:cubicBezTo>
                  <a:pt x="1814688" y="1086555"/>
                  <a:pt x="1817511" y="2173111"/>
                  <a:pt x="1820333" y="3259666"/>
                </a:cubicBezTo>
                <a:lnTo>
                  <a:pt x="0" y="3268133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07460" y="2404534"/>
            <a:ext cx="7768959" cy="1646302"/>
          </a:xfrm>
        </p:spPr>
        <p:txBody>
          <a:bodyPr anchor="b">
            <a:noAutofit/>
          </a:bodyPr>
          <a:lstStyle>
            <a:lvl1pPr algn="r" latinLnBrk="0">
              <a:defRPr lang="zh-CN" sz="4800">
                <a:solidFill>
                  <a:schemeClr val="accent1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07460" y="4050834"/>
            <a:ext cx="7768959" cy="1096899"/>
          </a:xfrm>
        </p:spPr>
        <p:txBody>
          <a:bodyPr anchor="t"/>
          <a:lstStyle>
            <a:lvl1pPr marL="0" indent="0" algn="r" latinLnBrk="0">
              <a:buNone/>
              <a:defRPr lang="zh-CN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 latinLnBrk="0">
              <a:buNone/>
              <a:defRPr lang="zh-CN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 latinLnBrk="0">
              <a:buNone/>
              <a:defRPr lang="zh-CN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 latinLnBrk="0">
              <a:buNone/>
              <a:defRPr lang="zh-CN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 latinLnBrk="0">
              <a:buNone/>
              <a:defRPr lang="zh-CN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 latinLnBrk="0">
              <a:buNone/>
              <a:defRPr lang="zh-CN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 latinLnBrk="0">
              <a:buNone/>
              <a:defRPr lang="zh-CN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 latinLnBrk="0">
              <a:buNone/>
              <a:defRPr lang="zh-CN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 latinLnBrk="0">
              <a:buNone/>
              <a:defRPr lang="zh-CN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3757727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latinLnBrk="0">
              <a:defRPr lang="zh-CN" sz="3600"/>
            </a:lvl1pPr>
          </a:lstStyle>
          <a:p>
            <a:r>
              <a:rPr lang="zh-CN" altLang="en-US" smtClean="0"/>
              <a:t>单击此处编辑母版标题样式</a:t>
            </a:r>
            <a:endParaRPr 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2556283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77512" y="2700868"/>
            <a:ext cx="8598907" cy="1826581"/>
          </a:xfrm>
        </p:spPr>
        <p:txBody>
          <a:bodyPr anchor="b"/>
          <a:lstStyle>
            <a:lvl1pPr algn="l" latinLnBrk="0">
              <a:defRPr lang="zh-CN" sz="4000" b="0" cap="none"/>
            </a:lvl1pPr>
          </a:lstStyle>
          <a:p>
            <a:r>
              <a:rPr lang="zh-CN" altLang="en-US" smtClean="0"/>
              <a:t>单击此处编辑母版标题样式</a:t>
            </a:r>
            <a:endParaRPr lang="zh-CN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77512" y="4527448"/>
            <a:ext cx="8598907" cy="860400"/>
          </a:xfrm>
        </p:spPr>
        <p:txBody>
          <a:bodyPr anchor="t"/>
          <a:lstStyle>
            <a:lvl1pPr marL="0" indent="0" algn="l" latinLnBrk="0">
              <a:buNone/>
              <a:defRPr lang="zh-CN"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latinLnBrk="0">
              <a:buNone/>
              <a:defRPr lang="zh-CN"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latinLnBrk="0">
              <a:buNone/>
              <a:defRPr lang="zh-CN"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477949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77511" y="2160589"/>
            <a:ext cx="4185125" cy="388077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091296" y="2160590"/>
            <a:ext cx="4185124" cy="388077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6876166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latinLnBrk="0">
              <a:defRPr lang="zh-CN"/>
            </a:lvl1pPr>
          </a:lstStyle>
          <a:p>
            <a:r>
              <a:rPr lang="zh-CN" altLang="en-US" smtClean="0"/>
              <a:t>单击此处编辑母版标题样式</a:t>
            </a:r>
            <a:endParaRPr lang="zh-CN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75922" y="2160983"/>
            <a:ext cx="4186713" cy="576262"/>
          </a:xfrm>
        </p:spPr>
        <p:txBody>
          <a:bodyPr anchor="b">
            <a:noAutofit/>
          </a:bodyPr>
          <a:lstStyle>
            <a:lvl1pPr marL="0" indent="0" latinLnBrk="0">
              <a:buNone/>
              <a:defRPr lang="zh-CN" sz="2400" b="0"/>
            </a:lvl1pPr>
            <a:lvl2pPr marL="457200" indent="0" latinLnBrk="0">
              <a:buNone/>
              <a:defRPr lang="zh-CN" sz="2000" b="1"/>
            </a:lvl2pPr>
            <a:lvl3pPr marL="914400" indent="0" latinLnBrk="0">
              <a:buNone/>
              <a:defRPr lang="zh-CN" sz="1800" b="1"/>
            </a:lvl3pPr>
            <a:lvl4pPr marL="1371600" indent="0" latinLnBrk="0">
              <a:buNone/>
              <a:defRPr lang="zh-CN" sz="1600" b="1"/>
            </a:lvl4pPr>
            <a:lvl5pPr marL="1828800" indent="0" latinLnBrk="0">
              <a:buNone/>
              <a:defRPr lang="zh-CN" sz="1600" b="1"/>
            </a:lvl5pPr>
            <a:lvl6pPr marL="2286000" indent="0" latinLnBrk="0">
              <a:buNone/>
              <a:defRPr lang="zh-CN" sz="1600" b="1"/>
            </a:lvl6pPr>
            <a:lvl7pPr marL="2743200" indent="0" latinLnBrk="0">
              <a:buNone/>
              <a:defRPr lang="zh-CN" sz="1600" b="1"/>
            </a:lvl7pPr>
            <a:lvl8pPr marL="3200400" indent="0" latinLnBrk="0">
              <a:buNone/>
              <a:defRPr lang="zh-CN" sz="1600" b="1"/>
            </a:lvl8pPr>
            <a:lvl9pPr marL="3657600" indent="0" latinLnBrk="0">
              <a:buNone/>
              <a:defRPr lang="zh-CN"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75922" y="2737246"/>
            <a:ext cx="4186713" cy="3304117"/>
          </a:xfrm>
        </p:spPr>
        <p:txBody>
          <a:bodyPr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5089709" y="2160983"/>
            <a:ext cx="4186708" cy="576262"/>
          </a:xfrm>
        </p:spPr>
        <p:txBody>
          <a:bodyPr anchor="b">
            <a:noAutofit/>
          </a:bodyPr>
          <a:lstStyle>
            <a:lvl1pPr marL="0" indent="0" latinLnBrk="0">
              <a:buNone/>
              <a:defRPr lang="zh-CN" sz="2400" b="0"/>
            </a:lvl1pPr>
            <a:lvl2pPr marL="457200" indent="0" latinLnBrk="0">
              <a:buNone/>
              <a:defRPr lang="zh-CN" sz="2000" b="1"/>
            </a:lvl2pPr>
            <a:lvl3pPr marL="914400" indent="0" latinLnBrk="0">
              <a:buNone/>
              <a:defRPr lang="zh-CN" sz="1800" b="1"/>
            </a:lvl3pPr>
            <a:lvl4pPr marL="1371600" indent="0" latinLnBrk="0">
              <a:buNone/>
              <a:defRPr lang="zh-CN" sz="1600" b="1"/>
            </a:lvl4pPr>
            <a:lvl5pPr marL="1828800" indent="0" latinLnBrk="0">
              <a:buNone/>
              <a:defRPr lang="zh-CN" sz="1600" b="1"/>
            </a:lvl5pPr>
            <a:lvl6pPr marL="2286000" indent="0" latinLnBrk="0">
              <a:buNone/>
              <a:defRPr lang="zh-CN" sz="1600" b="1"/>
            </a:lvl6pPr>
            <a:lvl7pPr marL="2743200" indent="0" latinLnBrk="0">
              <a:buNone/>
              <a:defRPr lang="zh-CN" sz="1600" b="1"/>
            </a:lvl7pPr>
            <a:lvl8pPr marL="3200400" indent="0" latinLnBrk="0">
              <a:buNone/>
              <a:defRPr lang="zh-CN" sz="1600" b="1"/>
            </a:lvl8pPr>
            <a:lvl9pPr marL="3657600" indent="0" latinLnBrk="0">
              <a:buNone/>
              <a:defRPr lang="zh-CN"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089710" y="2737246"/>
            <a:ext cx="4186707" cy="3304117"/>
          </a:xfrm>
        </p:spPr>
        <p:txBody>
          <a:bodyPr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7207010" y="6041363"/>
            <a:ext cx="912177" cy="365125"/>
          </a:xfrm>
          <a:prstGeom prst="rect">
            <a:avLst/>
          </a:prstGeom>
        </p:spPr>
        <p:txBody>
          <a:bodyPr/>
          <a:lstStyle/>
          <a:p>
            <a:fld id="{FF11F0EC-4F60-4544-9956-271209A740FE}" type="datetimeFigureOut">
              <a:rPr lang="zh-CN" altLang="en-US"/>
              <a:pPr/>
              <a:t>2023/8/26</a:t>
            </a:fld>
            <a:endParaRPr 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677511" y="6041363"/>
            <a:ext cx="6299252" cy="365125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592901" y="6041363"/>
            <a:ext cx="683517" cy="365125"/>
          </a:xfrm>
          <a:prstGeom prst="rect">
            <a:avLst/>
          </a:prstGeom>
        </p:spPr>
        <p:txBody>
          <a:bodyPr/>
          <a:lstStyle/>
          <a:p>
            <a:fld id="{DEC7A5AD-5AEC-42D0-A3BE-F46B40576360}" type="slidenum">
              <a:rPr/>
              <a:pPr/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23503312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77511" y="609600"/>
            <a:ext cx="8598907" cy="13208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7207010" y="6041363"/>
            <a:ext cx="912177" cy="365125"/>
          </a:xfrm>
          <a:prstGeom prst="rect">
            <a:avLst/>
          </a:prstGeom>
        </p:spPr>
        <p:txBody>
          <a:bodyPr/>
          <a:lstStyle/>
          <a:p>
            <a:fld id="{FF11F0EC-4F60-4544-9956-271209A740FE}" type="datetimeFigureOut">
              <a:rPr lang="zh-CN" altLang="en-US"/>
              <a:pPr/>
              <a:t>2023/8/26</a:t>
            </a:fld>
            <a:endParaRPr 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677511" y="6041363"/>
            <a:ext cx="6299252" cy="365125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592901" y="6041363"/>
            <a:ext cx="683517" cy="365125"/>
          </a:xfrm>
          <a:prstGeom prst="rect">
            <a:avLst/>
          </a:prstGeom>
        </p:spPr>
        <p:txBody>
          <a:bodyPr/>
          <a:lstStyle/>
          <a:p>
            <a:fld id="{DEC7A5AD-5AEC-42D0-A3BE-F46B40576360}" type="slidenum">
              <a:rPr/>
              <a:pPr/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195165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7207010" y="6041363"/>
            <a:ext cx="912177" cy="365125"/>
          </a:xfrm>
          <a:prstGeom prst="rect">
            <a:avLst/>
          </a:prstGeom>
        </p:spPr>
        <p:txBody>
          <a:bodyPr/>
          <a:lstStyle/>
          <a:p>
            <a:fld id="{FF11F0EC-4F60-4544-9956-271209A740FE}" type="datetimeFigureOut">
              <a:rPr lang="zh-CN" altLang="en-US"/>
              <a:pPr/>
              <a:t>2023/8/26</a:t>
            </a:fld>
            <a:endParaRPr 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677511" y="6041363"/>
            <a:ext cx="6299252" cy="365125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592901" y="6041363"/>
            <a:ext cx="683517" cy="365125"/>
          </a:xfrm>
          <a:prstGeom prst="rect">
            <a:avLst/>
          </a:prstGeom>
        </p:spPr>
        <p:txBody>
          <a:bodyPr/>
          <a:lstStyle/>
          <a:p>
            <a:fld id="{DEC7A5AD-5AEC-42D0-A3BE-F46B40576360}" type="slidenum">
              <a:rPr/>
              <a:pPr/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8978670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题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77510" y="1498604"/>
            <a:ext cx="3855532" cy="1278466"/>
          </a:xfrm>
        </p:spPr>
        <p:txBody>
          <a:bodyPr anchor="b">
            <a:normAutofit/>
          </a:bodyPr>
          <a:lstStyle>
            <a:lvl1pPr latinLnBrk="0">
              <a:defRPr lang="zh-CN" sz="2000"/>
            </a:lvl1pPr>
          </a:lstStyle>
          <a:p>
            <a:r>
              <a:rPr lang="zh-CN" altLang="en-US" smtClean="0"/>
              <a:t>单击此处编辑母版标题样式</a:t>
            </a:r>
            <a:endParaRPr 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1701" y="514925"/>
            <a:ext cx="4514717" cy="5526437"/>
          </a:xfrm>
        </p:spPr>
        <p:txBody>
          <a:bodyPr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77510" y="2777069"/>
            <a:ext cx="3855532" cy="2584449"/>
          </a:xfrm>
        </p:spPr>
        <p:txBody>
          <a:bodyPr>
            <a:normAutofit/>
          </a:bodyPr>
          <a:lstStyle>
            <a:lvl1pPr marL="0" indent="0" latinLnBrk="0">
              <a:buNone/>
              <a:defRPr lang="zh-CN" sz="1400"/>
            </a:lvl1pPr>
            <a:lvl2pPr marL="457063" indent="0" latinLnBrk="0">
              <a:buNone/>
              <a:defRPr lang="zh-CN" sz="1400"/>
            </a:lvl2pPr>
            <a:lvl3pPr marL="914126" indent="0" latinLnBrk="0">
              <a:buNone/>
              <a:defRPr lang="zh-CN" sz="1200"/>
            </a:lvl3pPr>
            <a:lvl4pPr marL="1371189" indent="0" latinLnBrk="0">
              <a:buNone/>
              <a:defRPr lang="zh-CN" sz="1000"/>
            </a:lvl4pPr>
            <a:lvl5pPr marL="1828251" indent="0" latinLnBrk="0">
              <a:buNone/>
              <a:defRPr lang="zh-CN" sz="1000"/>
            </a:lvl5pPr>
            <a:lvl6pPr marL="2285314" indent="0" latinLnBrk="0">
              <a:buNone/>
              <a:defRPr lang="zh-CN" sz="1000"/>
            </a:lvl6pPr>
            <a:lvl7pPr marL="2742377" indent="0" latinLnBrk="0">
              <a:buNone/>
              <a:defRPr lang="zh-CN" sz="1000"/>
            </a:lvl7pPr>
            <a:lvl8pPr marL="3199440" indent="0" latinLnBrk="0">
              <a:buNone/>
              <a:defRPr lang="zh-CN" sz="1000"/>
            </a:lvl8pPr>
            <a:lvl9pPr marL="3656503" indent="0" latinLnBrk="0">
              <a:buNone/>
              <a:defRPr lang="zh-CN"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7207010" y="6041363"/>
            <a:ext cx="912177" cy="365125"/>
          </a:xfrm>
          <a:prstGeom prst="rect">
            <a:avLst/>
          </a:prstGeom>
        </p:spPr>
        <p:txBody>
          <a:bodyPr/>
          <a:lstStyle/>
          <a:p>
            <a:fld id="{FF11F0EC-4F60-4544-9956-271209A740FE}" type="datetimeFigureOut">
              <a:rPr lang="zh-CN" altLang="en-US"/>
              <a:pPr/>
              <a:t>2023/8/26</a:t>
            </a:fld>
            <a:endParaRPr 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677511" y="6041363"/>
            <a:ext cx="6299252" cy="365125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592901" y="6041363"/>
            <a:ext cx="683517" cy="365125"/>
          </a:xfrm>
          <a:prstGeom prst="rect">
            <a:avLst/>
          </a:prstGeom>
        </p:spPr>
        <p:txBody>
          <a:bodyPr/>
          <a:lstStyle/>
          <a:p>
            <a:fld id="{DEC7A5AD-5AEC-42D0-A3BE-F46B40576360}" type="slidenum">
              <a:rPr/>
              <a:pPr/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721625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题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77511" y="4800600"/>
            <a:ext cx="8598906" cy="566738"/>
          </a:xfrm>
        </p:spPr>
        <p:txBody>
          <a:bodyPr anchor="b">
            <a:normAutofit/>
          </a:bodyPr>
          <a:lstStyle>
            <a:lvl1pPr algn="l" latinLnBrk="0">
              <a:defRPr lang="zh-CN" sz="2400" b="0"/>
            </a:lvl1pPr>
          </a:lstStyle>
          <a:p>
            <a:r>
              <a:rPr lang="zh-CN" altLang="en-US" smtClean="0"/>
              <a:t>单击此处编辑母版标题样式</a:t>
            </a:r>
            <a:endParaRPr lang="zh-CN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677511" y="609600"/>
            <a:ext cx="8598907" cy="3845718"/>
          </a:xfrm>
        </p:spPr>
        <p:txBody>
          <a:bodyPr anchor="ctr">
            <a:normAutofit/>
          </a:bodyPr>
          <a:lstStyle>
            <a:lvl1pPr marL="0" indent="0" algn="ctr" latinLnBrk="0">
              <a:buNone/>
              <a:defRPr lang="zh-CN" sz="1600"/>
            </a:lvl1pPr>
            <a:lvl2pPr marL="457200" indent="0" latinLnBrk="0">
              <a:buNone/>
              <a:defRPr lang="zh-CN" sz="2800"/>
            </a:lvl2pPr>
            <a:lvl3pPr marL="914400" indent="0" latinLnBrk="0">
              <a:buNone/>
              <a:defRPr lang="zh-CN" sz="2400"/>
            </a:lvl3pPr>
            <a:lvl4pPr marL="1371600" indent="0" latinLnBrk="0">
              <a:buNone/>
              <a:defRPr lang="zh-CN" sz="2000"/>
            </a:lvl4pPr>
            <a:lvl5pPr marL="1828800" indent="0" latinLnBrk="0">
              <a:buNone/>
              <a:defRPr lang="zh-CN" sz="2000"/>
            </a:lvl5pPr>
            <a:lvl6pPr marL="2286000" indent="0" latinLnBrk="0">
              <a:buNone/>
              <a:defRPr lang="zh-CN" sz="2000"/>
            </a:lvl6pPr>
            <a:lvl7pPr marL="2743200" indent="0" latinLnBrk="0">
              <a:buNone/>
              <a:defRPr lang="zh-CN" sz="2000"/>
            </a:lvl7pPr>
            <a:lvl8pPr marL="3200400" indent="0" latinLnBrk="0">
              <a:buNone/>
              <a:defRPr lang="zh-CN" sz="2000"/>
            </a:lvl8pPr>
            <a:lvl9pPr marL="3657600" indent="0" latinLnBrk="0">
              <a:buNone/>
              <a:defRPr lang="zh-CN" sz="2000"/>
            </a:lvl9pPr>
          </a:lstStyle>
          <a:p>
            <a:r>
              <a:rPr lang="zh-CN" altLang="en-US" smtClean="0"/>
              <a:t>单击图标添加图片</a:t>
            </a:r>
            <a:endParaRPr lang="zh-CN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77511" y="5367338"/>
            <a:ext cx="8598906" cy="674024"/>
          </a:xfrm>
        </p:spPr>
        <p:txBody>
          <a:bodyPr>
            <a:normAutofit/>
          </a:bodyPr>
          <a:lstStyle>
            <a:lvl1pPr marL="0" indent="0" latinLnBrk="0">
              <a:buNone/>
              <a:defRPr lang="zh-CN" sz="1200"/>
            </a:lvl1pPr>
            <a:lvl2pPr marL="457200" indent="0" latinLnBrk="0">
              <a:buNone/>
              <a:defRPr lang="zh-CN" sz="1200"/>
            </a:lvl2pPr>
            <a:lvl3pPr marL="914400" indent="0" latinLnBrk="0">
              <a:buNone/>
              <a:defRPr lang="zh-CN" sz="1000"/>
            </a:lvl3pPr>
            <a:lvl4pPr marL="1371600" indent="0" latinLnBrk="0">
              <a:buNone/>
              <a:defRPr lang="zh-CN" sz="900"/>
            </a:lvl4pPr>
            <a:lvl5pPr marL="1828800" indent="0" latinLnBrk="0">
              <a:buNone/>
              <a:defRPr lang="zh-CN" sz="900"/>
            </a:lvl5pPr>
            <a:lvl6pPr marL="2286000" indent="0" latinLnBrk="0">
              <a:buNone/>
              <a:defRPr lang="zh-CN" sz="900"/>
            </a:lvl6pPr>
            <a:lvl7pPr marL="2743200" indent="0" latinLnBrk="0">
              <a:buNone/>
              <a:defRPr lang="zh-CN" sz="900"/>
            </a:lvl7pPr>
            <a:lvl8pPr marL="3200400" indent="0" latinLnBrk="0">
              <a:buNone/>
              <a:defRPr lang="zh-CN" sz="900"/>
            </a:lvl8pPr>
            <a:lvl9pPr marL="3657600" indent="0" latinLnBrk="0">
              <a:buNone/>
              <a:defRPr lang="zh-CN"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7207010" y="6041363"/>
            <a:ext cx="912177" cy="365125"/>
          </a:xfrm>
          <a:prstGeom prst="rect">
            <a:avLst/>
          </a:prstGeom>
        </p:spPr>
        <p:txBody>
          <a:bodyPr/>
          <a:lstStyle/>
          <a:p>
            <a:fld id="{FF11F0EC-4F60-4544-9956-271209A740FE}" type="datetimeFigureOut">
              <a:rPr lang="zh-CN" altLang="en-US"/>
              <a:pPr/>
              <a:t>2023/8/26</a:t>
            </a:fld>
            <a:endParaRPr 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677511" y="6041363"/>
            <a:ext cx="6299252" cy="365125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592901" y="6041363"/>
            <a:ext cx="683517" cy="365125"/>
          </a:xfrm>
          <a:prstGeom prst="rect">
            <a:avLst/>
          </a:prstGeom>
        </p:spPr>
        <p:txBody>
          <a:bodyPr/>
          <a:lstStyle/>
          <a:p>
            <a:fld id="{DEC7A5AD-5AEC-42D0-A3BE-F46B40576360}" type="slidenum">
              <a:rPr/>
              <a:pPr/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4290783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标题和题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77512" y="609600"/>
            <a:ext cx="8598907" cy="3403600"/>
          </a:xfrm>
        </p:spPr>
        <p:txBody>
          <a:bodyPr anchor="ctr">
            <a:normAutofit/>
          </a:bodyPr>
          <a:lstStyle>
            <a:lvl1pPr algn="l" latinLnBrk="0">
              <a:defRPr lang="zh-CN" sz="4400" b="0" cap="none"/>
            </a:lvl1pPr>
          </a:lstStyle>
          <a:p>
            <a:r>
              <a:rPr lang="zh-CN" altLang="en-US" smtClean="0"/>
              <a:t>单击此处编辑母版标题样式</a:t>
            </a:r>
            <a:endParaRPr lang="zh-CN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77512" y="4470400"/>
            <a:ext cx="8598907" cy="1570962"/>
          </a:xfrm>
        </p:spPr>
        <p:txBody>
          <a:bodyPr anchor="ctr">
            <a:normAutofit/>
          </a:bodyPr>
          <a:lstStyle>
            <a:lvl1pPr marL="0" indent="0" algn="l" latinLnBrk="0">
              <a:buNone/>
              <a:defRPr lang="zh-CN"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latinLnBrk="0">
              <a:buNone/>
              <a:defRPr lang="zh-CN"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latinLnBrk="0">
              <a:buNone/>
              <a:defRPr lang="zh-CN"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7207010" y="6041363"/>
            <a:ext cx="912177" cy="365125"/>
          </a:xfrm>
          <a:prstGeom prst="rect">
            <a:avLst/>
          </a:prstGeom>
        </p:spPr>
        <p:txBody>
          <a:bodyPr/>
          <a:lstStyle/>
          <a:p>
            <a:fld id="{FF11F0EC-4F60-4544-9956-271209A740FE}" type="datetimeFigureOut">
              <a:rPr lang="zh-CN" altLang="en-US"/>
              <a:pPr/>
              <a:t>2023/8/26</a:t>
            </a:fld>
            <a:endParaRPr 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677511" y="6041363"/>
            <a:ext cx="6299252" cy="365125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592901" y="6041363"/>
            <a:ext cx="683517" cy="365125"/>
          </a:xfrm>
          <a:prstGeom prst="rect">
            <a:avLst/>
          </a:prstGeom>
        </p:spPr>
        <p:txBody>
          <a:bodyPr/>
          <a:lstStyle/>
          <a:p>
            <a:fld id="{DEC7A5AD-5AEC-42D0-A3BE-F46B40576360}" type="slidenum">
              <a:rPr/>
              <a:pPr/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2565848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与题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31577" y="609600"/>
            <a:ext cx="8096242" cy="3022600"/>
          </a:xfrm>
        </p:spPr>
        <p:txBody>
          <a:bodyPr anchor="ctr">
            <a:normAutofit/>
          </a:bodyPr>
          <a:lstStyle>
            <a:lvl1pPr algn="l" latinLnBrk="0">
              <a:defRPr lang="zh-CN" sz="4400" b="0" cap="none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77512" y="4470400"/>
            <a:ext cx="8598907" cy="1570962"/>
          </a:xfrm>
        </p:spPr>
        <p:txBody>
          <a:bodyPr anchor="ctr">
            <a:normAutofit/>
          </a:bodyPr>
          <a:lstStyle>
            <a:lvl1pPr marL="0" indent="0" algn="l" latinLnBrk="0">
              <a:buNone/>
              <a:defRPr lang="zh-CN" sz="18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marL="457200" indent="0" latinLnBrk="0">
              <a:buNone/>
              <a:defRPr lang="zh-CN"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latinLnBrk="0">
              <a:buNone/>
              <a:defRPr lang="zh-CN"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7207010" y="6041363"/>
            <a:ext cx="912177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FF11F0EC-4F60-4544-9956-271209A740FE}" type="datetimeFigureOut">
              <a:rPr lang="en-US" altLang="zh-CN" smtClean="0"/>
              <a:pPr/>
              <a:t>8/26/2023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677511" y="6041363"/>
            <a:ext cx="6299252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592901" y="6041363"/>
            <a:ext cx="683517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DEC7A5AD-5AEC-42D0-A3BE-F46B40576360}" type="slidenum">
              <a:rPr lang="en-US" altLang="zh-CN" smtClean="0"/>
              <a:pPr/>
              <a:t>‹#›</a:t>
            </a:fld>
            <a:endParaRPr lang="en-US" altLang="zh-CN"/>
          </a:p>
        </p:txBody>
      </p:sp>
      <p:sp>
        <p:nvSpPr>
          <p:cNvPr id="23" name="文本占位符 9"/>
          <p:cNvSpPr>
            <a:spLocks noGrp="1"/>
          </p:cNvSpPr>
          <p:nvPr>
            <p:ph type="body" sz="quarter" idx="13"/>
          </p:nvPr>
        </p:nvSpPr>
        <p:spPr>
          <a:xfrm>
            <a:off x="1366495" y="3632200"/>
            <a:ext cx="7226406" cy="381000"/>
          </a:xfrm>
        </p:spPr>
        <p:txBody>
          <a:bodyPr anchor="ctr">
            <a:noAutofit/>
          </a:bodyPr>
          <a:lstStyle>
            <a:lvl1pPr marL="0" indent="0" latinLnBrk="0">
              <a:buFontTx/>
              <a:buNone/>
              <a:defRPr lang="zh-CN" sz="1600">
                <a:solidFill>
                  <a:schemeClr val="tx1">
                    <a:lumMod val="50000"/>
                    <a:lumOff val="50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marL="457200" indent="0" latinLnBrk="0">
              <a:buFontTx/>
              <a:buNone/>
              <a:defRPr lang="zh-CN"/>
            </a:lvl2pPr>
            <a:lvl3pPr marL="914400" indent="0" latinLnBrk="0">
              <a:buFontTx/>
              <a:buNone/>
              <a:defRPr lang="zh-CN"/>
            </a:lvl3pPr>
            <a:lvl4pPr marL="1371600" indent="0" latinLnBrk="0">
              <a:buFontTx/>
              <a:buNone/>
              <a:defRPr lang="zh-CN"/>
            </a:lvl4pPr>
            <a:lvl5pPr marL="1828800" indent="0" latinLnBrk="0">
              <a:buFontTx/>
              <a:buNone/>
              <a:defRPr lang="zh-CN"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542011" y="1670304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latinLnBrk="0">
              <a:spcBef>
                <a:spcPct val="0"/>
              </a:spcBef>
              <a:buNone/>
              <a:defRPr lang="zh-CN"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 latinLnBrk="0">
              <a:defRPr lang="zh-CN">
                <a:solidFill>
                  <a:schemeClr val="tx2"/>
                </a:solidFill>
              </a:defRPr>
            </a:lvl2pPr>
            <a:lvl3pPr latinLnBrk="0">
              <a:defRPr lang="zh-CN">
                <a:solidFill>
                  <a:schemeClr val="tx2"/>
                </a:solidFill>
              </a:defRPr>
            </a:lvl3pPr>
            <a:lvl4pPr latinLnBrk="0">
              <a:defRPr lang="zh-CN">
                <a:solidFill>
                  <a:schemeClr val="tx2"/>
                </a:solidFill>
              </a:defRPr>
            </a:lvl4pPr>
            <a:lvl5pPr latinLnBrk="0">
              <a:defRPr lang="zh-CN">
                <a:solidFill>
                  <a:schemeClr val="tx2"/>
                </a:solidFill>
              </a:defRPr>
            </a:lvl5pPr>
            <a:lvl6pPr latinLnBrk="0">
              <a:defRPr lang="zh-CN">
                <a:solidFill>
                  <a:schemeClr val="tx2"/>
                </a:solidFill>
              </a:defRPr>
            </a:lvl6pPr>
            <a:lvl7pPr latinLnBrk="0">
              <a:defRPr lang="zh-CN">
                <a:solidFill>
                  <a:schemeClr val="tx2"/>
                </a:solidFill>
              </a:defRPr>
            </a:lvl7pPr>
            <a:lvl8pPr latinLnBrk="0">
              <a:defRPr lang="zh-CN">
                <a:solidFill>
                  <a:schemeClr val="tx2"/>
                </a:solidFill>
              </a:defRPr>
            </a:lvl8pPr>
            <a:lvl9pPr latinLnBrk="0">
              <a:defRPr lang="zh-CN">
                <a:solidFill>
                  <a:schemeClr val="tx2"/>
                </a:solidFill>
              </a:defRPr>
            </a:lvl9pPr>
          </a:lstStyle>
          <a:p>
            <a:pPr lvl="0"/>
            <a:r>
              <a:rPr lang="zh-CN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“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7988201" y="2514638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zh-CN"/>
            </a:defPPr>
            <a:lvl1pPr lvl="0" latinLnBrk="0">
              <a:spcBef>
                <a:spcPct val="0"/>
              </a:spcBef>
              <a:buNone/>
              <a:defRPr lang="zh-CN" sz="8000" b="0" cap="all" baseline="0">
                <a:ln w="3175" cmpd="sng">
                  <a:noFill/>
                </a:ln>
                <a:effectLst/>
                <a:latin typeface="Arial"/>
                <a:ea typeface="+mj-ea"/>
                <a:cs typeface="Trebuchet MS"/>
              </a:defRPr>
            </a:lvl1pPr>
            <a:lvl2pPr latinLnBrk="0">
              <a:defRPr lang="zh-CN">
                <a:solidFill>
                  <a:schemeClr val="tx2"/>
                </a:solidFill>
              </a:defRPr>
            </a:lvl2pPr>
            <a:lvl3pPr latinLnBrk="0">
              <a:defRPr lang="zh-CN">
                <a:solidFill>
                  <a:schemeClr val="tx2"/>
                </a:solidFill>
              </a:defRPr>
            </a:lvl3pPr>
            <a:lvl4pPr latinLnBrk="0">
              <a:defRPr lang="zh-CN">
                <a:solidFill>
                  <a:schemeClr val="tx2"/>
                </a:solidFill>
              </a:defRPr>
            </a:lvl4pPr>
            <a:lvl5pPr latinLnBrk="0">
              <a:defRPr lang="zh-CN">
                <a:solidFill>
                  <a:schemeClr val="tx2"/>
                </a:solidFill>
              </a:defRPr>
            </a:lvl5pPr>
            <a:lvl6pPr latinLnBrk="0">
              <a:defRPr lang="zh-CN">
                <a:solidFill>
                  <a:schemeClr val="tx2"/>
                </a:solidFill>
              </a:defRPr>
            </a:lvl6pPr>
            <a:lvl7pPr latinLnBrk="0">
              <a:defRPr lang="zh-CN">
                <a:solidFill>
                  <a:schemeClr val="tx2"/>
                </a:solidFill>
              </a:defRPr>
            </a:lvl7pPr>
            <a:lvl8pPr latinLnBrk="0">
              <a:defRPr lang="zh-CN">
                <a:solidFill>
                  <a:schemeClr val="tx2"/>
                </a:solidFill>
              </a:defRPr>
            </a:lvl8pPr>
            <a:lvl9pPr latinLnBrk="0">
              <a:defRPr lang="zh-CN">
                <a:solidFill>
                  <a:schemeClr val="tx2"/>
                </a:solidFill>
              </a:defRPr>
            </a:lvl9pPr>
          </a:lstStyle>
          <a:p>
            <a:pPr lvl="0"/>
            <a:r>
              <a:rPr lang="zh-CN" sz="8000" dirty="0">
                <a:solidFill>
                  <a:schemeClr val="accent1">
                    <a:lumMod val="60000"/>
                    <a:lumOff val="40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998170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77512" y="1931988"/>
            <a:ext cx="8598907" cy="2595460"/>
          </a:xfrm>
        </p:spPr>
        <p:txBody>
          <a:bodyPr anchor="b">
            <a:normAutofit/>
          </a:bodyPr>
          <a:lstStyle>
            <a:lvl1pPr algn="l" latinLnBrk="0">
              <a:defRPr lang="zh-CN" sz="4400" b="0" cap="none"/>
            </a:lvl1pPr>
          </a:lstStyle>
          <a:p>
            <a:r>
              <a:rPr lang="zh-CN" altLang="en-US" smtClean="0"/>
              <a:t>单击此处编辑母版标题样式</a:t>
            </a:r>
            <a:endParaRPr lang="zh-CN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77512" y="4527448"/>
            <a:ext cx="8598907" cy="1513914"/>
          </a:xfrm>
        </p:spPr>
        <p:txBody>
          <a:bodyPr anchor="t">
            <a:normAutofit/>
          </a:bodyPr>
          <a:lstStyle>
            <a:lvl1pPr marL="0" indent="0" algn="l" latinLnBrk="0">
              <a:buNone/>
              <a:defRPr lang="zh-CN"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latinLnBrk="0">
              <a:buNone/>
              <a:defRPr lang="zh-CN"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latinLnBrk="0">
              <a:buNone/>
              <a:defRPr lang="zh-CN"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7207010" y="6041363"/>
            <a:ext cx="912177" cy="365125"/>
          </a:xfrm>
          <a:prstGeom prst="rect">
            <a:avLst/>
          </a:prstGeom>
        </p:spPr>
        <p:txBody>
          <a:bodyPr/>
          <a:lstStyle/>
          <a:p>
            <a:fld id="{FF11F0EC-4F60-4544-9956-271209A740FE}" type="datetimeFigureOut">
              <a:rPr lang="zh-CN" altLang="en-US"/>
              <a:pPr/>
              <a:t>2023/8/26</a:t>
            </a:fld>
            <a:endParaRPr 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677511" y="6041363"/>
            <a:ext cx="6299252" cy="365125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592901" y="6041363"/>
            <a:ext cx="683517" cy="365125"/>
          </a:xfrm>
          <a:prstGeom prst="rect">
            <a:avLst/>
          </a:prstGeom>
        </p:spPr>
        <p:txBody>
          <a:bodyPr/>
          <a:lstStyle/>
          <a:p>
            <a:fld id="{DEC7A5AD-5AEC-42D0-A3BE-F46B40576360}" type="slidenum">
              <a:rPr/>
              <a:pPr/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23967032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31577" y="609600"/>
            <a:ext cx="8096242" cy="3022600"/>
          </a:xfrm>
        </p:spPr>
        <p:txBody>
          <a:bodyPr anchor="ctr">
            <a:normAutofit/>
          </a:bodyPr>
          <a:lstStyle>
            <a:lvl1pPr algn="l" latinLnBrk="0">
              <a:defRPr lang="zh-CN" sz="4400" b="0" cap="none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77512" y="4527448"/>
            <a:ext cx="8598907" cy="1513914"/>
          </a:xfrm>
        </p:spPr>
        <p:txBody>
          <a:bodyPr anchor="t">
            <a:normAutofit/>
          </a:bodyPr>
          <a:lstStyle>
            <a:lvl1pPr marL="0" indent="0" algn="l" latinLnBrk="0">
              <a:buNone/>
              <a:defRPr lang="zh-CN" sz="1800">
                <a:solidFill>
                  <a:schemeClr val="tx1">
                    <a:lumMod val="50000"/>
                    <a:lumOff val="50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marL="457200" indent="0" latinLnBrk="0">
              <a:buNone/>
              <a:defRPr lang="zh-CN"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latinLnBrk="0">
              <a:buNone/>
              <a:defRPr lang="zh-CN"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7207010" y="6041363"/>
            <a:ext cx="912177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FF11F0EC-4F60-4544-9956-271209A740FE}" type="datetimeFigureOut">
              <a:rPr lang="en-US" altLang="zh-CN" smtClean="0"/>
              <a:pPr/>
              <a:t>8/26/2023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677511" y="6041363"/>
            <a:ext cx="6299252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592901" y="6041363"/>
            <a:ext cx="683517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DEC7A5AD-5AEC-42D0-A3BE-F46B40576360}" type="slidenum">
              <a:rPr lang="en-US" altLang="zh-CN" smtClean="0"/>
              <a:pPr/>
              <a:t>‹#›</a:t>
            </a:fld>
            <a:endParaRPr lang="en-US" altLang="zh-CN"/>
          </a:p>
        </p:txBody>
      </p:sp>
      <p:sp>
        <p:nvSpPr>
          <p:cNvPr id="23" name="文本占位符 9"/>
          <p:cNvSpPr>
            <a:spLocks noGrp="1"/>
          </p:cNvSpPr>
          <p:nvPr>
            <p:ph type="body" sz="quarter" idx="13"/>
          </p:nvPr>
        </p:nvSpPr>
        <p:spPr>
          <a:xfrm>
            <a:off x="677509" y="4013200"/>
            <a:ext cx="8598908" cy="514248"/>
          </a:xfrm>
        </p:spPr>
        <p:txBody>
          <a:bodyPr anchor="b">
            <a:noAutofit/>
          </a:bodyPr>
          <a:lstStyle>
            <a:lvl1pPr marL="0" indent="0" latinLnBrk="0">
              <a:buFontTx/>
              <a:buNone/>
              <a:defRPr lang="zh-CN" sz="24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marL="457200" indent="0" latinLnBrk="0">
              <a:buFontTx/>
              <a:buNone/>
              <a:defRPr lang="zh-CN"/>
            </a:lvl2pPr>
            <a:lvl3pPr marL="914400" indent="0" latinLnBrk="0">
              <a:buFontTx/>
              <a:buNone/>
              <a:defRPr lang="zh-CN"/>
            </a:lvl3pPr>
            <a:lvl4pPr marL="1371600" indent="0" latinLnBrk="0">
              <a:buFontTx/>
              <a:buNone/>
              <a:defRPr lang="zh-CN"/>
            </a:lvl4pPr>
            <a:lvl5pPr marL="1828800" indent="0" latinLnBrk="0">
              <a:buFontTx/>
              <a:buNone/>
              <a:defRPr lang="zh-CN"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542011" y="1652164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latinLnBrk="0">
              <a:spcBef>
                <a:spcPct val="0"/>
              </a:spcBef>
              <a:buNone/>
              <a:defRPr lang="zh-CN"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 latinLnBrk="0">
              <a:defRPr lang="zh-CN">
                <a:solidFill>
                  <a:schemeClr val="tx2"/>
                </a:solidFill>
              </a:defRPr>
            </a:lvl2pPr>
            <a:lvl3pPr latinLnBrk="0">
              <a:defRPr lang="zh-CN">
                <a:solidFill>
                  <a:schemeClr val="tx2"/>
                </a:solidFill>
              </a:defRPr>
            </a:lvl3pPr>
            <a:lvl4pPr latinLnBrk="0">
              <a:defRPr lang="zh-CN">
                <a:solidFill>
                  <a:schemeClr val="tx2"/>
                </a:solidFill>
              </a:defRPr>
            </a:lvl4pPr>
            <a:lvl5pPr latinLnBrk="0">
              <a:defRPr lang="zh-CN">
                <a:solidFill>
                  <a:schemeClr val="tx2"/>
                </a:solidFill>
              </a:defRPr>
            </a:lvl5pPr>
            <a:lvl6pPr latinLnBrk="0">
              <a:defRPr lang="zh-CN">
                <a:solidFill>
                  <a:schemeClr val="tx2"/>
                </a:solidFill>
              </a:defRPr>
            </a:lvl6pPr>
            <a:lvl7pPr latinLnBrk="0">
              <a:defRPr lang="zh-CN">
                <a:solidFill>
                  <a:schemeClr val="tx2"/>
                </a:solidFill>
              </a:defRPr>
            </a:lvl7pPr>
            <a:lvl8pPr latinLnBrk="0">
              <a:defRPr lang="zh-CN">
                <a:solidFill>
                  <a:schemeClr val="tx2"/>
                </a:solidFill>
              </a:defRPr>
            </a:lvl8pPr>
            <a:lvl9pPr latinLnBrk="0">
              <a:defRPr lang="zh-CN">
                <a:solidFill>
                  <a:schemeClr val="tx2"/>
                </a:solidFill>
              </a:defRPr>
            </a:lvl9pPr>
          </a:lstStyle>
          <a:p>
            <a:pPr lvl="0"/>
            <a:r>
              <a:rPr lang="zh-CN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“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7997264" y="2478352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zh-CN"/>
            </a:defPPr>
            <a:lvl1pPr lvl="0" latinLnBrk="0">
              <a:spcBef>
                <a:spcPct val="0"/>
              </a:spcBef>
              <a:buNone/>
              <a:defRPr lang="zh-CN" sz="8000" b="0" cap="all" baseline="0">
                <a:ln w="3175" cmpd="sng">
                  <a:noFill/>
                </a:ln>
                <a:effectLst/>
                <a:latin typeface="Arial"/>
                <a:ea typeface="+mj-ea"/>
                <a:cs typeface="Trebuchet MS"/>
              </a:defRPr>
            </a:lvl1pPr>
            <a:lvl2pPr latinLnBrk="0">
              <a:defRPr lang="zh-CN">
                <a:solidFill>
                  <a:schemeClr val="tx2"/>
                </a:solidFill>
              </a:defRPr>
            </a:lvl2pPr>
            <a:lvl3pPr latinLnBrk="0">
              <a:defRPr lang="zh-CN">
                <a:solidFill>
                  <a:schemeClr val="tx2"/>
                </a:solidFill>
              </a:defRPr>
            </a:lvl3pPr>
            <a:lvl4pPr latinLnBrk="0">
              <a:defRPr lang="zh-CN">
                <a:solidFill>
                  <a:schemeClr val="tx2"/>
                </a:solidFill>
              </a:defRPr>
            </a:lvl4pPr>
            <a:lvl5pPr latinLnBrk="0">
              <a:defRPr lang="zh-CN">
                <a:solidFill>
                  <a:schemeClr val="tx2"/>
                </a:solidFill>
              </a:defRPr>
            </a:lvl5pPr>
            <a:lvl6pPr latinLnBrk="0">
              <a:defRPr lang="zh-CN">
                <a:solidFill>
                  <a:schemeClr val="tx2"/>
                </a:solidFill>
              </a:defRPr>
            </a:lvl6pPr>
            <a:lvl7pPr latinLnBrk="0">
              <a:defRPr lang="zh-CN">
                <a:solidFill>
                  <a:schemeClr val="tx2"/>
                </a:solidFill>
              </a:defRPr>
            </a:lvl7pPr>
            <a:lvl8pPr latinLnBrk="0">
              <a:defRPr lang="zh-CN">
                <a:solidFill>
                  <a:schemeClr val="tx2"/>
                </a:solidFill>
              </a:defRPr>
            </a:lvl8pPr>
            <a:lvl9pPr latinLnBrk="0">
              <a:defRPr lang="zh-CN">
                <a:solidFill>
                  <a:schemeClr val="tx2"/>
                </a:solidFill>
              </a:defRPr>
            </a:lvl9pPr>
          </a:lstStyle>
          <a:p>
            <a:pPr lvl="0"/>
            <a:r>
              <a:rPr lang="zh-CN" sz="8000">
                <a:solidFill>
                  <a:schemeClr val="accent1">
                    <a:lumMod val="60000"/>
                    <a:lumOff val="40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973988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978" y="609600"/>
            <a:ext cx="8590440" cy="3022600"/>
          </a:xfrm>
        </p:spPr>
        <p:txBody>
          <a:bodyPr anchor="ctr">
            <a:normAutofit/>
          </a:bodyPr>
          <a:lstStyle>
            <a:lvl1pPr algn="l" latinLnBrk="0">
              <a:defRPr lang="zh-CN" sz="4400" b="0" cap="none"/>
            </a:lvl1pPr>
          </a:lstStyle>
          <a:p>
            <a:r>
              <a:rPr lang="zh-CN" altLang="en-US" smtClean="0"/>
              <a:t>单击此处编辑母版标题样式</a:t>
            </a:r>
            <a:endParaRPr lang="zh-CN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77512" y="4527448"/>
            <a:ext cx="8598907" cy="1513914"/>
          </a:xfrm>
        </p:spPr>
        <p:txBody>
          <a:bodyPr anchor="t">
            <a:normAutofit/>
          </a:bodyPr>
          <a:lstStyle>
            <a:lvl1pPr marL="0" indent="0" algn="l" latinLnBrk="0">
              <a:buNone/>
              <a:defRPr lang="zh-CN"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latinLnBrk="0">
              <a:buNone/>
              <a:defRPr lang="zh-CN"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latinLnBrk="0">
              <a:buNone/>
              <a:defRPr lang="zh-CN"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7207010" y="6041363"/>
            <a:ext cx="912177" cy="365125"/>
          </a:xfrm>
          <a:prstGeom prst="rect">
            <a:avLst/>
          </a:prstGeom>
        </p:spPr>
        <p:txBody>
          <a:bodyPr/>
          <a:lstStyle/>
          <a:p>
            <a:fld id="{FF11F0EC-4F60-4544-9956-271209A740FE}" type="datetimeFigureOut">
              <a:rPr lang="zh-CN" altLang="en-US"/>
              <a:pPr/>
              <a:t>2023/8/26</a:t>
            </a:fld>
            <a:endParaRPr 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677511" y="6041363"/>
            <a:ext cx="6299252" cy="365125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592901" y="6041363"/>
            <a:ext cx="683517" cy="365125"/>
          </a:xfrm>
          <a:prstGeom prst="rect">
            <a:avLst/>
          </a:prstGeom>
        </p:spPr>
        <p:txBody>
          <a:bodyPr/>
          <a:lstStyle/>
          <a:p>
            <a:fld id="{DEC7A5AD-5AEC-42D0-A3BE-F46B40576360}" type="slidenum">
              <a:rPr/>
              <a:pPr/>
              <a:t>‹#›</a:t>
            </a:fld>
            <a:endParaRPr lang="zh-CN"/>
          </a:p>
        </p:txBody>
      </p:sp>
      <p:sp>
        <p:nvSpPr>
          <p:cNvPr id="23" name="文本占位符 9"/>
          <p:cNvSpPr>
            <a:spLocks noGrp="1"/>
          </p:cNvSpPr>
          <p:nvPr>
            <p:ph type="body" sz="quarter" idx="13"/>
          </p:nvPr>
        </p:nvSpPr>
        <p:spPr>
          <a:xfrm>
            <a:off x="677509" y="4013200"/>
            <a:ext cx="8598908" cy="514248"/>
          </a:xfrm>
        </p:spPr>
        <p:txBody>
          <a:bodyPr anchor="b">
            <a:noAutofit/>
          </a:bodyPr>
          <a:lstStyle>
            <a:lvl1pPr marL="0" indent="0" latinLnBrk="0">
              <a:buFontTx/>
              <a:buNone/>
              <a:defRPr lang="zh-CN" sz="2400">
                <a:solidFill>
                  <a:schemeClr val="accent1"/>
                </a:solidFill>
              </a:defRPr>
            </a:lvl1pPr>
            <a:lvl2pPr marL="457200" indent="0" latinLnBrk="0">
              <a:buFontTx/>
              <a:buNone/>
              <a:defRPr lang="zh-CN"/>
            </a:lvl2pPr>
            <a:lvl3pPr marL="914400" indent="0" latinLnBrk="0">
              <a:buFontTx/>
              <a:buNone/>
              <a:defRPr lang="zh-CN"/>
            </a:lvl3pPr>
            <a:lvl4pPr marL="1371600" indent="0" latinLnBrk="0">
              <a:buFontTx/>
              <a:buNone/>
              <a:defRPr lang="zh-CN"/>
            </a:lvl4pPr>
            <a:lvl5pPr marL="1828800" indent="0" latinLnBrk="0">
              <a:buFontTx/>
              <a:buNone/>
              <a:defRPr lang="zh-CN"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7043124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7207010" y="6041363"/>
            <a:ext cx="912177" cy="365125"/>
          </a:xfrm>
          <a:prstGeom prst="rect">
            <a:avLst/>
          </a:prstGeom>
        </p:spPr>
        <p:txBody>
          <a:bodyPr/>
          <a:lstStyle/>
          <a:p>
            <a:fld id="{FF11F0EC-4F60-4544-9956-271209A740FE}" type="datetimeFigureOut">
              <a:rPr lang="zh-CN" altLang="en-US"/>
              <a:pPr/>
              <a:t>2023/8/26</a:t>
            </a:fld>
            <a:endParaRPr 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677511" y="6041363"/>
            <a:ext cx="6299252" cy="365125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592901" y="6041363"/>
            <a:ext cx="683517" cy="365125"/>
          </a:xfrm>
          <a:prstGeom prst="rect">
            <a:avLst/>
          </a:prstGeom>
        </p:spPr>
        <p:txBody>
          <a:bodyPr/>
          <a:lstStyle/>
          <a:p>
            <a:fld id="{DEC7A5AD-5AEC-42D0-A3BE-F46B40576360}" type="slidenum">
              <a:rPr/>
              <a:pPr/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21508095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969749" y="609600"/>
            <a:ext cx="1305083" cy="5251451"/>
          </a:xfrm>
        </p:spPr>
        <p:txBody>
          <a:bodyPr vert="eaVert" anchor="ctr"/>
          <a:lstStyle/>
          <a:p>
            <a:r>
              <a:rPr lang="zh-CN" altLang="en-US" smtClean="0"/>
              <a:t>单击此处编辑母版标题样式</a:t>
            </a:r>
            <a:endParaRPr lang="zh-CN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77511" y="609600"/>
            <a:ext cx="7061989" cy="525145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7207010" y="6041363"/>
            <a:ext cx="912177" cy="365125"/>
          </a:xfrm>
          <a:prstGeom prst="rect">
            <a:avLst/>
          </a:prstGeom>
        </p:spPr>
        <p:txBody>
          <a:bodyPr/>
          <a:lstStyle/>
          <a:p>
            <a:fld id="{FF11F0EC-4F60-4544-9956-271209A740FE}" type="datetimeFigureOut">
              <a:rPr lang="zh-CN" altLang="en-US"/>
              <a:pPr/>
              <a:t>2023/8/26</a:t>
            </a:fld>
            <a:endParaRPr 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677511" y="6041363"/>
            <a:ext cx="6299252" cy="365125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592901" y="6041363"/>
            <a:ext cx="683517" cy="365125"/>
          </a:xfrm>
          <a:prstGeom prst="rect">
            <a:avLst/>
          </a:prstGeom>
        </p:spPr>
        <p:txBody>
          <a:bodyPr/>
          <a:lstStyle/>
          <a:p>
            <a:fld id="{DEC7A5AD-5AEC-42D0-A3BE-F46B40576360}" type="slidenum">
              <a:rPr/>
              <a:pPr/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4029164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线连接线 6"/>
          <p:cNvCxnSpPr/>
          <p:nvPr/>
        </p:nvCxnSpPr>
        <p:spPr>
          <a:xfrm flipV="1">
            <a:off x="7427201" y="3681414"/>
            <a:ext cx="4764799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直线连接线 7"/>
          <p:cNvCxnSpPr/>
          <p:nvPr/>
        </p:nvCxnSpPr>
        <p:spPr>
          <a:xfrm>
            <a:off x="9373453" y="0"/>
            <a:ext cx="1219518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任意多边形 8"/>
          <p:cNvSpPr/>
          <p:nvPr/>
        </p:nvSpPr>
        <p:spPr>
          <a:xfrm>
            <a:off x="9188726" y="-8467"/>
            <a:ext cx="3006450" cy="6866467"/>
          </a:xfrm>
          <a:custGeom>
            <a:avLst/>
            <a:gdLst>
              <a:gd name="connsiteX0" fmla="*/ 2023534 w 3005667"/>
              <a:gd name="connsiteY0" fmla="*/ 8467 h 6866467"/>
              <a:gd name="connsiteX1" fmla="*/ 0 w 3005667"/>
              <a:gd name="connsiteY1" fmla="*/ 6866467 h 6866467"/>
              <a:gd name="connsiteX2" fmla="*/ 2997200 w 3005667"/>
              <a:gd name="connsiteY2" fmla="*/ 6858000 h 6866467"/>
              <a:gd name="connsiteX3" fmla="*/ 3005667 w 3005667"/>
              <a:gd name="connsiteY3" fmla="*/ 0 h 6866467"/>
              <a:gd name="connsiteX4" fmla="*/ 2023534 w 3005667"/>
              <a:gd name="connsiteY4" fmla="*/ 8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5667" h="6866467">
                <a:moveTo>
                  <a:pt x="2023534" y="8467"/>
                </a:moveTo>
                <a:lnTo>
                  <a:pt x="0" y="6866467"/>
                </a:lnTo>
                <a:lnTo>
                  <a:pt x="2997200" y="6858000"/>
                </a:lnTo>
                <a:cubicBezTo>
                  <a:pt x="3000022" y="4572000"/>
                  <a:pt x="3002845" y="2286000"/>
                  <a:pt x="3005667" y="0"/>
                </a:cubicBezTo>
                <a:lnTo>
                  <a:pt x="2023534" y="8467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0" name="任意多边形 9"/>
          <p:cNvSpPr/>
          <p:nvPr/>
        </p:nvSpPr>
        <p:spPr>
          <a:xfrm>
            <a:off x="9603701" y="-8467"/>
            <a:ext cx="2591475" cy="6866467"/>
          </a:xfrm>
          <a:custGeom>
            <a:avLst/>
            <a:gdLst>
              <a:gd name="connsiteX0" fmla="*/ 0 w 2590800"/>
              <a:gd name="connsiteY0" fmla="*/ 0 h 6866467"/>
              <a:gd name="connsiteX1" fmla="*/ 1202267 w 2590800"/>
              <a:gd name="connsiteY1" fmla="*/ 6866467 h 6866467"/>
              <a:gd name="connsiteX2" fmla="*/ 2590800 w 2590800"/>
              <a:gd name="connsiteY2" fmla="*/ 6866467 h 6866467"/>
              <a:gd name="connsiteX3" fmla="*/ 2582333 w 2590800"/>
              <a:gd name="connsiteY3" fmla="*/ 0 h 6866467"/>
              <a:gd name="connsiteX4" fmla="*/ 0 w 2590800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0800" h="6866467">
                <a:moveTo>
                  <a:pt x="0" y="0"/>
                </a:moveTo>
                <a:lnTo>
                  <a:pt x="1202267" y="6866467"/>
                </a:lnTo>
                <a:lnTo>
                  <a:pt x="2590800" y="6866467"/>
                </a:lnTo>
                <a:cubicBezTo>
                  <a:pt x="2587978" y="4577645"/>
                  <a:pt x="2585155" y="2288822"/>
                  <a:pt x="2582333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1" name="任意多边形 10"/>
          <p:cNvSpPr/>
          <p:nvPr/>
        </p:nvSpPr>
        <p:spPr>
          <a:xfrm>
            <a:off x="8934660" y="3048000"/>
            <a:ext cx="3260516" cy="3810000"/>
          </a:xfrm>
          <a:custGeom>
            <a:avLst/>
            <a:gdLst>
              <a:gd name="connsiteX0" fmla="*/ 0 w 3259667"/>
              <a:gd name="connsiteY0" fmla="*/ 3810000 h 3810000"/>
              <a:gd name="connsiteX1" fmla="*/ 3251200 w 3259667"/>
              <a:gd name="connsiteY1" fmla="*/ 0 h 3810000"/>
              <a:gd name="connsiteX2" fmla="*/ 3259667 w 3259667"/>
              <a:gd name="connsiteY2" fmla="*/ 3810000 h 3810000"/>
              <a:gd name="connsiteX3" fmla="*/ 0 w 3259667"/>
              <a:gd name="connsiteY3" fmla="*/ 3810000 h 38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9667" h="3810000">
                <a:moveTo>
                  <a:pt x="0" y="3810000"/>
                </a:moveTo>
                <a:lnTo>
                  <a:pt x="3251200" y="0"/>
                </a:lnTo>
                <a:cubicBezTo>
                  <a:pt x="3254022" y="1270000"/>
                  <a:pt x="3256845" y="2540000"/>
                  <a:pt x="3259667" y="3810000"/>
                </a:cubicBezTo>
                <a:lnTo>
                  <a:pt x="0" y="3810000"/>
                </a:lnTo>
                <a:close/>
              </a:path>
            </a:pathLst>
          </a:cu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2" name="任意多边形 11"/>
          <p:cNvSpPr/>
          <p:nvPr/>
        </p:nvSpPr>
        <p:spPr>
          <a:xfrm>
            <a:off x="9341166" y="-8467"/>
            <a:ext cx="2854010" cy="6866467"/>
          </a:xfrm>
          <a:custGeom>
            <a:avLst/>
            <a:gdLst>
              <a:gd name="connsiteX0" fmla="*/ 0 w 2853267"/>
              <a:gd name="connsiteY0" fmla="*/ 0 h 6866467"/>
              <a:gd name="connsiteX1" fmla="*/ 2472267 w 2853267"/>
              <a:gd name="connsiteY1" fmla="*/ 6866467 h 6866467"/>
              <a:gd name="connsiteX2" fmla="*/ 2853267 w 2853267"/>
              <a:gd name="connsiteY2" fmla="*/ 6858000 h 6866467"/>
              <a:gd name="connsiteX3" fmla="*/ 2853267 w 2853267"/>
              <a:gd name="connsiteY3" fmla="*/ 0 h 6866467"/>
              <a:gd name="connsiteX4" fmla="*/ 0 w 2853267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3267" h="6866467">
                <a:moveTo>
                  <a:pt x="0" y="0"/>
                </a:moveTo>
                <a:lnTo>
                  <a:pt x="2472267" y="6866467"/>
                </a:lnTo>
                <a:lnTo>
                  <a:pt x="2853267" y="6858000"/>
                </a:lnTo>
                <a:lnTo>
                  <a:pt x="2853267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3" name="任意多边形 12"/>
          <p:cNvSpPr/>
          <p:nvPr/>
        </p:nvSpPr>
        <p:spPr>
          <a:xfrm>
            <a:off x="10907908" y="-8467"/>
            <a:ext cx="1287268" cy="6866467"/>
          </a:xfrm>
          <a:custGeom>
            <a:avLst/>
            <a:gdLst>
              <a:gd name="connsiteX0" fmla="*/ 1016000 w 1286933"/>
              <a:gd name="connsiteY0" fmla="*/ 0 h 6866467"/>
              <a:gd name="connsiteX1" fmla="*/ 0 w 1286933"/>
              <a:gd name="connsiteY1" fmla="*/ 6866467 h 6866467"/>
              <a:gd name="connsiteX2" fmla="*/ 1286933 w 1286933"/>
              <a:gd name="connsiteY2" fmla="*/ 6866467 h 6866467"/>
              <a:gd name="connsiteX3" fmla="*/ 1278466 w 1286933"/>
              <a:gd name="connsiteY3" fmla="*/ 0 h 6866467"/>
              <a:gd name="connsiteX4" fmla="*/ 1016000 w 1286933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6933" h="6866467">
                <a:moveTo>
                  <a:pt x="1016000" y="0"/>
                </a:moveTo>
                <a:lnTo>
                  <a:pt x="0" y="6866467"/>
                </a:lnTo>
                <a:lnTo>
                  <a:pt x="1286933" y="6866467"/>
                </a:lnTo>
                <a:cubicBezTo>
                  <a:pt x="1284111" y="4577645"/>
                  <a:pt x="1281288" y="2288822"/>
                  <a:pt x="1278466" y="0"/>
                </a:cubicBezTo>
                <a:lnTo>
                  <a:pt x="101600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4" name="任意多边形 13"/>
          <p:cNvSpPr/>
          <p:nvPr/>
        </p:nvSpPr>
        <p:spPr>
          <a:xfrm>
            <a:off x="10941783" y="-8468"/>
            <a:ext cx="1270575" cy="6866467"/>
          </a:xfrm>
          <a:custGeom>
            <a:avLst/>
            <a:gdLst>
              <a:gd name="connsiteX0" fmla="*/ 0 w 1244600"/>
              <a:gd name="connsiteY0" fmla="*/ 0 h 6874934"/>
              <a:gd name="connsiteX1" fmla="*/ 1117600 w 1244600"/>
              <a:gd name="connsiteY1" fmla="*/ 6866467 h 6874934"/>
              <a:gd name="connsiteX2" fmla="*/ 1244600 w 1244600"/>
              <a:gd name="connsiteY2" fmla="*/ 6874934 h 6874934"/>
              <a:gd name="connsiteX3" fmla="*/ 1236134 w 1244600"/>
              <a:gd name="connsiteY3" fmla="*/ 0 h 6874934"/>
              <a:gd name="connsiteX4" fmla="*/ 0 w 1244600"/>
              <a:gd name="connsiteY4" fmla="*/ 0 h 6874934"/>
              <a:gd name="connsiteX0" fmla="*/ 0 w 1253067"/>
              <a:gd name="connsiteY0" fmla="*/ 0 h 6874934"/>
              <a:gd name="connsiteX1" fmla="*/ 1117600 w 1253067"/>
              <a:gd name="connsiteY1" fmla="*/ 6866467 h 6874934"/>
              <a:gd name="connsiteX2" fmla="*/ 1244600 w 1253067"/>
              <a:gd name="connsiteY2" fmla="*/ 6874934 h 6874934"/>
              <a:gd name="connsiteX3" fmla="*/ 1253067 w 1253067"/>
              <a:gd name="connsiteY3" fmla="*/ 0 h 6874934"/>
              <a:gd name="connsiteX4" fmla="*/ 0 w 1253067"/>
              <a:gd name="connsiteY4" fmla="*/ 0 h 6874934"/>
              <a:gd name="connsiteX0" fmla="*/ 0 w 1270244"/>
              <a:gd name="connsiteY0" fmla="*/ 0 h 6866467"/>
              <a:gd name="connsiteX1" fmla="*/ 1117600 w 1270244"/>
              <a:gd name="connsiteY1" fmla="*/ 6866467 h 6866467"/>
              <a:gd name="connsiteX2" fmla="*/ 1270000 w 1270244"/>
              <a:gd name="connsiteY2" fmla="*/ 6866467 h 6866467"/>
              <a:gd name="connsiteX3" fmla="*/ 1253067 w 1270244"/>
              <a:gd name="connsiteY3" fmla="*/ 0 h 6866467"/>
              <a:gd name="connsiteX4" fmla="*/ 0 w 1270244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0244" h="6866467">
                <a:moveTo>
                  <a:pt x="0" y="0"/>
                </a:moveTo>
                <a:lnTo>
                  <a:pt x="1117600" y="6866467"/>
                </a:lnTo>
                <a:lnTo>
                  <a:pt x="1270000" y="6866467"/>
                </a:lnTo>
                <a:cubicBezTo>
                  <a:pt x="1272822" y="4574822"/>
                  <a:pt x="1250245" y="2291645"/>
                  <a:pt x="1253067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10374369" y="3589868"/>
            <a:ext cx="1820807" cy="3268133"/>
          </a:xfrm>
          <a:custGeom>
            <a:avLst/>
            <a:gdLst>
              <a:gd name="connsiteX0" fmla="*/ 0 w 1820333"/>
              <a:gd name="connsiteY0" fmla="*/ 3268133 h 3268133"/>
              <a:gd name="connsiteX1" fmla="*/ 1811866 w 1820333"/>
              <a:gd name="connsiteY1" fmla="*/ 0 h 3268133"/>
              <a:gd name="connsiteX2" fmla="*/ 1820333 w 1820333"/>
              <a:gd name="connsiteY2" fmla="*/ 3259666 h 3268133"/>
              <a:gd name="connsiteX3" fmla="*/ 0 w 1820333"/>
              <a:gd name="connsiteY3" fmla="*/ 3268133 h 3268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0333" h="3268133">
                <a:moveTo>
                  <a:pt x="0" y="3268133"/>
                </a:moveTo>
                <a:lnTo>
                  <a:pt x="1811866" y="0"/>
                </a:lnTo>
                <a:cubicBezTo>
                  <a:pt x="1814688" y="1086555"/>
                  <a:pt x="1817511" y="2173111"/>
                  <a:pt x="1820333" y="3259666"/>
                </a:cubicBezTo>
                <a:lnTo>
                  <a:pt x="0" y="3268133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sz="180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6" name="任意多边形 15"/>
          <p:cNvSpPr/>
          <p:nvPr/>
        </p:nvSpPr>
        <p:spPr>
          <a:xfrm>
            <a:off x="-8469" y="4013201"/>
            <a:ext cx="457319" cy="2853267"/>
          </a:xfrm>
          <a:custGeom>
            <a:avLst/>
            <a:gdLst>
              <a:gd name="connsiteX0" fmla="*/ 0 w 457200"/>
              <a:gd name="connsiteY0" fmla="*/ 0 h 2853267"/>
              <a:gd name="connsiteX1" fmla="*/ 457200 w 457200"/>
              <a:gd name="connsiteY1" fmla="*/ 2853267 h 2853267"/>
              <a:gd name="connsiteX2" fmla="*/ 0 w 457200"/>
              <a:gd name="connsiteY2" fmla="*/ 2844800 h 2853267"/>
              <a:gd name="connsiteX3" fmla="*/ 0 w 457200"/>
              <a:gd name="connsiteY3" fmla="*/ 0 h 2853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0" h="2853267">
                <a:moveTo>
                  <a:pt x="0" y="0"/>
                </a:moveTo>
                <a:lnTo>
                  <a:pt x="457200" y="2853267"/>
                </a:lnTo>
                <a:lnTo>
                  <a:pt x="0" y="2844800"/>
                </a:lnTo>
                <a:cubicBezTo>
                  <a:pt x="2822" y="1905000"/>
                  <a:pt x="5645" y="965200"/>
                  <a:pt x="0" y="0"/>
                </a:cubicBezTo>
                <a:close/>
              </a:path>
            </a:pathLst>
          </a:cu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sz="180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77511" y="609600"/>
            <a:ext cx="8598907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77511" y="2160590"/>
            <a:ext cx="8598907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/>
              <a:t>单击此处编辑母版文本样式</a:t>
            </a:r>
          </a:p>
          <a:p>
            <a:pPr lvl="1"/>
            <a:r>
              <a:rPr lang="zh-CN"/>
              <a:t>第二级</a:t>
            </a:r>
          </a:p>
          <a:p>
            <a:pPr lvl="2"/>
            <a:r>
              <a:rPr lang="zh-CN"/>
              <a:t>第三级</a:t>
            </a:r>
          </a:p>
          <a:p>
            <a:pPr lvl="3"/>
            <a:r>
              <a:rPr lang="zh-CN"/>
              <a:t>第四级</a:t>
            </a:r>
          </a:p>
          <a:p>
            <a:pPr lvl="4"/>
            <a:r>
              <a:rPr lang="zh-CN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165419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lang="zh-CN" sz="3600" b="1" kern="1200">
          <a:solidFill>
            <a:schemeClr val="accent2">
              <a:lumMod val="50000"/>
            </a:schemeClr>
          </a:solidFill>
          <a:latin typeface="Microsoft YaHei UI" panose="020B0503020204020204" pitchFamily="34" charset="-122"/>
          <a:ea typeface="Microsoft YaHei UI" panose="020B0503020204020204" pitchFamily="34" charset="-122"/>
          <a:cs typeface="+mj-cs"/>
        </a:defRPr>
      </a:lvl1pPr>
      <a:lvl2pPr eaLnBrk="1" latinLnBrk="0" hangingPunct="1">
        <a:defRPr lang="zh-CN">
          <a:solidFill>
            <a:schemeClr val="tx2"/>
          </a:solidFill>
        </a:defRPr>
      </a:lvl2pPr>
      <a:lvl3pPr eaLnBrk="1" latinLnBrk="0" hangingPunct="1">
        <a:defRPr lang="zh-CN">
          <a:solidFill>
            <a:schemeClr val="tx2"/>
          </a:solidFill>
        </a:defRPr>
      </a:lvl3pPr>
      <a:lvl4pPr eaLnBrk="1" latinLnBrk="0" hangingPunct="1">
        <a:defRPr lang="zh-CN">
          <a:solidFill>
            <a:schemeClr val="tx2"/>
          </a:solidFill>
        </a:defRPr>
      </a:lvl4pPr>
      <a:lvl5pPr eaLnBrk="1" latinLnBrk="0" hangingPunct="1">
        <a:defRPr lang="zh-CN">
          <a:solidFill>
            <a:schemeClr val="tx2"/>
          </a:solidFill>
        </a:defRPr>
      </a:lvl5pPr>
      <a:lvl6pPr eaLnBrk="1" latinLnBrk="0" hangingPunct="1">
        <a:defRPr lang="zh-CN">
          <a:solidFill>
            <a:schemeClr val="tx2"/>
          </a:solidFill>
        </a:defRPr>
      </a:lvl6pPr>
      <a:lvl7pPr eaLnBrk="1" latinLnBrk="0" hangingPunct="1">
        <a:defRPr lang="zh-CN">
          <a:solidFill>
            <a:schemeClr val="tx2"/>
          </a:solidFill>
        </a:defRPr>
      </a:lvl7pPr>
      <a:lvl8pPr eaLnBrk="1" latinLnBrk="0" hangingPunct="1">
        <a:defRPr lang="zh-CN">
          <a:solidFill>
            <a:schemeClr val="tx2"/>
          </a:solidFill>
        </a:defRPr>
      </a:lvl8pPr>
      <a:lvl9pPr eaLnBrk="1" latinLnBrk="0" hangingPunct="1">
        <a:defRPr lang="zh-CN"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lang="zh-CN" sz="1800" kern="1200">
          <a:solidFill>
            <a:schemeClr val="tx1">
              <a:lumMod val="75000"/>
              <a:lumOff val="25000"/>
            </a:schemeClr>
          </a:solidFill>
          <a:latin typeface="Microsoft YaHei UI" panose="020B0503020204020204" pitchFamily="34" charset="-122"/>
          <a:ea typeface="Microsoft YaHei UI" panose="020B0503020204020204" pitchFamily="34" charset="-122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lang="zh-CN" sz="1600" kern="1200">
          <a:solidFill>
            <a:schemeClr val="tx1">
              <a:lumMod val="75000"/>
              <a:lumOff val="25000"/>
            </a:schemeClr>
          </a:solidFill>
          <a:latin typeface="Microsoft YaHei UI" panose="020B0503020204020204" pitchFamily="34" charset="-122"/>
          <a:ea typeface="Microsoft YaHei UI" panose="020B0503020204020204" pitchFamily="34" charset="-122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lang="zh-CN" sz="1400" kern="1200">
          <a:solidFill>
            <a:schemeClr val="tx1">
              <a:lumMod val="75000"/>
              <a:lumOff val="25000"/>
            </a:schemeClr>
          </a:solidFill>
          <a:latin typeface="Microsoft YaHei UI" panose="020B0503020204020204" pitchFamily="34" charset="-122"/>
          <a:ea typeface="Microsoft YaHei UI" panose="020B0503020204020204" pitchFamily="34" charset="-122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lang="zh-CN" sz="1200" kern="1200">
          <a:solidFill>
            <a:schemeClr val="tx1">
              <a:lumMod val="75000"/>
              <a:lumOff val="25000"/>
            </a:schemeClr>
          </a:solidFill>
          <a:latin typeface="Microsoft YaHei UI" panose="020B0503020204020204" pitchFamily="34" charset="-122"/>
          <a:ea typeface="Microsoft YaHei UI" panose="020B0503020204020204" pitchFamily="34" charset="-122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lang="zh-CN" sz="1200" kern="1200">
          <a:solidFill>
            <a:schemeClr val="tx1">
              <a:lumMod val="75000"/>
              <a:lumOff val="25000"/>
            </a:schemeClr>
          </a:solidFill>
          <a:latin typeface="Microsoft YaHei UI" panose="020B0503020204020204" pitchFamily="34" charset="-122"/>
          <a:ea typeface="Microsoft YaHei UI" panose="020B0503020204020204" pitchFamily="34" charset="-122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lang="zh-CN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lang="zh-CN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lang="zh-CN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lang="zh-CN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6" name="矩形 8"/>
          <p:cNvSpPr>
            <a:spLocks noGrp="1" noChangeArrowheads="1"/>
          </p:cNvSpPr>
          <p:nvPr>
            <p:ph type="ctrTitle"/>
          </p:nvPr>
        </p:nvSpPr>
        <p:spPr>
          <a:xfrm>
            <a:off x="2768686" y="2415346"/>
            <a:ext cx="5651414" cy="833966"/>
          </a:xfrm>
        </p:spPr>
        <p:txBody>
          <a:bodyPr/>
          <a:lstStyle/>
          <a:p>
            <a:r>
              <a:rPr lang="zh-CN" altLang="zh-CN" b="1" dirty="0" smtClean="0"/>
              <a:t>第</a:t>
            </a:r>
            <a:r>
              <a:rPr lang="en-US" altLang="zh-CN" b="1" dirty="0" smtClean="0"/>
              <a:t>8</a:t>
            </a:r>
            <a:r>
              <a:rPr lang="zh-CN" altLang="en-US" b="1" dirty="0" smtClean="0"/>
              <a:t>单元</a:t>
            </a:r>
            <a:r>
              <a:rPr lang="en-US" altLang="zh-CN" b="1" dirty="0" smtClean="0"/>
              <a:t>  </a:t>
            </a:r>
            <a:r>
              <a:rPr lang="zh-CN" altLang="en-US" b="1" dirty="0" smtClean="0"/>
              <a:t>指针</a:t>
            </a:r>
            <a:endParaRPr lang="zh-CN" b="1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6123" y="4184985"/>
            <a:ext cx="1193717" cy="1244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745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矩形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摘要</a:t>
            </a:r>
          </a:p>
        </p:txBody>
      </p:sp>
      <p:sp>
        <p:nvSpPr>
          <p:cNvPr id="2" name="矩形 1"/>
          <p:cNvSpPr/>
          <p:nvPr/>
        </p:nvSpPr>
        <p:spPr>
          <a:xfrm>
            <a:off x="752475" y="1649790"/>
            <a:ext cx="6096000" cy="4442242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lvl="0" indent="-285750" defTabSz="457200" fontAlgn="base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5267325" algn="r"/>
              </a:tabLst>
            </a:pPr>
            <a:r>
              <a:rPr lang="en-US" altLang="zh-CN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8.1  </a:t>
            </a:r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地址和指针</a:t>
            </a:r>
            <a:endParaRPr lang="en-US" altLang="zh-CN" sz="2400" dirty="0" smtClean="0">
              <a:solidFill>
                <a:schemeClr val="tx1">
                  <a:lumMod val="75000"/>
                  <a:lumOff val="25000"/>
                </a:scheme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285750" lvl="0" indent="-285750" defTabSz="457200" fontAlgn="base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5267325" algn="r"/>
              </a:tabLst>
            </a:pPr>
            <a:r>
              <a:rPr lang="en-US" altLang="zh-CN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8.2  </a:t>
            </a:r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指针变量</a:t>
            </a:r>
            <a:endParaRPr lang="en-US" altLang="zh-CN" sz="2400" dirty="0" smtClean="0">
              <a:solidFill>
                <a:schemeClr val="tx1">
                  <a:lumMod val="75000"/>
                  <a:lumOff val="25000"/>
                </a:scheme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285750" lvl="0" indent="-285750" defTabSz="457200" fontAlgn="base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5267325" algn="r"/>
              </a:tabLst>
            </a:pPr>
            <a:r>
              <a:rPr lang="en-US" altLang="zh-CN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8.3  </a:t>
            </a:r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指向数组的指针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742950" lvl="1" indent="-285750" defTabSz="457200" fontAlgn="base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5267325" algn="r"/>
              </a:tabLst>
            </a:pPr>
            <a:r>
              <a:rPr lang="en-US" altLang="zh-CN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8.3.1  </a:t>
            </a:r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指向一维数组的指针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742950" lvl="1" indent="-285750" defTabSz="457200" fontAlgn="base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5267325" algn="r"/>
              </a:tabLst>
            </a:pPr>
            <a:r>
              <a:rPr lang="en-US" altLang="zh-CN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8.3.2  </a:t>
            </a:r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指向字符串的指针</a:t>
            </a:r>
            <a:endParaRPr lang="en-US" altLang="zh-CN" sz="2400" dirty="0" smtClean="0">
              <a:solidFill>
                <a:schemeClr val="tx1">
                  <a:lumMod val="75000"/>
                  <a:lumOff val="25000"/>
                </a:scheme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742950" lvl="1" indent="-285750" defTabSz="457200" fontAlgn="base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5267325" algn="r"/>
              </a:tabLst>
            </a:pPr>
            <a:r>
              <a:rPr lang="en-US" altLang="zh-CN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8.3.3  </a:t>
            </a:r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指向二维数组的指针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285750" indent="-285750" defTabSz="457200" fontAlgn="base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5267325" algn="r"/>
              </a:tabLst>
            </a:pPr>
            <a:r>
              <a:rPr lang="en-US" altLang="zh-CN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8.4</a:t>
            </a:r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用指针变量作为函数参数</a:t>
            </a:r>
            <a:endParaRPr lang="en-US" altLang="zh-CN" sz="2400" dirty="0" smtClean="0">
              <a:solidFill>
                <a:schemeClr val="tx1">
                  <a:lumMod val="75000"/>
                  <a:lumOff val="25000"/>
                </a:scheme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285750" indent="-285750" defTabSz="457200" fontAlgn="base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5267325" algn="r"/>
              </a:tabLst>
            </a:pPr>
            <a:r>
              <a:rPr lang="en-US" altLang="zh-CN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8.5</a:t>
            </a:r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返回指针值的函数</a:t>
            </a:r>
            <a:endParaRPr lang="en-US" altLang="zh-CN" sz="2400" dirty="0" smtClean="0">
              <a:solidFill>
                <a:schemeClr val="tx1">
                  <a:lumMod val="75000"/>
                  <a:lumOff val="25000"/>
                </a:scheme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285750" indent="-285750" defTabSz="457200" fontAlgn="base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5267325" algn="r"/>
              </a:tabLst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实例</a:t>
            </a:r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分析与实现</a:t>
            </a:r>
            <a:endParaRPr lang="en-US" altLang="zh-CN" sz="2400" dirty="0" smtClean="0">
              <a:solidFill>
                <a:schemeClr val="tx1">
                  <a:lumMod val="75000"/>
                  <a:lumOff val="25000"/>
                </a:scheme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81775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3095072" y="2050143"/>
            <a:ext cx="40316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 smtClean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8.1  </a:t>
            </a:r>
            <a:r>
              <a:rPr lang="zh-CN" altLang="en-US" sz="4000" b="1" dirty="0" smtClean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地址和指针</a:t>
            </a:r>
            <a:endParaRPr lang="zh-CN" altLang="en-US" sz="4000" b="1" dirty="0">
              <a:solidFill>
                <a:schemeClr val="accent2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54357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0577" y="609600"/>
            <a:ext cx="9000000" cy="1320800"/>
          </a:xfrm>
        </p:spPr>
        <p:txBody>
          <a:bodyPr/>
          <a:lstStyle/>
          <a:p>
            <a:r>
              <a:rPr lang="zh-CN" altLang="en-US" dirty="0" smtClean="0"/>
              <a:t>地址和指针</a:t>
            </a:r>
            <a:endParaRPr lang="zh-CN" altLang="zh-CN" dirty="0"/>
          </a:p>
        </p:txBody>
      </p:sp>
      <p:grpSp>
        <p:nvGrpSpPr>
          <p:cNvPr id="5" name="画布 675"/>
          <p:cNvGrpSpPr/>
          <p:nvPr/>
        </p:nvGrpSpPr>
        <p:grpSpPr>
          <a:xfrm>
            <a:off x="3324172" y="1852730"/>
            <a:ext cx="9005003" cy="4730462"/>
            <a:chOff x="0" y="0"/>
            <a:chExt cx="4924425" cy="2562225"/>
          </a:xfrm>
        </p:grpSpPr>
        <p:sp>
          <p:nvSpPr>
            <p:cNvPr id="6" name="矩形 5"/>
            <p:cNvSpPr/>
            <p:nvPr/>
          </p:nvSpPr>
          <p:spPr>
            <a:xfrm>
              <a:off x="0" y="0"/>
              <a:ext cx="4924425" cy="2562225"/>
            </a:xfrm>
            <a:prstGeom prst="rect">
              <a:avLst/>
            </a:prstGeom>
          </p:spPr>
        </p:sp>
        <p:sp>
          <p:nvSpPr>
            <p:cNvPr id="7" name="流程图: 文档 6"/>
            <p:cNvSpPr/>
            <p:nvPr/>
          </p:nvSpPr>
          <p:spPr>
            <a:xfrm>
              <a:off x="2219325" y="342835"/>
              <a:ext cx="914400" cy="1822681"/>
            </a:xfrm>
            <a:prstGeom prst="flowChartDocument">
              <a:avLst/>
            </a:prstGeom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9" name="文本框 732"/>
            <p:cNvSpPr txBox="1"/>
            <p:nvPr/>
          </p:nvSpPr>
          <p:spPr>
            <a:xfrm>
              <a:off x="2428875" y="342947"/>
              <a:ext cx="457200" cy="152400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eaVert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2400" kern="100" dirty="0" smtClean="0">
                  <a:effectLst/>
                  <a:ea typeface="宋体"/>
                  <a:cs typeface="Times New Roman"/>
                </a:rPr>
                <a:t>…</a:t>
              </a:r>
              <a:endParaRPr lang="zh-CN" sz="2400" kern="100" dirty="0">
                <a:effectLst/>
                <a:ea typeface="宋体"/>
                <a:cs typeface="Times New Roman"/>
              </a:endParaRPr>
            </a:p>
          </p:txBody>
        </p:sp>
        <p:sp>
          <p:nvSpPr>
            <p:cNvPr id="10" name="文本框 730"/>
            <p:cNvSpPr txBox="1"/>
            <p:nvPr/>
          </p:nvSpPr>
          <p:spPr>
            <a:xfrm>
              <a:off x="2489520" y="797591"/>
              <a:ext cx="457200" cy="276225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2400" dirty="0" smtClean="0">
                  <a:effectLst/>
                  <a:latin typeface="Microsoft YaHei UI" panose="020B0503020204020204" pitchFamily="34" charset="-122"/>
                  <a:ea typeface="Microsoft YaHei UI" panose="020B0503020204020204" pitchFamily="34" charset="-122"/>
                  <a:cs typeface="Times New Roman"/>
                </a:rPr>
                <a:t> 4</a:t>
              </a:r>
              <a:endParaRPr lang="zh-CN" sz="2400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  <a:cs typeface="宋体"/>
              </a:endParaRPr>
            </a:p>
          </p:txBody>
        </p:sp>
        <p:sp>
          <p:nvSpPr>
            <p:cNvPr id="11" name="文本框 730"/>
            <p:cNvSpPr txBox="1"/>
            <p:nvPr/>
          </p:nvSpPr>
          <p:spPr>
            <a:xfrm>
              <a:off x="2485775" y="553740"/>
              <a:ext cx="457200" cy="276225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2400" kern="100" dirty="0" smtClean="0">
                  <a:effectLst/>
                  <a:latin typeface="Microsoft YaHei UI" panose="020B0503020204020204" pitchFamily="34" charset="-122"/>
                  <a:ea typeface="Microsoft YaHei UI" panose="020B0503020204020204" pitchFamily="34" charset="-122"/>
                  <a:cs typeface="Times New Roman"/>
                </a:rPr>
                <a:t> 3</a:t>
              </a:r>
              <a:endParaRPr lang="zh-CN" sz="2400" kern="100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/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2219325" y="342947"/>
              <a:ext cx="84772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2219325" y="552497"/>
              <a:ext cx="9144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2219325" y="781097"/>
              <a:ext cx="9144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2219325" y="1019222"/>
              <a:ext cx="9144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2219325" y="1457372"/>
              <a:ext cx="9144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2219325" y="1676447"/>
              <a:ext cx="9144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文本框 724"/>
            <p:cNvSpPr txBox="1"/>
            <p:nvPr/>
          </p:nvSpPr>
          <p:spPr>
            <a:xfrm>
              <a:off x="2057400" y="38147"/>
              <a:ext cx="1427752" cy="276225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spcAft>
                  <a:spcPts val="0"/>
                </a:spcAft>
              </a:pPr>
              <a:r>
                <a:rPr lang="zh-CN" sz="2400" kern="100" dirty="0">
                  <a:effectLst/>
                  <a:latin typeface="Microsoft YaHei UI" panose="020B0503020204020204" pitchFamily="34" charset="-122"/>
                  <a:ea typeface="Microsoft YaHei UI" panose="020B0503020204020204" pitchFamily="34" charset="-122"/>
                  <a:cs typeface="Times New Roman"/>
                </a:rPr>
                <a:t>内存用户数据区</a:t>
              </a:r>
            </a:p>
          </p:txBody>
        </p:sp>
        <p:sp>
          <p:nvSpPr>
            <p:cNvPr id="20" name="文本框 726"/>
            <p:cNvSpPr txBox="1"/>
            <p:nvPr/>
          </p:nvSpPr>
          <p:spPr>
            <a:xfrm>
              <a:off x="3284176" y="528884"/>
              <a:ext cx="270597" cy="276225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2400" kern="100" dirty="0" err="1" smtClean="0">
                  <a:effectLst/>
                  <a:latin typeface="Microsoft YaHei UI" panose="020B0503020204020204" pitchFamily="34" charset="-122"/>
                  <a:ea typeface="Microsoft YaHei UI" panose="020B0503020204020204" pitchFamily="34" charset="-122"/>
                  <a:cs typeface="Times New Roman"/>
                </a:rPr>
                <a:t>i</a:t>
              </a:r>
              <a:endParaRPr lang="zh-CN" sz="2400" kern="100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/>
              </a:endParaRPr>
            </a:p>
          </p:txBody>
        </p:sp>
        <p:sp>
          <p:nvSpPr>
            <p:cNvPr id="21" name="文本框 727"/>
            <p:cNvSpPr txBox="1"/>
            <p:nvPr/>
          </p:nvSpPr>
          <p:spPr>
            <a:xfrm>
              <a:off x="3285258" y="764591"/>
              <a:ext cx="150451" cy="276225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2400" kern="100" dirty="0" smtClean="0">
                  <a:effectLst/>
                  <a:latin typeface="Microsoft YaHei UI" panose="020B0503020204020204" pitchFamily="34" charset="-122"/>
                  <a:ea typeface="Microsoft YaHei UI" panose="020B0503020204020204" pitchFamily="34" charset="-122"/>
                  <a:cs typeface="Times New Roman"/>
                </a:rPr>
                <a:t>j</a:t>
              </a:r>
              <a:endParaRPr lang="zh-CN" sz="2400" kern="100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/>
              </a:endParaRPr>
            </a:p>
          </p:txBody>
        </p:sp>
        <p:sp>
          <p:nvSpPr>
            <p:cNvPr id="22" name="文本框 728"/>
            <p:cNvSpPr txBox="1"/>
            <p:nvPr/>
          </p:nvSpPr>
          <p:spPr>
            <a:xfrm>
              <a:off x="1295561" y="528366"/>
              <a:ext cx="923764" cy="276225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2400" kern="100" dirty="0" smtClean="0">
                  <a:latin typeface="Microsoft YaHei UI" panose="020B0503020204020204" pitchFamily="34" charset="-122"/>
                  <a:ea typeface="Microsoft YaHei UI" panose="020B0503020204020204" pitchFamily="34" charset="-122"/>
                  <a:cs typeface="Times New Roman"/>
                </a:rPr>
                <a:t>0</a:t>
              </a:r>
              <a:r>
                <a:rPr lang="en-US" altLang="zh-CN" sz="2400" kern="100" dirty="0" smtClean="0">
                  <a:latin typeface="Microsoft YaHei UI" panose="020B0503020204020204" pitchFamily="34" charset="-122"/>
                  <a:ea typeface="Microsoft YaHei UI" panose="020B0503020204020204" pitchFamily="34" charset="-122"/>
                  <a:cs typeface="Times New Roman"/>
                </a:rPr>
                <a:t>x62fe44</a:t>
              </a:r>
              <a:endParaRPr lang="zh-CN" sz="2400" kern="100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/>
              </a:endParaRPr>
            </a:p>
          </p:txBody>
        </p:sp>
        <p:sp>
          <p:nvSpPr>
            <p:cNvPr id="55" name="文本框 730"/>
            <p:cNvSpPr txBox="1"/>
            <p:nvPr/>
          </p:nvSpPr>
          <p:spPr>
            <a:xfrm>
              <a:off x="2483413" y="1027478"/>
              <a:ext cx="457200" cy="276225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2400" dirty="0" smtClean="0">
                  <a:effectLst/>
                  <a:latin typeface="Microsoft YaHei UI" panose="020B0503020204020204" pitchFamily="34" charset="-122"/>
                  <a:ea typeface="Microsoft YaHei UI" panose="020B0503020204020204" pitchFamily="34" charset="-122"/>
                  <a:cs typeface="Times New Roman"/>
                </a:rPr>
                <a:t> 25</a:t>
              </a:r>
              <a:endParaRPr lang="zh-CN" sz="2400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  <a:cs typeface="宋体"/>
              </a:endParaRPr>
            </a:p>
          </p:txBody>
        </p:sp>
        <p:cxnSp>
          <p:nvCxnSpPr>
            <p:cNvPr id="53" name="直接连接符 52"/>
            <p:cNvCxnSpPr/>
            <p:nvPr/>
          </p:nvCxnSpPr>
          <p:spPr>
            <a:xfrm>
              <a:off x="2219325" y="1254175"/>
              <a:ext cx="9144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文本框 727"/>
            <p:cNvSpPr txBox="1"/>
            <p:nvPr/>
          </p:nvSpPr>
          <p:spPr>
            <a:xfrm>
              <a:off x="3285258" y="1019222"/>
              <a:ext cx="150451" cy="276225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2400" kern="100" dirty="0" smtClean="0">
                  <a:effectLst/>
                  <a:latin typeface="Microsoft YaHei UI" panose="020B0503020204020204" pitchFamily="34" charset="-122"/>
                  <a:ea typeface="Microsoft YaHei UI" panose="020B0503020204020204" pitchFamily="34" charset="-122"/>
                  <a:cs typeface="Times New Roman"/>
                </a:rPr>
                <a:t>k</a:t>
              </a:r>
              <a:endParaRPr lang="zh-CN" sz="2400" kern="100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/>
              </a:endParaRPr>
            </a:p>
          </p:txBody>
        </p:sp>
      </p:grpSp>
      <p:sp>
        <p:nvSpPr>
          <p:cNvPr id="29" name="文本框 728"/>
          <p:cNvSpPr txBox="1"/>
          <p:nvPr/>
        </p:nvSpPr>
        <p:spPr>
          <a:xfrm>
            <a:off x="5694405" y="3278895"/>
            <a:ext cx="1544596" cy="509975"/>
          </a:xfrm>
          <a:prstGeom prst="rect">
            <a:avLst/>
          </a:prstGeom>
          <a:solidFill>
            <a:schemeClr val="lt1"/>
          </a:solidFill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0"/>
              </a:spcAft>
            </a:pPr>
            <a:r>
              <a:rPr lang="en-US" sz="2400" kern="100" dirty="0" smtClean="0"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/>
              </a:rPr>
              <a:t>0</a:t>
            </a:r>
            <a:r>
              <a:rPr lang="en-US" altLang="zh-CN" sz="2400" kern="100" dirty="0" smtClean="0"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/>
              </a:rPr>
              <a:t>x62fe48</a:t>
            </a:r>
            <a:endParaRPr lang="zh-CN" sz="2400" kern="100" dirty="0">
              <a:effectLst/>
              <a:latin typeface="Microsoft YaHei UI" panose="020B0503020204020204" pitchFamily="34" charset="-122"/>
              <a:ea typeface="Microsoft YaHei UI" panose="020B0503020204020204" pitchFamily="34" charset="-122"/>
              <a:cs typeface="Times New Roman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992284" y="2135370"/>
            <a:ext cx="1814920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main</a:t>
            </a:r>
            <a:r>
              <a:rPr lang="zh-CN" altLang="en-US" sz="28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（）</a:t>
            </a:r>
            <a:endParaRPr lang="en-US" altLang="zh-CN" sz="2800" dirty="0" smtClean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sz="28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{...</a:t>
            </a:r>
          </a:p>
          <a:p>
            <a:r>
              <a:rPr lang="en-US" altLang="zh-CN" sz="2800" dirty="0" err="1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int</a:t>
            </a:r>
            <a:r>
              <a:rPr lang="en-US" altLang="zh-CN" sz="28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 </a:t>
            </a:r>
            <a:r>
              <a:rPr lang="en-US" altLang="zh-CN" sz="2800" dirty="0" err="1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</a:t>
            </a:r>
            <a:r>
              <a:rPr lang="en-US" altLang="zh-CN" sz="28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=3;</a:t>
            </a:r>
          </a:p>
          <a:p>
            <a:r>
              <a:rPr lang="en-US" altLang="zh-CN" sz="2800" dirty="0" err="1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int</a:t>
            </a:r>
            <a:r>
              <a:rPr lang="en-US" altLang="zh-CN" sz="28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 j=4;</a:t>
            </a:r>
          </a:p>
          <a:p>
            <a:r>
              <a:rPr lang="en-US" altLang="zh-CN" sz="2800" dirty="0" err="1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int</a:t>
            </a:r>
            <a:r>
              <a:rPr lang="en-US" altLang="zh-CN" sz="28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 k=25;</a:t>
            </a:r>
          </a:p>
          <a:p>
            <a:r>
              <a:rPr lang="en-US" altLang="zh-CN" sz="28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...</a:t>
            </a:r>
          </a:p>
          <a:p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}</a:t>
            </a:r>
            <a:endParaRPr lang="zh-CN" altLang="en-US" sz="28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46" name="文本框 732"/>
          <p:cNvSpPr txBox="1"/>
          <p:nvPr/>
        </p:nvSpPr>
        <p:spPr>
          <a:xfrm>
            <a:off x="7945854" y="4218067"/>
            <a:ext cx="627953" cy="307744"/>
          </a:xfrm>
          <a:prstGeom prst="rect">
            <a:avLst/>
          </a:prstGeom>
          <a:solidFill>
            <a:schemeClr val="lt1"/>
          </a:solidFill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eaVert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0"/>
              </a:spcAft>
            </a:pPr>
            <a:r>
              <a:rPr lang="en-US" sz="2400" kern="100" dirty="0" smtClean="0">
                <a:effectLst/>
                <a:ea typeface="宋体"/>
                <a:cs typeface="Times New Roman"/>
              </a:rPr>
              <a:t>…</a:t>
            </a:r>
            <a:endParaRPr lang="zh-CN" sz="2400" kern="100" dirty="0">
              <a:effectLst/>
              <a:ea typeface="宋体"/>
              <a:cs typeface="Times New Roman"/>
            </a:endParaRPr>
          </a:p>
        </p:txBody>
      </p:sp>
      <p:sp>
        <p:nvSpPr>
          <p:cNvPr id="47" name="文本框 728"/>
          <p:cNvSpPr txBox="1"/>
          <p:nvPr/>
        </p:nvSpPr>
        <p:spPr>
          <a:xfrm>
            <a:off x="5694404" y="3732264"/>
            <a:ext cx="1544596" cy="509975"/>
          </a:xfrm>
          <a:prstGeom prst="rect">
            <a:avLst/>
          </a:prstGeom>
          <a:solidFill>
            <a:schemeClr val="lt1"/>
          </a:solidFill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0"/>
              </a:spcAft>
            </a:pPr>
            <a:r>
              <a:rPr lang="en-US" sz="2400" kern="100" dirty="0" smtClean="0"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/>
              </a:rPr>
              <a:t>0</a:t>
            </a:r>
            <a:r>
              <a:rPr lang="en-US" altLang="zh-CN" sz="2400" kern="100" dirty="0" smtClean="0"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/>
              </a:rPr>
              <a:t>x62fe4c</a:t>
            </a:r>
            <a:endParaRPr lang="zh-CN" sz="2400" kern="100" dirty="0">
              <a:effectLst/>
              <a:latin typeface="Microsoft YaHei UI" panose="020B0503020204020204" pitchFamily="34" charset="-122"/>
              <a:ea typeface="Microsoft YaHei UI" panose="020B0503020204020204" pitchFamily="34" charset="-122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78042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2" grpId="0"/>
      <p:bldP spid="46" grpId="0" animBg="1"/>
      <p:bldP spid="4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0577" y="609600"/>
            <a:ext cx="9000000" cy="1320800"/>
          </a:xfrm>
        </p:spPr>
        <p:txBody>
          <a:bodyPr/>
          <a:lstStyle/>
          <a:p>
            <a:r>
              <a:rPr lang="zh-CN" altLang="en-US" dirty="0" smtClean="0"/>
              <a:t>地址和指针</a:t>
            </a:r>
            <a:endParaRPr lang="zh-CN" altLang="zh-CN" dirty="0"/>
          </a:p>
        </p:txBody>
      </p:sp>
      <p:sp>
        <p:nvSpPr>
          <p:cNvPr id="26" name="文本框 728"/>
          <p:cNvSpPr txBox="1"/>
          <p:nvPr/>
        </p:nvSpPr>
        <p:spPr>
          <a:xfrm>
            <a:off x="6215124" y="2890688"/>
            <a:ext cx="2125041" cy="509975"/>
          </a:xfrm>
          <a:prstGeom prst="rect">
            <a:avLst/>
          </a:prstGeom>
          <a:solidFill>
            <a:schemeClr val="lt1"/>
          </a:solidFill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0"/>
              </a:spcAft>
            </a:pPr>
            <a:r>
              <a:rPr lang="en-US" sz="2800" kern="100" dirty="0" err="1" smtClean="0"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/>
              </a:rPr>
              <a:t>i</a:t>
            </a:r>
            <a:endParaRPr lang="zh-CN" sz="2800" kern="100" dirty="0">
              <a:effectLst/>
              <a:latin typeface="Microsoft YaHei UI" panose="020B0503020204020204" pitchFamily="34" charset="-122"/>
              <a:ea typeface="Microsoft YaHei UI" panose="020B0503020204020204" pitchFamily="34" charset="-122"/>
              <a:cs typeface="Times New Roman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920565" y="2918051"/>
            <a:ext cx="2083995" cy="48261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3</a:t>
            </a:r>
            <a:endParaRPr lang="zh-CN" altLang="en-US" sz="28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4" name="圆角矩形标注 3"/>
          <p:cNvSpPr/>
          <p:nvPr/>
        </p:nvSpPr>
        <p:spPr>
          <a:xfrm>
            <a:off x="1734168" y="1783080"/>
            <a:ext cx="6605997" cy="787568"/>
          </a:xfrm>
          <a:prstGeom prst="wedgeRoundRectCallout">
            <a:avLst>
              <a:gd name="adj1" fmla="val -33963"/>
              <a:gd name="adj2" fmla="val 87508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把某变量的</a:t>
            </a:r>
            <a:r>
              <a:rPr lang="zh-CN" altLang="en-US" sz="2800" dirty="0" smtClean="0">
                <a:solidFill>
                  <a:srgbClr val="FF0000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地址</a:t>
            </a:r>
            <a:r>
              <a:rPr lang="zh-CN" altLang="en-US" sz="28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称为“指向该变量的</a:t>
            </a:r>
            <a:r>
              <a:rPr lang="zh-CN" altLang="en-US" sz="2800" dirty="0" smtClean="0">
                <a:solidFill>
                  <a:srgbClr val="FF0000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指针</a:t>
            </a:r>
            <a:r>
              <a:rPr lang="zh-CN" altLang="en-US" sz="28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”</a:t>
            </a:r>
            <a:endParaRPr lang="zh-CN" altLang="en-US" sz="28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30" name="文本框 728"/>
          <p:cNvSpPr txBox="1"/>
          <p:nvPr/>
        </p:nvSpPr>
        <p:spPr>
          <a:xfrm>
            <a:off x="1612644" y="4106771"/>
            <a:ext cx="3167038" cy="509975"/>
          </a:xfrm>
          <a:prstGeom prst="rect">
            <a:avLst/>
          </a:prstGeom>
          <a:solidFill>
            <a:schemeClr val="lt1"/>
          </a:solidFill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0"/>
              </a:spcAft>
            </a:pPr>
            <a:r>
              <a:rPr lang="zh-CN" altLang="en-US" sz="2800" kern="100" dirty="0" smtClean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/>
              </a:rPr>
              <a:t>取地址运算符“</a:t>
            </a:r>
            <a:r>
              <a:rPr lang="en-US" altLang="zh-CN" sz="2800" kern="100" dirty="0" smtClean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/>
              </a:rPr>
              <a:t>&amp;</a:t>
            </a:r>
            <a:r>
              <a:rPr lang="zh-CN" altLang="en-US" sz="2800" kern="100" dirty="0" smtClean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/>
              </a:rPr>
              <a:t>”</a:t>
            </a:r>
            <a:endParaRPr lang="en-US" altLang="zh-CN" sz="2800" kern="100" dirty="0" smtClean="0">
              <a:effectLst/>
              <a:latin typeface="Microsoft YaHei UI" panose="020B0503020204020204" pitchFamily="34" charset="-122"/>
              <a:ea typeface="Microsoft YaHei UI" panose="020B0503020204020204" pitchFamily="34" charset="-122"/>
              <a:cs typeface="Times New Roman"/>
            </a:endParaRPr>
          </a:p>
          <a:p>
            <a:pPr algn="just">
              <a:spcAft>
                <a:spcPts val="0"/>
              </a:spcAft>
            </a:pPr>
            <a:endParaRPr lang="en-US" altLang="zh-CN" sz="2800" kern="100" dirty="0" smtClean="0">
              <a:latin typeface="Microsoft YaHei UI" panose="020B0503020204020204" pitchFamily="34" charset="-122"/>
              <a:ea typeface="Microsoft YaHei UI" panose="020B0503020204020204" pitchFamily="34" charset="-122"/>
              <a:cs typeface="Times New Roman"/>
            </a:endParaRPr>
          </a:p>
        </p:txBody>
      </p:sp>
      <p:sp>
        <p:nvSpPr>
          <p:cNvPr id="31" name="文本框 728"/>
          <p:cNvSpPr txBox="1"/>
          <p:nvPr/>
        </p:nvSpPr>
        <p:spPr>
          <a:xfrm>
            <a:off x="2344164" y="3459636"/>
            <a:ext cx="688596" cy="509975"/>
          </a:xfrm>
          <a:prstGeom prst="rect">
            <a:avLst/>
          </a:prstGeom>
          <a:solidFill>
            <a:schemeClr val="lt1"/>
          </a:solidFill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sz="2800" kern="100" dirty="0" smtClean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/>
              </a:rPr>
              <a:t>&amp;</a:t>
            </a:r>
            <a:r>
              <a:rPr lang="en-US" altLang="zh-CN" sz="2800" kern="100" dirty="0" err="1" smtClean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/>
              </a:rPr>
              <a:t>i</a:t>
            </a:r>
            <a:endParaRPr lang="en-US" altLang="zh-CN" sz="2800" kern="100" dirty="0" smtClean="0">
              <a:effectLst/>
              <a:latin typeface="Microsoft YaHei UI" panose="020B0503020204020204" pitchFamily="34" charset="-122"/>
              <a:ea typeface="Microsoft YaHei UI" panose="020B0503020204020204" pitchFamily="34" charset="-122"/>
              <a:cs typeface="Times New Roman"/>
            </a:endParaRPr>
          </a:p>
          <a:p>
            <a:pPr algn="just">
              <a:spcAft>
                <a:spcPts val="0"/>
              </a:spcAft>
            </a:pPr>
            <a:endParaRPr lang="en-US" altLang="zh-CN" sz="2800" kern="100" dirty="0" smtClean="0">
              <a:latin typeface="Microsoft YaHei UI" panose="020B0503020204020204" pitchFamily="34" charset="-122"/>
              <a:ea typeface="Microsoft YaHei UI" panose="020B0503020204020204" pitchFamily="34" charset="-122"/>
              <a:cs typeface="Times New Roman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1767841" y="3428026"/>
            <a:ext cx="190076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3" name="文本框 728"/>
          <p:cNvSpPr txBox="1"/>
          <p:nvPr/>
        </p:nvSpPr>
        <p:spPr>
          <a:xfrm>
            <a:off x="1627884" y="4823051"/>
            <a:ext cx="3629916" cy="1562509"/>
          </a:xfrm>
          <a:prstGeom prst="rect">
            <a:avLst/>
          </a:prstGeom>
          <a:solidFill>
            <a:schemeClr val="lt1"/>
          </a:solidFill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0"/>
              </a:spcAft>
            </a:pPr>
            <a:r>
              <a:rPr lang="nn-NO" altLang="zh-CN" sz="2800" kern="100" dirty="0" smtClean="0"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/>
              </a:rPr>
              <a:t>printf</a:t>
            </a:r>
            <a:r>
              <a:rPr lang="nn-NO" altLang="zh-CN" sz="2800" kern="100" dirty="0"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/>
              </a:rPr>
              <a:t>("%x",&amp;i</a:t>
            </a:r>
            <a:r>
              <a:rPr lang="nn-NO" altLang="zh-CN" sz="2800" kern="100" dirty="0" smtClean="0"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/>
              </a:rPr>
              <a:t>);</a:t>
            </a:r>
          </a:p>
          <a:p>
            <a:pPr algn="just"/>
            <a:r>
              <a:rPr lang="zh-CN" altLang="en-US" sz="2800" kern="100" dirty="0" smtClean="0"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/>
              </a:rPr>
              <a:t>结果：</a:t>
            </a:r>
            <a:r>
              <a:rPr lang="en-US" altLang="zh-CN" sz="2800" kern="100" dirty="0" smtClean="0"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/>
              </a:rPr>
              <a:t>62fe44</a:t>
            </a:r>
            <a:endParaRPr lang="zh-CN" altLang="zh-CN" sz="2800" kern="100" dirty="0">
              <a:latin typeface="Microsoft YaHei UI" panose="020B0503020204020204" pitchFamily="34" charset="-122"/>
              <a:ea typeface="Microsoft YaHei UI" panose="020B0503020204020204" pitchFamily="34" charset="-122"/>
              <a:cs typeface="Times New Roman"/>
            </a:endParaRPr>
          </a:p>
          <a:p>
            <a:pPr algn="just">
              <a:spcAft>
                <a:spcPts val="0"/>
              </a:spcAft>
            </a:pPr>
            <a:endParaRPr lang="en-US" altLang="zh-CN" sz="2800" kern="100" dirty="0" smtClean="0">
              <a:latin typeface="Microsoft YaHei UI" panose="020B0503020204020204" pitchFamily="34" charset="-122"/>
              <a:ea typeface="Microsoft YaHei UI" panose="020B0503020204020204" pitchFamily="34" charset="-122"/>
              <a:cs typeface="Times New Roman"/>
            </a:endParaRPr>
          </a:p>
        </p:txBody>
      </p:sp>
      <p:sp>
        <p:nvSpPr>
          <p:cNvPr id="34" name="文本框 728"/>
          <p:cNvSpPr txBox="1"/>
          <p:nvPr/>
        </p:nvSpPr>
        <p:spPr>
          <a:xfrm>
            <a:off x="1903170" y="2885714"/>
            <a:ext cx="1861109" cy="509975"/>
          </a:xfrm>
          <a:prstGeom prst="rect">
            <a:avLst/>
          </a:prstGeom>
          <a:solidFill>
            <a:schemeClr val="lt1"/>
          </a:solidFill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0"/>
              </a:spcAft>
            </a:pPr>
            <a:r>
              <a:rPr lang="en-US" sz="2800" kern="100" dirty="0" smtClean="0"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/>
              </a:rPr>
              <a:t>0</a:t>
            </a:r>
            <a:r>
              <a:rPr lang="en-US" altLang="zh-CN" sz="2800" kern="100" dirty="0" smtClean="0"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/>
              </a:rPr>
              <a:t>x62fe44</a:t>
            </a:r>
            <a:endParaRPr lang="zh-CN" sz="2800" kern="100" dirty="0">
              <a:effectLst/>
              <a:latin typeface="Microsoft YaHei UI" panose="020B0503020204020204" pitchFamily="34" charset="-122"/>
              <a:ea typeface="Microsoft YaHei UI" panose="020B0503020204020204" pitchFamily="34" charset="-122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78718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3" grpId="0" animBg="1"/>
      <p:bldP spid="4" grpId="0" animBg="1"/>
      <p:bldP spid="30" grpId="0" animBg="1"/>
      <p:bldP spid="31" grpId="0" animBg="1"/>
      <p:bldP spid="33" grpId="0" animBg="1"/>
      <p:bldP spid="3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3095072" y="2050143"/>
            <a:ext cx="40316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 smtClean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8.2  </a:t>
            </a:r>
            <a:r>
              <a:rPr lang="zh-CN" altLang="en-US" sz="4000" b="1" dirty="0" smtClean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指针变量</a:t>
            </a:r>
            <a:endParaRPr lang="zh-CN" altLang="en-US" sz="4000" b="1" dirty="0">
              <a:solidFill>
                <a:schemeClr val="accent2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67214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0578" y="609600"/>
            <a:ext cx="9000000" cy="1320800"/>
          </a:xfrm>
        </p:spPr>
        <p:txBody>
          <a:bodyPr/>
          <a:lstStyle/>
          <a:p>
            <a:r>
              <a:rPr lang="zh-CN" altLang="zh-CN" dirty="0" smtClean="0"/>
              <a:t>指针变量</a:t>
            </a:r>
            <a:endParaRPr lang="zh-CN" altLang="zh-CN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6711" y="4146099"/>
            <a:ext cx="9000000" cy="233202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zh-CN" sz="2800" dirty="0" smtClean="0"/>
              <a:t>指针变量</a:t>
            </a:r>
            <a:r>
              <a:rPr lang="zh-CN" altLang="en-US" sz="2800" dirty="0" smtClean="0"/>
              <a:t>：用来</a:t>
            </a:r>
            <a:r>
              <a:rPr lang="zh-CN" altLang="zh-CN" sz="2800" dirty="0" smtClean="0"/>
              <a:t>存放变量</a:t>
            </a:r>
            <a:r>
              <a:rPr lang="zh-CN" altLang="en-US" sz="2800" dirty="0" smtClean="0"/>
              <a:t>的</a:t>
            </a:r>
            <a:r>
              <a:rPr lang="zh-CN" altLang="zh-CN" sz="2800" dirty="0" smtClean="0"/>
              <a:t>地址</a:t>
            </a:r>
            <a:r>
              <a:rPr lang="en-US" altLang="zh-CN" sz="2800" dirty="0" smtClean="0"/>
              <a:t>(</a:t>
            </a:r>
            <a:r>
              <a:rPr lang="zh-CN" altLang="en-US" sz="2800" dirty="0" smtClean="0"/>
              <a:t>变量的指针</a:t>
            </a:r>
            <a:r>
              <a:rPr lang="en-US" altLang="zh-CN" sz="2800" dirty="0" smtClean="0"/>
              <a:t>)</a:t>
            </a:r>
            <a:r>
              <a:rPr lang="zh-CN" altLang="zh-CN" sz="2800" dirty="0" smtClean="0"/>
              <a:t>的变量。</a:t>
            </a:r>
            <a:endParaRPr lang="zh-CN" altLang="zh-CN" sz="2800" dirty="0"/>
          </a:p>
          <a:p>
            <a:pPr marL="0" indent="0">
              <a:buNone/>
            </a:pPr>
            <a:r>
              <a:rPr lang="zh-CN" altLang="zh-CN" sz="2800" dirty="0" smtClean="0"/>
              <a:t>定义</a:t>
            </a:r>
            <a:r>
              <a:rPr lang="zh-CN" altLang="zh-CN" sz="2800" dirty="0"/>
              <a:t>形式</a:t>
            </a:r>
            <a:r>
              <a:rPr lang="zh-CN" altLang="zh-CN" sz="2800" dirty="0" smtClean="0"/>
              <a:t>为</a:t>
            </a:r>
            <a:endParaRPr lang="en-US" altLang="zh-CN" sz="2800" dirty="0"/>
          </a:p>
          <a:p>
            <a:pPr marL="0" indent="0">
              <a:buNone/>
            </a:pPr>
            <a:r>
              <a:rPr lang="en-US" altLang="zh-CN" sz="2800" dirty="0" smtClean="0">
                <a:solidFill>
                  <a:schemeClr val="accent4"/>
                </a:solidFill>
              </a:rPr>
              <a:t>                </a:t>
            </a:r>
            <a:r>
              <a:rPr lang="zh-CN" altLang="zh-CN" sz="2800" dirty="0" smtClean="0">
                <a:solidFill>
                  <a:schemeClr val="accent4"/>
                </a:solidFill>
              </a:rPr>
              <a:t>数据类型</a:t>
            </a:r>
            <a:r>
              <a:rPr lang="zh-CN" altLang="zh-CN" sz="2800" dirty="0">
                <a:solidFill>
                  <a:schemeClr val="accent4"/>
                </a:solidFill>
              </a:rPr>
              <a:t>名 </a:t>
            </a:r>
            <a:r>
              <a:rPr lang="en-US" altLang="zh-CN" sz="2800" dirty="0">
                <a:solidFill>
                  <a:schemeClr val="accent4"/>
                </a:solidFill>
              </a:rPr>
              <a:t> </a:t>
            </a:r>
            <a:r>
              <a:rPr lang="en-US" altLang="zh-CN" sz="2800" dirty="0" smtClean="0">
                <a:solidFill>
                  <a:schemeClr val="accent4"/>
                </a:solidFill>
              </a:rPr>
              <a:t>* </a:t>
            </a:r>
            <a:r>
              <a:rPr lang="zh-CN" altLang="zh-CN" sz="2800" dirty="0" smtClean="0">
                <a:solidFill>
                  <a:schemeClr val="accent4"/>
                </a:solidFill>
              </a:rPr>
              <a:t>指针</a:t>
            </a:r>
            <a:r>
              <a:rPr lang="zh-CN" altLang="zh-CN" sz="2800" dirty="0">
                <a:solidFill>
                  <a:schemeClr val="accent4"/>
                </a:solidFill>
              </a:rPr>
              <a:t>变量名</a:t>
            </a:r>
            <a:r>
              <a:rPr lang="zh-CN" altLang="zh-CN" sz="2800" dirty="0" smtClean="0">
                <a:solidFill>
                  <a:schemeClr val="accent4"/>
                </a:solidFill>
              </a:rPr>
              <a:t>；</a:t>
            </a:r>
            <a:endParaRPr lang="en-US" altLang="zh-CN" sz="2800" dirty="0" smtClean="0">
              <a:solidFill>
                <a:schemeClr val="accent4"/>
              </a:solidFill>
            </a:endParaRPr>
          </a:p>
          <a:p>
            <a:pPr marL="0" indent="0">
              <a:buNone/>
            </a:pPr>
            <a:r>
              <a:rPr lang="zh-CN" altLang="zh-CN" sz="2800" dirty="0" smtClean="0"/>
              <a:t>其中</a:t>
            </a:r>
            <a:r>
              <a:rPr lang="zh-CN" altLang="zh-CN" sz="2800" dirty="0"/>
              <a:t>，星号“</a:t>
            </a:r>
            <a:r>
              <a:rPr lang="en-US" altLang="zh-CN" sz="2800" dirty="0"/>
              <a:t>*</a:t>
            </a:r>
            <a:r>
              <a:rPr lang="zh-CN" altLang="zh-CN" sz="2800" dirty="0"/>
              <a:t>”为定义指针变量的标志，称为指针运算符。</a:t>
            </a:r>
          </a:p>
          <a:p>
            <a:endParaRPr lang="zh-CN" altLang="en-US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文本框 728"/>
          <p:cNvSpPr txBox="1"/>
          <p:nvPr/>
        </p:nvSpPr>
        <p:spPr>
          <a:xfrm>
            <a:off x="5004943" y="1871841"/>
            <a:ext cx="429516" cy="509975"/>
          </a:xfrm>
          <a:prstGeom prst="rect">
            <a:avLst/>
          </a:prstGeom>
          <a:solidFill>
            <a:schemeClr val="lt1"/>
          </a:solidFill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0"/>
              </a:spcAft>
            </a:pPr>
            <a:r>
              <a:rPr lang="en-US" sz="2800" kern="100" dirty="0" err="1" smtClean="0"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/>
              </a:rPr>
              <a:t>i</a:t>
            </a:r>
            <a:endParaRPr lang="zh-CN" sz="2800" kern="100" dirty="0">
              <a:effectLst/>
              <a:latin typeface="Microsoft YaHei UI" panose="020B0503020204020204" pitchFamily="34" charset="-122"/>
              <a:ea typeface="Microsoft YaHei UI" panose="020B0503020204020204" pitchFamily="34" charset="-122"/>
              <a:cs typeface="Times New Roman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710383" y="1883964"/>
            <a:ext cx="2083995" cy="48261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3</a:t>
            </a:r>
            <a:endParaRPr lang="zh-CN" altLang="en-US" sz="28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6" name="文本框 728"/>
          <p:cNvSpPr txBox="1"/>
          <p:nvPr/>
        </p:nvSpPr>
        <p:spPr>
          <a:xfrm>
            <a:off x="692988" y="1851627"/>
            <a:ext cx="1861109" cy="509975"/>
          </a:xfrm>
          <a:prstGeom prst="rect">
            <a:avLst/>
          </a:prstGeom>
          <a:solidFill>
            <a:schemeClr val="lt1"/>
          </a:solidFill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0"/>
              </a:spcAft>
            </a:pPr>
            <a:r>
              <a:rPr lang="en-US" sz="2800" kern="100" dirty="0" smtClean="0"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/>
              </a:rPr>
              <a:t>0</a:t>
            </a:r>
            <a:r>
              <a:rPr lang="en-US" altLang="zh-CN" sz="2800" kern="100" dirty="0" smtClean="0"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/>
              </a:rPr>
              <a:t>x62fe44</a:t>
            </a:r>
            <a:endParaRPr lang="zh-CN" sz="2800" kern="100" dirty="0">
              <a:effectLst/>
              <a:latin typeface="Microsoft YaHei UI" panose="020B0503020204020204" pitchFamily="34" charset="-122"/>
              <a:ea typeface="Microsoft YaHei UI" panose="020B0503020204020204" pitchFamily="34" charset="-122"/>
              <a:cs typeface="Times New Roman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767458" y="2630724"/>
            <a:ext cx="2026920" cy="48261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spcAft>
                <a:spcPts val="0"/>
              </a:spcAft>
            </a:pPr>
            <a:r>
              <a:rPr lang="en-US" altLang="zh-CN" sz="2800" kern="100" dirty="0"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/>
              </a:rPr>
              <a:t>0x62fe44</a:t>
            </a:r>
            <a:endParaRPr lang="zh-CN" altLang="zh-CN" sz="2800" kern="100" dirty="0">
              <a:latin typeface="Microsoft YaHei UI" panose="020B0503020204020204" pitchFamily="34" charset="-122"/>
              <a:ea typeface="Microsoft YaHei UI" panose="020B0503020204020204" pitchFamily="34" charset="-122"/>
              <a:cs typeface="Times New Roman"/>
            </a:endParaRPr>
          </a:p>
        </p:txBody>
      </p:sp>
      <p:sp>
        <p:nvSpPr>
          <p:cNvPr id="8" name="文本框 728"/>
          <p:cNvSpPr txBox="1"/>
          <p:nvPr/>
        </p:nvSpPr>
        <p:spPr>
          <a:xfrm>
            <a:off x="5004942" y="2573856"/>
            <a:ext cx="1971639" cy="509975"/>
          </a:xfrm>
          <a:prstGeom prst="rect">
            <a:avLst/>
          </a:prstGeom>
          <a:solidFill>
            <a:schemeClr val="lt1"/>
          </a:solidFill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sz="2800" kern="100" dirty="0" err="1" smtClean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/>
              </a:rPr>
              <a:t>pointer_i</a:t>
            </a:r>
            <a:endParaRPr lang="zh-CN" sz="2800" kern="100" dirty="0">
              <a:effectLst/>
              <a:latin typeface="Microsoft YaHei UI" panose="020B0503020204020204" pitchFamily="34" charset="-122"/>
              <a:ea typeface="Microsoft YaHei UI" panose="020B0503020204020204" pitchFamily="34" charset="-122"/>
              <a:cs typeface="Times New Roman"/>
            </a:endParaRPr>
          </a:p>
        </p:txBody>
      </p:sp>
      <p:sp>
        <p:nvSpPr>
          <p:cNvPr id="9" name="矩形标注 8"/>
          <p:cNvSpPr/>
          <p:nvPr/>
        </p:nvSpPr>
        <p:spPr>
          <a:xfrm>
            <a:off x="5798848" y="3252844"/>
            <a:ext cx="3700525" cy="624840"/>
          </a:xfrm>
          <a:prstGeom prst="wedgeRectCallout">
            <a:avLst>
              <a:gd name="adj1" fmla="val -41023"/>
              <a:gd name="adj2" fmla="val -84279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存放地址</a:t>
            </a:r>
            <a:r>
              <a:rPr lang="en-US" altLang="zh-CN" sz="28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(</a:t>
            </a:r>
            <a:r>
              <a:rPr lang="zh-CN" altLang="en-US" sz="28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指针</a:t>
            </a:r>
            <a:r>
              <a:rPr lang="en-US" altLang="zh-CN" sz="28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)</a:t>
            </a:r>
            <a:r>
              <a:rPr lang="zh-CN" altLang="en-US" sz="28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的变量</a:t>
            </a:r>
            <a:endParaRPr lang="zh-CN" altLang="en-US" sz="28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0" name="矩形标注 9"/>
          <p:cNvSpPr/>
          <p:nvPr/>
        </p:nvSpPr>
        <p:spPr>
          <a:xfrm>
            <a:off x="5584318" y="1571544"/>
            <a:ext cx="3700525" cy="624840"/>
          </a:xfrm>
          <a:prstGeom prst="wedgeRectCallout">
            <a:avLst>
              <a:gd name="adj1" fmla="val -60698"/>
              <a:gd name="adj2" fmla="val 35504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存放数值的变量</a:t>
            </a:r>
            <a:endParaRPr lang="zh-CN" altLang="en-US" sz="28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1" name="文本框 728"/>
          <p:cNvSpPr txBox="1"/>
          <p:nvPr/>
        </p:nvSpPr>
        <p:spPr>
          <a:xfrm>
            <a:off x="692987" y="2601505"/>
            <a:ext cx="1861109" cy="509975"/>
          </a:xfrm>
          <a:prstGeom prst="rect">
            <a:avLst/>
          </a:prstGeom>
          <a:solidFill>
            <a:schemeClr val="lt1"/>
          </a:solidFill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0"/>
              </a:spcAft>
            </a:pPr>
            <a:r>
              <a:rPr lang="en-US" sz="2800" kern="100" dirty="0" smtClean="0"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/>
              </a:rPr>
              <a:t>0</a:t>
            </a:r>
            <a:r>
              <a:rPr lang="en-US" altLang="zh-CN" sz="2800" kern="100" dirty="0" smtClean="0"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/>
              </a:rPr>
              <a:t>x62fe65</a:t>
            </a:r>
            <a:endParaRPr lang="zh-CN" sz="2800" kern="100" dirty="0">
              <a:effectLst/>
              <a:latin typeface="Microsoft YaHei UI" panose="020B0503020204020204" pitchFamily="34" charset="-122"/>
              <a:ea typeface="Microsoft YaHei UI" panose="020B0503020204020204" pitchFamily="34" charset="-122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45899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 1"/>
          <p:cNvSpPr>
            <a:spLocks noGrp="1"/>
          </p:cNvSpPr>
          <p:nvPr>
            <p:ph type="title"/>
          </p:nvPr>
        </p:nvSpPr>
        <p:spPr>
          <a:xfrm>
            <a:off x="660578" y="609600"/>
            <a:ext cx="9000000" cy="1320800"/>
          </a:xfrm>
        </p:spPr>
        <p:txBody>
          <a:bodyPr/>
          <a:lstStyle/>
          <a:p>
            <a:r>
              <a:rPr lang="zh-CN" altLang="zh-CN" dirty="0" smtClean="0"/>
              <a:t>指针变量</a:t>
            </a:r>
            <a:endParaRPr lang="zh-CN" altLang="zh-CN" dirty="0"/>
          </a:p>
        </p:txBody>
      </p:sp>
      <p:sp>
        <p:nvSpPr>
          <p:cNvPr id="13" name="内容占位符 2"/>
          <p:cNvSpPr txBox="1">
            <a:spLocks/>
          </p:cNvSpPr>
          <p:nvPr/>
        </p:nvSpPr>
        <p:spPr>
          <a:xfrm>
            <a:off x="855423" y="1593813"/>
            <a:ext cx="10350801" cy="34523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541338">
              <a:buFont typeface="Wingdings 3" charset="2"/>
              <a:buNone/>
            </a:pPr>
            <a:r>
              <a:rPr lang="zh-CN" altLang="en-US" sz="2400" dirty="0" smtClean="0"/>
              <a:t>例如</a:t>
            </a:r>
            <a:r>
              <a:rPr lang="en-US" altLang="zh-CN" sz="2400" dirty="0" smtClean="0"/>
              <a:t>:</a:t>
            </a:r>
          </a:p>
          <a:p>
            <a:pPr marL="0" indent="541338">
              <a:buFont typeface="Wingdings 3" charset="2"/>
              <a:buNone/>
              <a:tabLst>
                <a:tab pos="4130675" algn="l"/>
              </a:tabLst>
            </a:pPr>
            <a:r>
              <a:rPr lang="en-US" altLang="zh-CN" sz="2400" dirty="0" err="1" smtClean="0"/>
              <a:t>int</a:t>
            </a:r>
            <a:r>
              <a:rPr lang="zh-CN" altLang="en-US" sz="2400" dirty="0" smtClean="0"/>
              <a:t>  </a:t>
            </a:r>
            <a:r>
              <a:rPr lang="en-US" altLang="zh-CN" sz="2400" dirty="0" err="1" smtClean="0"/>
              <a:t>i</a:t>
            </a:r>
            <a:r>
              <a:rPr lang="en-US" altLang="zh-CN" sz="2400" dirty="0" smtClean="0"/>
              <a:t>=3</a:t>
            </a:r>
            <a:r>
              <a:rPr lang="zh-CN" altLang="en-US" sz="2400" dirty="0" smtClean="0"/>
              <a:t>；                         </a:t>
            </a:r>
            <a:r>
              <a:rPr lang="en-US" altLang="zh-CN" sz="2400" dirty="0" smtClean="0"/>
              <a:t>/*</a:t>
            </a:r>
            <a:r>
              <a:rPr lang="zh-CN" altLang="en-US" sz="2400" dirty="0" smtClean="0"/>
              <a:t>定义整型变量</a:t>
            </a:r>
            <a:r>
              <a:rPr lang="en-US" altLang="zh-CN" sz="2400" dirty="0" err="1" smtClean="0"/>
              <a:t>i</a:t>
            </a:r>
            <a:r>
              <a:rPr lang="en-US" altLang="zh-CN" sz="2400" dirty="0" smtClean="0"/>
              <a:t>*/</a:t>
            </a:r>
            <a:endParaRPr lang="zh-CN" altLang="en-US" sz="2400" dirty="0" smtClean="0"/>
          </a:p>
          <a:p>
            <a:pPr marL="0" indent="541338">
              <a:buFont typeface="Wingdings 3" charset="2"/>
              <a:buNone/>
            </a:pPr>
            <a:r>
              <a:rPr lang="en-US" altLang="zh-CN" sz="2400" dirty="0" err="1" smtClean="0"/>
              <a:t>int</a:t>
            </a:r>
            <a:r>
              <a:rPr lang="zh-CN" altLang="en-US" sz="2400" dirty="0" smtClean="0"/>
              <a:t>  *</a:t>
            </a:r>
            <a:r>
              <a:rPr lang="en-US" altLang="zh-CN" sz="2400" dirty="0" err="1" smtClean="0"/>
              <a:t>pointer_i</a:t>
            </a:r>
            <a:r>
              <a:rPr lang="zh-CN" altLang="en-US" sz="2400" dirty="0" smtClean="0"/>
              <a:t>；               </a:t>
            </a:r>
            <a:r>
              <a:rPr lang="en-US" altLang="zh-CN" sz="2400" dirty="0" smtClean="0"/>
              <a:t>/*</a:t>
            </a:r>
            <a:r>
              <a:rPr lang="zh-CN" altLang="en-US" sz="2400" dirty="0" smtClean="0"/>
              <a:t>定义指针变量</a:t>
            </a:r>
            <a:r>
              <a:rPr lang="en-US" altLang="zh-CN" sz="2400" dirty="0" err="1" smtClean="0"/>
              <a:t>pointer_i</a:t>
            </a:r>
            <a:r>
              <a:rPr lang="en-US" altLang="zh-CN" sz="2400" dirty="0" smtClean="0"/>
              <a:t>*/</a:t>
            </a:r>
            <a:endParaRPr lang="zh-CN" altLang="en-US" sz="2400" dirty="0" smtClean="0"/>
          </a:p>
          <a:p>
            <a:pPr marL="0" indent="541338">
              <a:buFont typeface="Wingdings 3" charset="2"/>
              <a:buNone/>
            </a:pPr>
            <a:r>
              <a:rPr lang="en-US" altLang="zh-CN" sz="2400" dirty="0" err="1" smtClean="0"/>
              <a:t>pointer_i</a:t>
            </a:r>
            <a:r>
              <a:rPr lang="en-US" altLang="zh-CN" sz="2400" dirty="0" smtClean="0"/>
              <a:t>=&amp;</a:t>
            </a:r>
            <a:r>
              <a:rPr lang="en-US" altLang="zh-CN" sz="2400" dirty="0" err="1" smtClean="0"/>
              <a:t>i</a:t>
            </a:r>
            <a:r>
              <a:rPr lang="en-US" altLang="zh-CN" sz="2400" dirty="0" smtClean="0"/>
              <a:t>; </a:t>
            </a:r>
            <a:r>
              <a:rPr lang="zh-CN" altLang="en-US" sz="2400" dirty="0" smtClean="0"/>
              <a:t>                  </a:t>
            </a:r>
            <a:r>
              <a:rPr lang="en-US" altLang="zh-CN" sz="2400" dirty="0" smtClean="0"/>
              <a:t>/*</a:t>
            </a:r>
            <a:r>
              <a:rPr lang="zh-CN" altLang="en-US" sz="2400" dirty="0" smtClean="0"/>
              <a:t>变量</a:t>
            </a:r>
            <a:r>
              <a:rPr lang="en-US" altLang="zh-CN" sz="2400" dirty="0" err="1" smtClean="0"/>
              <a:t>i</a:t>
            </a:r>
            <a:r>
              <a:rPr lang="zh-CN" altLang="en-US" sz="2400" dirty="0" smtClean="0"/>
              <a:t>的地址存放在指针变量</a:t>
            </a:r>
            <a:r>
              <a:rPr lang="en-US" altLang="zh-CN" sz="2400" dirty="0" err="1" smtClean="0"/>
              <a:t>pointer_i</a:t>
            </a:r>
            <a:r>
              <a:rPr lang="zh-CN" altLang="en-US" sz="2400" dirty="0" smtClean="0"/>
              <a:t>中*</a:t>
            </a:r>
            <a:r>
              <a:rPr lang="en-US" altLang="zh-CN" sz="2400" dirty="0" smtClean="0"/>
              <a:t>/</a:t>
            </a:r>
          </a:p>
          <a:p>
            <a:pPr marL="0" indent="541338">
              <a:buFont typeface="Wingdings 3" charset="2"/>
              <a:buNone/>
            </a:pPr>
            <a:endParaRPr lang="en-US" altLang="zh-CN" sz="2400" dirty="0" smtClean="0">
              <a:solidFill>
                <a:schemeClr val="tx1"/>
              </a:solidFill>
            </a:endParaRPr>
          </a:p>
          <a:p>
            <a:pPr marL="0" indent="541338">
              <a:buFont typeface="Wingdings 3" charset="2"/>
              <a:buNone/>
            </a:pPr>
            <a:r>
              <a:rPr lang="zh-CN" altLang="en-US" sz="2400" dirty="0" smtClean="0">
                <a:solidFill>
                  <a:schemeClr val="tx1"/>
                </a:solidFill>
              </a:rPr>
              <a:t>以上两句可以合并成：</a:t>
            </a:r>
            <a:endParaRPr lang="en-US" altLang="zh-CN" sz="2400" dirty="0" smtClean="0">
              <a:solidFill>
                <a:schemeClr val="tx1"/>
              </a:solidFill>
            </a:endParaRPr>
          </a:p>
          <a:p>
            <a:pPr marL="0" indent="541338">
              <a:buNone/>
            </a:pPr>
            <a:r>
              <a:rPr lang="en-US" altLang="zh-CN" sz="2400" dirty="0" err="1"/>
              <a:t>int</a:t>
            </a:r>
            <a:r>
              <a:rPr lang="zh-CN" altLang="en-US" sz="2400" dirty="0"/>
              <a:t>  *</a:t>
            </a:r>
            <a:r>
              <a:rPr lang="en-US" altLang="zh-CN" sz="2400" dirty="0" err="1" smtClean="0"/>
              <a:t>pointer_i</a:t>
            </a:r>
            <a:r>
              <a:rPr lang="en-US" altLang="zh-CN" sz="2400" dirty="0" smtClean="0"/>
              <a:t>=&amp;</a:t>
            </a:r>
            <a:r>
              <a:rPr lang="en-US" altLang="zh-CN" sz="2400" dirty="0" err="1" smtClean="0"/>
              <a:t>i</a:t>
            </a:r>
            <a:r>
              <a:rPr lang="zh-CN" altLang="en-US" sz="2400" dirty="0" smtClean="0"/>
              <a:t>；</a:t>
            </a:r>
            <a:endParaRPr lang="en-US" altLang="zh-CN" sz="2400" dirty="0" smtClean="0"/>
          </a:p>
          <a:p>
            <a:pPr marL="0" indent="541338">
              <a:buNone/>
            </a:pPr>
            <a:endParaRPr lang="en-US" altLang="zh-CN" sz="2400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1411111" y="5317065"/>
            <a:ext cx="769537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星号</a:t>
            </a:r>
            <a:r>
              <a:rPr lang="zh-CN" altLang="zh-CN" sz="2400" dirty="0">
                <a:solidFill>
                  <a:srgbClr val="FF0000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“</a:t>
            </a:r>
            <a:r>
              <a:rPr lang="en-US" altLang="zh-CN" sz="2400" dirty="0">
                <a:solidFill>
                  <a:srgbClr val="FF0000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*</a:t>
            </a:r>
            <a:r>
              <a:rPr lang="zh-CN" altLang="zh-CN" sz="2400" dirty="0">
                <a:solidFill>
                  <a:srgbClr val="FF0000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”</a:t>
            </a:r>
            <a:r>
              <a:rPr lang="zh-CN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也称为</a:t>
            </a:r>
            <a:r>
              <a:rPr lang="zh-CN" altLang="zh-CN" sz="2400" dirty="0">
                <a:solidFill>
                  <a:srgbClr val="FF0000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取值运算符</a:t>
            </a:r>
            <a:r>
              <a:rPr lang="zh-CN" altLang="en-US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，</a:t>
            </a:r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* </a:t>
            </a:r>
            <a:r>
              <a:rPr lang="en-US" altLang="zh-CN" sz="24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pointer_i</a:t>
            </a:r>
            <a:r>
              <a:rPr lang="zh-CN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表示变量</a:t>
            </a:r>
            <a:r>
              <a:rPr lang="en-US" altLang="zh-CN" sz="24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</a:t>
            </a:r>
            <a:r>
              <a:rPr lang="zh-CN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的值。</a:t>
            </a:r>
            <a:endParaRPr lang="en-US" altLang="zh-CN" sz="24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endParaRPr lang="zh-CN" altLang="en-US" sz="24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30047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0577" y="609600"/>
            <a:ext cx="9000000" cy="1320800"/>
          </a:xfrm>
        </p:spPr>
        <p:txBody>
          <a:bodyPr/>
          <a:lstStyle/>
          <a:p>
            <a:r>
              <a:rPr lang="zh-CN" altLang="zh-CN" dirty="0" smtClean="0"/>
              <a:t>指针</a:t>
            </a:r>
            <a:r>
              <a:rPr lang="zh-CN" altLang="zh-CN" dirty="0"/>
              <a:t>变量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0578" y="1750915"/>
            <a:ext cx="9000000" cy="479213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zh-CN" sz="2800" dirty="0"/>
              <a:t>【例</a:t>
            </a:r>
            <a:r>
              <a:rPr lang="en-US" altLang="zh-CN" sz="2800" dirty="0"/>
              <a:t>8.1</a:t>
            </a:r>
            <a:r>
              <a:rPr lang="zh-CN" altLang="zh-CN" sz="2800" dirty="0"/>
              <a:t>】 通过指针变量访问整型变量。</a:t>
            </a:r>
          </a:p>
          <a:p>
            <a:pPr marL="0" indent="0">
              <a:buNone/>
            </a:pPr>
            <a:r>
              <a:rPr lang="en-US" altLang="zh-CN" sz="2800" dirty="0"/>
              <a:t>#include&lt;</a:t>
            </a:r>
            <a:r>
              <a:rPr lang="en-US" altLang="zh-CN" sz="2800" dirty="0" err="1"/>
              <a:t>stdio.h</a:t>
            </a:r>
            <a:r>
              <a:rPr lang="en-US" altLang="zh-CN" sz="2800" dirty="0"/>
              <a:t>&gt;</a:t>
            </a:r>
            <a:endParaRPr lang="zh-CN" altLang="zh-CN" sz="2800" dirty="0"/>
          </a:p>
          <a:p>
            <a:pPr marL="0" indent="0">
              <a:buNone/>
            </a:pPr>
            <a:r>
              <a:rPr lang="en-US" altLang="zh-CN" sz="2800" dirty="0"/>
              <a:t>main()</a:t>
            </a:r>
            <a:endParaRPr lang="zh-CN" altLang="zh-CN" sz="2800" dirty="0"/>
          </a:p>
          <a:p>
            <a:pPr marL="0" indent="0">
              <a:buNone/>
            </a:pPr>
            <a:r>
              <a:rPr lang="en-US" altLang="zh-CN" sz="2800" dirty="0" smtClean="0"/>
              <a:t>{</a:t>
            </a:r>
            <a:r>
              <a:rPr lang="en-US" altLang="zh-CN" sz="2800" dirty="0"/>
              <a:t>	</a:t>
            </a:r>
            <a:r>
              <a:rPr lang="en-US" altLang="zh-CN" sz="2800" dirty="0" err="1"/>
              <a:t>int</a:t>
            </a:r>
            <a:r>
              <a:rPr lang="en-US" altLang="zh-CN" sz="2800" dirty="0"/>
              <a:t> </a:t>
            </a:r>
            <a:r>
              <a:rPr lang="en-US" altLang="zh-CN" sz="2800" dirty="0" err="1"/>
              <a:t>a,b</a:t>
            </a:r>
            <a:r>
              <a:rPr lang="en-US" altLang="zh-CN" sz="2800" dirty="0"/>
              <a:t>,*p;</a:t>
            </a:r>
            <a:endParaRPr lang="zh-CN" altLang="zh-CN" sz="2800" dirty="0"/>
          </a:p>
          <a:p>
            <a:pPr marL="0" indent="0">
              <a:buNone/>
            </a:pPr>
            <a:r>
              <a:rPr lang="en-US" altLang="zh-CN" sz="2800" dirty="0"/>
              <a:t>	a=5;</a:t>
            </a:r>
            <a:endParaRPr lang="zh-CN" altLang="zh-CN" sz="2800" dirty="0"/>
          </a:p>
          <a:p>
            <a:pPr marL="0" indent="0">
              <a:buNone/>
            </a:pPr>
            <a:r>
              <a:rPr lang="en-US" altLang="zh-CN" sz="2800" dirty="0"/>
              <a:t>	p=&amp;a;</a:t>
            </a:r>
            <a:endParaRPr lang="zh-CN" altLang="zh-CN" sz="2800" dirty="0"/>
          </a:p>
          <a:p>
            <a:pPr marL="0" indent="0">
              <a:buNone/>
            </a:pPr>
            <a:r>
              <a:rPr lang="en-US" altLang="zh-CN" sz="2800" dirty="0"/>
              <a:t>	b=*p+5;</a:t>
            </a:r>
            <a:endParaRPr lang="zh-CN" altLang="zh-CN" sz="2800" dirty="0"/>
          </a:p>
          <a:p>
            <a:pPr marL="0" indent="0">
              <a:buNone/>
            </a:pPr>
            <a:r>
              <a:rPr lang="en-US" altLang="zh-CN" sz="2800" dirty="0"/>
              <a:t>	</a:t>
            </a:r>
            <a:r>
              <a:rPr lang="en-US" altLang="zh-CN" sz="2800" dirty="0" err="1"/>
              <a:t>printf</a:t>
            </a:r>
            <a:r>
              <a:rPr lang="en-US" altLang="zh-CN" sz="2800" dirty="0"/>
              <a:t>("a=%d,*p=%</a:t>
            </a:r>
            <a:r>
              <a:rPr lang="en-US" altLang="zh-CN" sz="2800" dirty="0" err="1"/>
              <a:t>d,b</a:t>
            </a:r>
            <a:r>
              <a:rPr lang="en-US" altLang="zh-CN" sz="2800" dirty="0"/>
              <a:t>=%d\</a:t>
            </a:r>
            <a:r>
              <a:rPr lang="en-US" altLang="zh-CN" sz="2800" dirty="0" err="1"/>
              <a:t>n",a</a:t>
            </a:r>
            <a:r>
              <a:rPr lang="en-US" altLang="zh-CN" sz="2800" dirty="0"/>
              <a:t>,*</a:t>
            </a:r>
            <a:r>
              <a:rPr lang="en-US" altLang="zh-CN" sz="2800" dirty="0" err="1"/>
              <a:t>p,b</a:t>
            </a:r>
            <a:r>
              <a:rPr lang="en-US" altLang="zh-CN" sz="2800" dirty="0"/>
              <a:t>);</a:t>
            </a:r>
            <a:endParaRPr lang="zh-CN" altLang="zh-CN" sz="2800" dirty="0"/>
          </a:p>
          <a:p>
            <a:pPr marL="0" indent="0">
              <a:buNone/>
            </a:pPr>
            <a:r>
              <a:rPr lang="en-US" altLang="zh-CN" sz="2800" dirty="0"/>
              <a:t>}</a:t>
            </a:r>
            <a:endParaRPr lang="zh-CN" altLang="zh-CN" sz="2800" dirty="0"/>
          </a:p>
          <a:p>
            <a:pPr marL="0" indent="0">
              <a:buNone/>
            </a:pPr>
            <a:endParaRPr lang="zh-CN" altLang="en-US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图片 3"/>
          <p:cNvPicPr/>
          <p:nvPr/>
        </p:nvPicPr>
        <p:blipFill rotWithShape="1">
          <a:blip r:embed="rId2"/>
          <a:srcRect t="24915" r="76331" b="60173"/>
          <a:stretch/>
        </p:blipFill>
        <p:spPr>
          <a:xfrm>
            <a:off x="7862171" y="5547360"/>
            <a:ext cx="2211469" cy="50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386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0578" y="609600"/>
            <a:ext cx="9000000" cy="1320800"/>
          </a:xfrm>
        </p:spPr>
        <p:txBody>
          <a:bodyPr/>
          <a:lstStyle/>
          <a:p>
            <a:r>
              <a:rPr lang="en-US" altLang="zh-CN" dirty="0"/>
              <a:t>8.2  </a:t>
            </a:r>
            <a:r>
              <a:rPr lang="zh-CN" altLang="zh-CN" dirty="0"/>
              <a:t>指针变量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0578" y="1964271"/>
            <a:ext cx="9000000" cy="27262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zh-CN" sz="2400" dirty="0"/>
              <a:t>【例</a:t>
            </a:r>
            <a:r>
              <a:rPr lang="en-US" altLang="zh-CN" sz="2400" dirty="0"/>
              <a:t>8.2</a:t>
            </a:r>
            <a:r>
              <a:rPr lang="zh-CN" altLang="zh-CN" sz="2400" dirty="0"/>
              <a:t>】取地址符号与取值符号是互为逆运算的。</a:t>
            </a:r>
          </a:p>
          <a:p>
            <a:pPr marL="0" indent="0">
              <a:buNone/>
            </a:pPr>
            <a:r>
              <a:rPr lang="en-US" altLang="zh-CN" sz="2400" dirty="0"/>
              <a:t>#include&lt;</a:t>
            </a:r>
            <a:r>
              <a:rPr lang="en-US" altLang="zh-CN" sz="2400" dirty="0" err="1"/>
              <a:t>stdio.h</a:t>
            </a:r>
            <a:r>
              <a:rPr lang="en-US" altLang="zh-CN" sz="2400" dirty="0"/>
              <a:t>&gt;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/>
              <a:t>main()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 smtClean="0"/>
              <a:t>{</a:t>
            </a:r>
            <a:r>
              <a:rPr lang="en-US" altLang="zh-CN" sz="2400" dirty="0"/>
              <a:t>	</a:t>
            </a:r>
            <a:r>
              <a:rPr lang="en-US" altLang="zh-CN" sz="2400" dirty="0" err="1"/>
              <a:t>int</a:t>
            </a:r>
            <a:r>
              <a:rPr lang="en-US" altLang="zh-CN" sz="2400" dirty="0"/>
              <a:t> a=5,*p;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/>
              <a:t>	p=&amp;a;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/>
              <a:t>	</a:t>
            </a:r>
            <a:r>
              <a:rPr lang="en-US" altLang="zh-CN" sz="2400" dirty="0" err="1"/>
              <a:t>printf</a:t>
            </a:r>
            <a:r>
              <a:rPr lang="en-US" altLang="zh-CN" sz="2400" dirty="0"/>
              <a:t>("%</a:t>
            </a:r>
            <a:r>
              <a:rPr lang="en-US" altLang="zh-CN" sz="2400" dirty="0" err="1"/>
              <a:t>d,%d,%d</a:t>
            </a:r>
            <a:r>
              <a:rPr lang="en-US" altLang="zh-CN" sz="2400" dirty="0"/>
              <a:t>\n",&amp;</a:t>
            </a:r>
            <a:r>
              <a:rPr lang="en-US" altLang="zh-CN" sz="2400" dirty="0" err="1"/>
              <a:t>a,p</a:t>
            </a:r>
            <a:r>
              <a:rPr lang="en-US" altLang="zh-CN" sz="2400" dirty="0"/>
              <a:t>,&amp;(*p));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/>
              <a:t>	</a:t>
            </a:r>
            <a:r>
              <a:rPr lang="en-US" altLang="zh-CN" sz="2400" dirty="0" err="1"/>
              <a:t>printf</a:t>
            </a:r>
            <a:r>
              <a:rPr lang="en-US" altLang="zh-CN" sz="2400" dirty="0"/>
              <a:t>("%</a:t>
            </a:r>
            <a:r>
              <a:rPr lang="en-US" altLang="zh-CN" sz="2400" dirty="0" err="1"/>
              <a:t>d,%d,%d</a:t>
            </a:r>
            <a:r>
              <a:rPr lang="en-US" altLang="zh-CN" sz="2400" dirty="0"/>
              <a:t>\</a:t>
            </a:r>
            <a:r>
              <a:rPr lang="en-US" altLang="zh-CN" sz="2400" dirty="0" err="1"/>
              <a:t>n",a</a:t>
            </a:r>
            <a:r>
              <a:rPr lang="en-US" altLang="zh-CN" sz="2400" dirty="0"/>
              <a:t>,*p,*(&amp;a));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/>
              <a:t>}</a:t>
            </a:r>
            <a:endParaRPr lang="zh-CN" altLang="zh-CN" sz="2400" dirty="0"/>
          </a:p>
          <a:p>
            <a:pPr marL="0" indent="0">
              <a:buNone/>
            </a:pPr>
            <a:r>
              <a:rPr lang="zh-CN" altLang="zh-CN" sz="2400" dirty="0"/>
              <a:t>运行程序，结果为：</a:t>
            </a:r>
          </a:p>
        </p:txBody>
      </p:sp>
      <p:pic>
        <p:nvPicPr>
          <p:cNvPr id="5" name="图片 4"/>
          <p:cNvPicPr/>
          <p:nvPr/>
        </p:nvPicPr>
        <p:blipFill rotWithShape="1">
          <a:blip r:embed="rId2"/>
          <a:srcRect t="22619" r="53098" b="52663"/>
          <a:stretch/>
        </p:blipFill>
        <p:spPr>
          <a:xfrm>
            <a:off x="3653290" y="5684520"/>
            <a:ext cx="3616189" cy="723900"/>
          </a:xfrm>
          <a:prstGeom prst="rect">
            <a:avLst/>
          </a:prstGeom>
        </p:spPr>
      </p:pic>
      <p:sp>
        <p:nvSpPr>
          <p:cNvPr id="6" name="圆角矩形标注 5"/>
          <p:cNvSpPr/>
          <p:nvPr/>
        </p:nvSpPr>
        <p:spPr>
          <a:xfrm>
            <a:off x="4911153" y="2755978"/>
            <a:ext cx="7028694" cy="1371600"/>
          </a:xfrm>
          <a:prstGeom prst="wedgeRoundRectCallout">
            <a:avLst>
              <a:gd name="adj1" fmla="val -32542"/>
              <a:gd name="adj2" fmla="val 91389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&amp;a</a:t>
            </a:r>
            <a:r>
              <a:rPr lang="zh-CN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、</a:t>
            </a:r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p</a:t>
            </a:r>
            <a:r>
              <a:rPr lang="zh-CN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、</a:t>
            </a:r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&amp;(*p)</a:t>
            </a:r>
            <a:r>
              <a:rPr lang="zh-CN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取值是相同的，表示指针变量</a:t>
            </a:r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p</a:t>
            </a:r>
            <a:r>
              <a:rPr lang="zh-CN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存放的变量</a:t>
            </a:r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a</a:t>
            </a:r>
            <a:r>
              <a:rPr lang="zh-CN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的地址。</a:t>
            </a:r>
          </a:p>
          <a:p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a</a:t>
            </a:r>
            <a:r>
              <a:rPr lang="zh-CN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、</a:t>
            </a:r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*p</a:t>
            </a:r>
            <a:r>
              <a:rPr lang="zh-CN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、</a:t>
            </a:r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*(&amp;a)</a:t>
            </a:r>
            <a:r>
              <a:rPr lang="zh-CN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取值是</a:t>
            </a:r>
            <a:r>
              <a:rPr lang="zh-CN" altLang="zh-CN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相</a:t>
            </a:r>
            <a:r>
              <a:rPr lang="zh-CN" altLang="en-US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同</a:t>
            </a:r>
            <a:r>
              <a:rPr lang="zh-CN" altLang="zh-CN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的</a:t>
            </a:r>
            <a:r>
              <a:rPr lang="zh-CN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，表示指针</a:t>
            </a:r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p</a:t>
            </a:r>
            <a:r>
              <a:rPr lang="zh-CN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所指向的变量</a:t>
            </a:r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a</a:t>
            </a:r>
            <a:r>
              <a:rPr lang="zh-CN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的值。</a:t>
            </a:r>
          </a:p>
        </p:txBody>
      </p:sp>
    </p:spTree>
    <p:extLst>
      <p:ext uri="{BB962C8B-B14F-4D97-AF65-F5344CB8AC3E}">
        <p14:creationId xmlns:p14="http://schemas.microsoft.com/office/powerpoint/2010/main" val="1182439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0578" y="609600"/>
            <a:ext cx="9000000" cy="1320800"/>
          </a:xfrm>
        </p:spPr>
        <p:txBody>
          <a:bodyPr/>
          <a:lstStyle/>
          <a:p>
            <a:r>
              <a:rPr lang="zh-CN" altLang="zh-CN" dirty="0" smtClean="0"/>
              <a:t>指针</a:t>
            </a:r>
            <a:r>
              <a:rPr lang="zh-CN" altLang="zh-CN" dirty="0"/>
              <a:t>变量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0578" y="1922706"/>
            <a:ext cx="9000000" cy="41994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2800" dirty="0" smtClean="0"/>
              <a:t>两点说明：</a:t>
            </a:r>
            <a:endParaRPr lang="en-US" altLang="zh-CN" sz="2800" dirty="0" smtClean="0"/>
          </a:p>
          <a:p>
            <a:r>
              <a:rPr lang="en-US" altLang="zh-CN" sz="2800" dirty="0" smtClean="0"/>
              <a:t>&amp;</a:t>
            </a:r>
            <a:r>
              <a:rPr lang="zh-CN" altLang="zh-CN" sz="2800" dirty="0"/>
              <a:t>和</a:t>
            </a:r>
            <a:r>
              <a:rPr lang="en-US" altLang="zh-CN" sz="2800" dirty="0"/>
              <a:t>*</a:t>
            </a:r>
            <a:r>
              <a:rPr lang="zh-CN" altLang="zh-CN" sz="2800" dirty="0"/>
              <a:t>为单目运算符，优先级别仅次于括号和成员运算符，具有右结合</a:t>
            </a:r>
            <a:r>
              <a:rPr lang="zh-CN" altLang="zh-CN" sz="2800"/>
              <a:t>性</a:t>
            </a:r>
            <a:r>
              <a:rPr lang="zh-CN" altLang="zh-CN" sz="2800" smtClean="0"/>
              <a:t>。</a:t>
            </a:r>
            <a:endParaRPr lang="en-US" altLang="zh-CN" sz="2800" dirty="0" smtClean="0"/>
          </a:p>
          <a:p>
            <a:endParaRPr lang="en-US" altLang="zh-CN" sz="2800" dirty="0" smtClean="0"/>
          </a:p>
          <a:p>
            <a:r>
              <a:rPr lang="zh-CN" altLang="zh-CN" sz="2800" dirty="0" smtClean="0"/>
              <a:t>运算符</a:t>
            </a:r>
            <a:r>
              <a:rPr lang="zh-CN" altLang="zh-CN" sz="2800" dirty="0"/>
              <a:t>“</a:t>
            </a:r>
            <a:r>
              <a:rPr lang="en-US" altLang="zh-CN" sz="2800" dirty="0"/>
              <a:t>&amp;</a:t>
            </a:r>
            <a:r>
              <a:rPr lang="zh-CN" altLang="zh-CN" sz="2800" dirty="0"/>
              <a:t>”的操作数允许</a:t>
            </a:r>
            <a:r>
              <a:rPr lang="zh-CN" altLang="zh-CN" sz="2800" dirty="0" smtClean="0"/>
              <a:t>是一般变量</a:t>
            </a:r>
            <a:r>
              <a:rPr lang="zh-CN" altLang="zh-CN" sz="2800" dirty="0"/>
              <a:t>，运算符“</a:t>
            </a:r>
            <a:r>
              <a:rPr lang="en-US" altLang="zh-CN" sz="2800" dirty="0"/>
              <a:t>*</a:t>
            </a:r>
            <a:r>
              <a:rPr lang="zh-CN" altLang="zh-CN" sz="2800" dirty="0"/>
              <a:t>”的操作数必须为指针变量或地址型表达式。</a:t>
            </a:r>
          </a:p>
          <a:p>
            <a:pPr marL="0" indent="0">
              <a:buNone/>
            </a:pPr>
            <a:endParaRPr lang="zh-CN" altLang="zh-CN" sz="2800" dirty="0"/>
          </a:p>
          <a:p>
            <a:pPr marL="0" indent="0">
              <a:buNone/>
            </a:pPr>
            <a:r>
              <a:rPr lang="en-US" altLang="zh-CN" sz="28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endParaRPr lang="zh-CN" altLang="en-US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3953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 smtClean="0"/>
              <a:t>指针</a:t>
            </a:r>
            <a:r>
              <a:rPr lang="zh-CN" altLang="zh-CN" dirty="0"/>
              <a:t>变量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75921" y="1743973"/>
            <a:ext cx="4625614" cy="479213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zh-CN" sz="1600" dirty="0"/>
              <a:t>【例</a:t>
            </a:r>
            <a:r>
              <a:rPr lang="en-US" altLang="zh-CN" sz="1600" dirty="0"/>
              <a:t>8.3</a:t>
            </a:r>
            <a:r>
              <a:rPr lang="zh-CN" altLang="zh-CN" sz="1600" dirty="0"/>
              <a:t>】利用指针对两个数进行排序</a:t>
            </a:r>
          </a:p>
          <a:p>
            <a:pPr marL="0" indent="0">
              <a:buNone/>
            </a:pPr>
            <a:r>
              <a:rPr lang="en-US" altLang="zh-CN" sz="1600" dirty="0"/>
              <a:t>#include &lt;</a:t>
            </a:r>
            <a:r>
              <a:rPr lang="en-US" altLang="zh-CN" sz="1600" dirty="0" err="1"/>
              <a:t>stdio.h</a:t>
            </a:r>
            <a:r>
              <a:rPr lang="en-US" altLang="zh-CN" sz="1600" dirty="0"/>
              <a:t>&gt;</a:t>
            </a:r>
            <a:endParaRPr lang="zh-CN" altLang="zh-CN" sz="1600" dirty="0"/>
          </a:p>
          <a:p>
            <a:pPr marL="0" indent="0">
              <a:buNone/>
            </a:pPr>
            <a:r>
              <a:rPr lang="en-US" altLang="zh-CN" sz="1600" dirty="0"/>
              <a:t>main()</a:t>
            </a:r>
            <a:endParaRPr lang="zh-CN" altLang="zh-CN" sz="1600" dirty="0"/>
          </a:p>
          <a:p>
            <a:pPr marL="0" indent="0">
              <a:buNone/>
            </a:pPr>
            <a:r>
              <a:rPr lang="en-US" altLang="zh-CN" sz="1600" dirty="0" smtClean="0"/>
              <a:t>{</a:t>
            </a:r>
            <a:r>
              <a:rPr lang="en-US" altLang="zh-CN" sz="1600" dirty="0"/>
              <a:t>	</a:t>
            </a:r>
            <a:r>
              <a:rPr lang="en-US" altLang="zh-CN" sz="1600" dirty="0" err="1"/>
              <a:t>int</a:t>
            </a:r>
            <a:r>
              <a:rPr lang="en-US" altLang="zh-CN" sz="1600" dirty="0"/>
              <a:t> *p1,*p2,*</a:t>
            </a:r>
            <a:r>
              <a:rPr lang="en-US" altLang="zh-CN" sz="1600" dirty="0" err="1"/>
              <a:t>p,a,b</a:t>
            </a:r>
            <a:r>
              <a:rPr lang="en-US" altLang="zh-CN" sz="1600" dirty="0"/>
              <a:t>;</a:t>
            </a:r>
            <a:endParaRPr lang="zh-CN" altLang="zh-CN" sz="1600" dirty="0"/>
          </a:p>
          <a:p>
            <a:pPr marL="0" indent="0">
              <a:buNone/>
            </a:pPr>
            <a:r>
              <a:rPr lang="en-US" altLang="zh-CN" sz="1600" dirty="0"/>
              <a:t>	</a:t>
            </a:r>
            <a:r>
              <a:rPr lang="en-US" altLang="zh-CN" sz="1600" dirty="0" err="1"/>
              <a:t>printf</a:t>
            </a:r>
            <a:r>
              <a:rPr lang="en-US" altLang="zh-CN" sz="1600" dirty="0"/>
              <a:t>("</a:t>
            </a:r>
            <a:r>
              <a:rPr lang="zh-CN" altLang="zh-CN" sz="1600" dirty="0"/>
              <a:t>请输入两个整数</a:t>
            </a:r>
            <a:r>
              <a:rPr lang="en-US" altLang="zh-CN" sz="1600" dirty="0"/>
              <a:t>\n");</a:t>
            </a:r>
            <a:endParaRPr lang="zh-CN" altLang="zh-CN" sz="1600" dirty="0"/>
          </a:p>
          <a:p>
            <a:pPr marL="0" indent="0">
              <a:buNone/>
            </a:pPr>
            <a:r>
              <a:rPr lang="en-US" altLang="zh-CN" sz="1600" dirty="0"/>
              <a:t>	</a:t>
            </a:r>
            <a:r>
              <a:rPr lang="en-US" altLang="zh-CN" sz="1600" dirty="0" err="1"/>
              <a:t>scanf</a:t>
            </a:r>
            <a:r>
              <a:rPr lang="en-US" altLang="zh-CN" sz="1600" dirty="0"/>
              <a:t>("%</a:t>
            </a:r>
            <a:r>
              <a:rPr lang="en-US" altLang="zh-CN" sz="1600" dirty="0" err="1"/>
              <a:t>d%d</a:t>
            </a:r>
            <a:r>
              <a:rPr lang="en-US" altLang="zh-CN" sz="1600" dirty="0"/>
              <a:t>",&amp;</a:t>
            </a:r>
            <a:r>
              <a:rPr lang="en-US" altLang="zh-CN" sz="1600" dirty="0" err="1"/>
              <a:t>a,&amp;b</a:t>
            </a:r>
            <a:r>
              <a:rPr lang="en-US" altLang="zh-CN" sz="1600" dirty="0"/>
              <a:t>);</a:t>
            </a:r>
            <a:endParaRPr lang="zh-CN" altLang="zh-CN" sz="1600" dirty="0"/>
          </a:p>
          <a:p>
            <a:pPr marL="0" indent="0">
              <a:buNone/>
            </a:pPr>
            <a:r>
              <a:rPr lang="en-US" altLang="zh-CN" sz="1600" dirty="0"/>
              <a:t>	p1=&amp;a;</a:t>
            </a:r>
            <a:endParaRPr lang="zh-CN" altLang="zh-CN" sz="1600" dirty="0"/>
          </a:p>
          <a:p>
            <a:pPr marL="0" indent="0">
              <a:buNone/>
            </a:pPr>
            <a:r>
              <a:rPr lang="en-US" altLang="zh-CN" sz="1600" dirty="0"/>
              <a:t>	p2=&amp;b;</a:t>
            </a:r>
            <a:endParaRPr lang="zh-CN" altLang="zh-CN" sz="1600" dirty="0"/>
          </a:p>
          <a:p>
            <a:pPr marL="0" indent="0">
              <a:buNone/>
            </a:pPr>
            <a:r>
              <a:rPr lang="en-US" altLang="zh-CN" sz="1600" dirty="0"/>
              <a:t>	if(a&lt;b)</a:t>
            </a:r>
            <a:endParaRPr lang="zh-CN" altLang="zh-CN" sz="1600" dirty="0"/>
          </a:p>
          <a:p>
            <a:pPr marL="0" indent="0">
              <a:buNone/>
            </a:pPr>
            <a:r>
              <a:rPr lang="en-US" altLang="zh-CN" sz="1600" dirty="0"/>
              <a:t>		</a:t>
            </a:r>
            <a:r>
              <a:rPr lang="en-US" altLang="zh-CN" sz="1600" dirty="0" smtClean="0"/>
              <a:t>{p=p1;p1=p2;p2=p;}</a:t>
            </a:r>
            <a:endParaRPr lang="en-US" altLang="zh-CN" sz="1600" dirty="0"/>
          </a:p>
          <a:p>
            <a:pPr marL="0" indent="0">
              <a:buNone/>
            </a:pPr>
            <a:r>
              <a:rPr lang="en-US" altLang="zh-CN" sz="1600" dirty="0"/>
              <a:t>	</a:t>
            </a:r>
            <a:r>
              <a:rPr lang="en-US" altLang="zh-CN" sz="1600" dirty="0" err="1"/>
              <a:t>printf</a:t>
            </a:r>
            <a:r>
              <a:rPr lang="en-US" altLang="zh-CN" sz="1600" dirty="0"/>
              <a:t>("a=%</a:t>
            </a:r>
            <a:r>
              <a:rPr lang="en-US" altLang="zh-CN" sz="1600" dirty="0" err="1"/>
              <a:t>d,b</a:t>
            </a:r>
            <a:r>
              <a:rPr lang="en-US" altLang="zh-CN" sz="1600" dirty="0"/>
              <a:t>=%d\n",</a:t>
            </a:r>
            <a:r>
              <a:rPr lang="en-US" altLang="zh-CN" sz="1600" dirty="0" err="1"/>
              <a:t>a,b</a:t>
            </a:r>
            <a:r>
              <a:rPr lang="en-US" altLang="zh-CN" sz="1600" dirty="0"/>
              <a:t>);</a:t>
            </a:r>
          </a:p>
          <a:p>
            <a:pPr marL="0" indent="0">
              <a:buNone/>
            </a:pPr>
            <a:r>
              <a:rPr lang="en-US" altLang="zh-CN" sz="1600" dirty="0"/>
              <a:t>	</a:t>
            </a:r>
            <a:r>
              <a:rPr lang="en-US" altLang="zh-CN" sz="1600" dirty="0" err="1"/>
              <a:t>printf</a:t>
            </a:r>
            <a:r>
              <a:rPr lang="en-US" altLang="zh-CN" sz="1600" dirty="0"/>
              <a:t>("max=%</a:t>
            </a:r>
            <a:r>
              <a:rPr lang="en-US" altLang="zh-CN" sz="1600" dirty="0" err="1"/>
              <a:t>d,min</a:t>
            </a:r>
            <a:r>
              <a:rPr lang="en-US" altLang="zh-CN" sz="1600" dirty="0"/>
              <a:t>=%d\n",*p1,*p2);</a:t>
            </a:r>
          </a:p>
          <a:p>
            <a:pPr marL="0" indent="0">
              <a:buNone/>
            </a:pPr>
            <a:r>
              <a:rPr lang="en-US" altLang="zh-CN" sz="1600" dirty="0"/>
              <a:t>}</a:t>
            </a:r>
          </a:p>
          <a:p>
            <a:pPr marL="0" indent="0">
              <a:buNone/>
            </a:pPr>
            <a:endParaRPr lang="zh-CN" altLang="zh-CN" sz="1600" dirty="0"/>
          </a:p>
        </p:txBody>
      </p:sp>
      <p:cxnSp>
        <p:nvCxnSpPr>
          <p:cNvPr id="7" name="直接连接符 6"/>
          <p:cNvCxnSpPr/>
          <p:nvPr/>
        </p:nvCxnSpPr>
        <p:spPr>
          <a:xfrm rot="5400000">
            <a:off x="3050314" y="4143273"/>
            <a:ext cx="4612014" cy="1077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图片 7"/>
          <p:cNvPicPr/>
          <p:nvPr/>
        </p:nvPicPr>
        <p:blipFill rotWithShape="1">
          <a:blip r:embed="rId2"/>
          <a:srcRect t="19009" r="72035" b="40496"/>
          <a:stretch/>
        </p:blipFill>
        <p:spPr>
          <a:xfrm>
            <a:off x="5562043" y="5010537"/>
            <a:ext cx="2345267" cy="117348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6497212" y="2370150"/>
            <a:ext cx="520684" cy="541325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宋体" pitchFamily="2" charset="-122"/>
                <a:ea typeface="宋体" pitchFamily="2" charset="-122"/>
              </a:rPr>
              <a:t>45</a:t>
            </a:r>
            <a:endParaRPr lang="zh-CN" altLang="en-US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5679710" y="2370149"/>
            <a:ext cx="520684" cy="541325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latin typeface="宋体" pitchFamily="2" charset="-122"/>
                <a:ea typeface="宋体" pitchFamily="2" charset="-122"/>
              </a:rPr>
              <a:t>&amp;a</a:t>
            </a:r>
            <a:endParaRPr lang="zh-CN" altLang="en-US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5689133" y="3386953"/>
            <a:ext cx="520684" cy="541325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宋体" pitchFamily="2" charset="-122"/>
                <a:ea typeface="宋体" pitchFamily="2" charset="-122"/>
              </a:rPr>
              <a:t>&amp;</a:t>
            </a:r>
            <a:r>
              <a:rPr lang="en-US" altLang="zh-CN" dirty="0" smtClean="0">
                <a:latin typeface="宋体" pitchFamily="2" charset="-122"/>
                <a:ea typeface="宋体" pitchFamily="2" charset="-122"/>
              </a:rPr>
              <a:t>b</a:t>
            </a:r>
            <a:endParaRPr lang="zh-CN" altLang="en-US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6508408" y="3408898"/>
            <a:ext cx="520684" cy="541325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latin typeface="宋体" pitchFamily="2" charset="-122"/>
                <a:ea typeface="宋体" pitchFamily="2" charset="-122"/>
              </a:rPr>
              <a:t>78</a:t>
            </a:r>
            <a:endParaRPr lang="zh-CN" altLang="en-US" dirty="0">
              <a:latin typeface="宋体" pitchFamily="2" charset="-122"/>
              <a:ea typeface="宋体" pitchFamily="2" charset="-122"/>
            </a:endParaRPr>
          </a:p>
        </p:txBody>
      </p:sp>
      <p:cxnSp>
        <p:nvCxnSpPr>
          <p:cNvPr id="49" name="直接箭头连接符 48"/>
          <p:cNvCxnSpPr>
            <a:stCxn id="46" idx="3"/>
            <a:endCxn id="4" idx="1"/>
          </p:cNvCxnSpPr>
          <p:nvPr/>
        </p:nvCxnSpPr>
        <p:spPr>
          <a:xfrm>
            <a:off x="6200394" y="2640812"/>
            <a:ext cx="296818" cy="1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直接箭头连接符 49"/>
          <p:cNvCxnSpPr/>
          <p:nvPr/>
        </p:nvCxnSpPr>
        <p:spPr>
          <a:xfrm>
            <a:off x="6211590" y="3657614"/>
            <a:ext cx="296818" cy="1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1" name="矩形 50"/>
          <p:cNvSpPr/>
          <p:nvPr/>
        </p:nvSpPr>
        <p:spPr>
          <a:xfrm>
            <a:off x="8419890" y="2370150"/>
            <a:ext cx="520684" cy="541325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宋体" pitchFamily="2" charset="-122"/>
                <a:ea typeface="宋体" pitchFamily="2" charset="-122"/>
              </a:rPr>
              <a:t>45</a:t>
            </a:r>
            <a:endParaRPr lang="zh-CN" altLang="en-US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7602388" y="2370149"/>
            <a:ext cx="520684" cy="541325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latin typeface="宋体" pitchFamily="2" charset="-122"/>
                <a:ea typeface="宋体" pitchFamily="2" charset="-122"/>
              </a:rPr>
              <a:t>&amp;a</a:t>
            </a:r>
            <a:endParaRPr lang="zh-CN" altLang="en-US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7611811" y="3386953"/>
            <a:ext cx="520684" cy="541325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宋体" pitchFamily="2" charset="-122"/>
                <a:ea typeface="宋体" pitchFamily="2" charset="-122"/>
              </a:rPr>
              <a:t>&amp;</a:t>
            </a:r>
            <a:r>
              <a:rPr lang="en-US" altLang="zh-CN" dirty="0" smtClean="0">
                <a:latin typeface="宋体" pitchFamily="2" charset="-122"/>
                <a:ea typeface="宋体" pitchFamily="2" charset="-122"/>
              </a:rPr>
              <a:t>b</a:t>
            </a:r>
            <a:endParaRPr lang="zh-CN" altLang="en-US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8431086" y="3408898"/>
            <a:ext cx="520684" cy="541325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latin typeface="宋体" pitchFamily="2" charset="-122"/>
                <a:ea typeface="宋体" pitchFamily="2" charset="-122"/>
              </a:rPr>
              <a:t>78</a:t>
            </a:r>
            <a:endParaRPr lang="zh-CN" altLang="en-US" dirty="0">
              <a:latin typeface="宋体" pitchFamily="2" charset="-122"/>
              <a:ea typeface="宋体" pitchFamily="2" charset="-122"/>
            </a:endParaRPr>
          </a:p>
        </p:txBody>
      </p:sp>
      <p:cxnSp>
        <p:nvCxnSpPr>
          <p:cNvPr id="55" name="直接箭头连接符 54"/>
          <p:cNvCxnSpPr>
            <a:stCxn id="52" idx="3"/>
            <a:endCxn id="54" idx="1"/>
          </p:cNvCxnSpPr>
          <p:nvPr/>
        </p:nvCxnSpPr>
        <p:spPr>
          <a:xfrm>
            <a:off x="8123072" y="2640812"/>
            <a:ext cx="308014" cy="1038749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直接箭头连接符 55"/>
          <p:cNvCxnSpPr>
            <a:endCxn id="51" idx="1"/>
          </p:cNvCxnSpPr>
          <p:nvPr/>
        </p:nvCxnSpPr>
        <p:spPr>
          <a:xfrm flipV="1">
            <a:off x="8134268" y="2640813"/>
            <a:ext cx="285622" cy="1016801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6592307" y="1960497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a</a:t>
            </a:r>
            <a:endParaRPr lang="zh-CN" altLang="en-US" dirty="0"/>
          </a:p>
        </p:txBody>
      </p:sp>
      <p:sp>
        <p:nvSpPr>
          <p:cNvPr id="58" name="TextBox 57"/>
          <p:cNvSpPr txBox="1"/>
          <p:nvPr/>
        </p:nvSpPr>
        <p:spPr>
          <a:xfrm>
            <a:off x="5765660" y="1967811"/>
            <a:ext cx="434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p1</a:t>
            </a:r>
            <a:endParaRPr lang="zh-CN" altLang="en-US" dirty="0"/>
          </a:p>
        </p:txBody>
      </p:sp>
      <p:sp>
        <p:nvSpPr>
          <p:cNvPr id="59" name="TextBox 58"/>
          <p:cNvSpPr txBox="1"/>
          <p:nvPr/>
        </p:nvSpPr>
        <p:spPr>
          <a:xfrm>
            <a:off x="5765660" y="2995676"/>
            <a:ext cx="434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p2</a:t>
            </a:r>
            <a:endParaRPr lang="zh-CN" alt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6592307" y="299567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b</a:t>
            </a:r>
            <a:endParaRPr lang="zh-CN" altLang="en-US" dirty="0"/>
          </a:p>
        </p:txBody>
      </p:sp>
      <p:sp>
        <p:nvSpPr>
          <p:cNvPr id="61" name="TextBox 60"/>
          <p:cNvSpPr txBox="1"/>
          <p:nvPr/>
        </p:nvSpPr>
        <p:spPr>
          <a:xfrm>
            <a:off x="8509469" y="1956925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a</a:t>
            </a:r>
            <a:endParaRPr lang="zh-CN" altLang="en-US" dirty="0"/>
          </a:p>
        </p:txBody>
      </p:sp>
      <p:sp>
        <p:nvSpPr>
          <p:cNvPr id="62" name="TextBox 61"/>
          <p:cNvSpPr txBox="1"/>
          <p:nvPr/>
        </p:nvSpPr>
        <p:spPr>
          <a:xfrm>
            <a:off x="7646247" y="1956924"/>
            <a:ext cx="434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p1</a:t>
            </a:r>
            <a:endParaRPr lang="zh-CN" altLang="en-US" dirty="0"/>
          </a:p>
        </p:txBody>
      </p:sp>
      <p:sp>
        <p:nvSpPr>
          <p:cNvPr id="63" name="TextBox 62"/>
          <p:cNvSpPr txBox="1"/>
          <p:nvPr/>
        </p:nvSpPr>
        <p:spPr>
          <a:xfrm>
            <a:off x="7676074" y="3032251"/>
            <a:ext cx="434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p2</a:t>
            </a:r>
            <a:endParaRPr lang="zh-CN" altLang="en-US" dirty="0"/>
          </a:p>
        </p:txBody>
      </p:sp>
      <p:sp>
        <p:nvSpPr>
          <p:cNvPr id="64" name="TextBox 63"/>
          <p:cNvSpPr txBox="1"/>
          <p:nvPr/>
        </p:nvSpPr>
        <p:spPr>
          <a:xfrm>
            <a:off x="8502721" y="3032251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b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17483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6" grpId="0" animBg="1"/>
      <p:bldP spid="47" grpId="0" animBg="1"/>
      <p:bldP spid="48" grpId="0" animBg="1"/>
      <p:bldP spid="51" grpId="0" animBg="1"/>
      <p:bldP spid="52" grpId="0" animBg="1"/>
      <p:bldP spid="53" grpId="0" animBg="1"/>
      <p:bldP spid="54" grpId="0" animBg="1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3095072" y="2050143"/>
            <a:ext cx="53326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8.3  </a:t>
            </a:r>
            <a:r>
              <a:rPr lang="zh-CN" altLang="en-US" sz="40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指向数组的指针</a:t>
            </a:r>
          </a:p>
        </p:txBody>
      </p:sp>
      <p:sp>
        <p:nvSpPr>
          <p:cNvPr id="3" name="矩形 2"/>
          <p:cNvSpPr/>
          <p:nvPr/>
        </p:nvSpPr>
        <p:spPr>
          <a:xfrm>
            <a:off x="3095072" y="3066308"/>
            <a:ext cx="44999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smtClean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8.3.1  </a:t>
            </a:r>
            <a:r>
              <a:rPr lang="zh-CN" altLang="en-US" sz="2800" b="1" dirty="0" smtClean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指向一维数组的指针</a:t>
            </a:r>
            <a:endParaRPr lang="zh-CN" altLang="zh-CN" sz="2800" b="1" dirty="0">
              <a:solidFill>
                <a:schemeClr val="accent2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12937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0578" y="609600"/>
            <a:ext cx="9000000" cy="1320800"/>
          </a:xfrm>
        </p:spPr>
        <p:txBody>
          <a:bodyPr/>
          <a:lstStyle/>
          <a:p>
            <a:r>
              <a:rPr lang="zh-CN" altLang="en-US" dirty="0" smtClean="0">
                <a:ea typeface="Microsoft YaHei UI"/>
              </a:rPr>
              <a:t>一维</a:t>
            </a:r>
            <a:r>
              <a:rPr lang="zh-CN" altLang="zh-CN" dirty="0" smtClean="0">
                <a:ea typeface="Microsoft YaHei UI"/>
              </a:rPr>
              <a:t>数组的</a:t>
            </a:r>
            <a:r>
              <a:rPr lang="zh-CN" altLang="en-US" dirty="0" smtClean="0">
                <a:ea typeface="Microsoft YaHei UI"/>
              </a:rPr>
              <a:t>名字</a:t>
            </a:r>
            <a:endParaRPr lang="zh-CN" altLang="zh-CN" dirty="0">
              <a:ea typeface="Microsoft YaHei UI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79305" y="1564815"/>
            <a:ext cx="4507167" cy="358215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altLang="zh-CN" sz="2400" dirty="0">
                <a:ea typeface="Microsoft YaHei UI"/>
              </a:rPr>
              <a:t>#include  &lt;stdio.h&gt;</a:t>
            </a:r>
          </a:p>
          <a:p>
            <a:pPr marL="0" indent="0">
              <a:buNone/>
            </a:pPr>
            <a:r>
              <a:rPr lang="pt-BR" altLang="zh-CN" sz="2400" dirty="0">
                <a:ea typeface="Microsoft YaHei UI"/>
              </a:rPr>
              <a:t>main()</a:t>
            </a:r>
          </a:p>
          <a:p>
            <a:pPr marL="0" indent="0">
              <a:buNone/>
            </a:pPr>
            <a:r>
              <a:rPr lang="pt-BR" altLang="zh-CN" sz="2400" dirty="0">
                <a:ea typeface="Microsoft YaHei UI"/>
              </a:rPr>
              <a:t>{</a:t>
            </a:r>
          </a:p>
          <a:p>
            <a:pPr marL="0" indent="0">
              <a:buNone/>
            </a:pPr>
            <a:r>
              <a:rPr lang="pt-BR" altLang="zh-CN" sz="2400" dirty="0">
                <a:ea typeface="Microsoft YaHei UI"/>
              </a:rPr>
              <a:t>	int a[5]={1,2,3,4,5};</a:t>
            </a:r>
          </a:p>
          <a:p>
            <a:pPr marL="0" indent="0">
              <a:buNone/>
            </a:pPr>
            <a:r>
              <a:rPr lang="pt-BR" altLang="zh-CN" sz="2400" dirty="0">
                <a:ea typeface="Microsoft YaHei UI"/>
              </a:rPr>
              <a:t>	printf</a:t>
            </a:r>
            <a:r>
              <a:rPr lang="pt-BR" altLang="zh-CN" sz="2400" dirty="0" smtClean="0">
                <a:ea typeface="Microsoft YaHei UI"/>
              </a:rPr>
              <a:t>("%</a:t>
            </a:r>
            <a:r>
              <a:rPr lang="pt-BR" altLang="zh-CN" sz="2400" dirty="0">
                <a:ea typeface="Microsoft YaHei UI"/>
              </a:rPr>
              <a:t>d</a:t>
            </a:r>
            <a:r>
              <a:rPr lang="pt-BR" altLang="zh-CN" sz="2400" dirty="0" smtClean="0">
                <a:ea typeface="Microsoft YaHei UI"/>
              </a:rPr>
              <a:t>,%</a:t>
            </a:r>
            <a:r>
              <a:rPr lang="pt-BR" altLang="zh-CN" sz="2400" dirty="0">
                <a:ea typeface="Microsoft YaHei UI"/>
              </a:rPr>
              <a:t>d</a:t>
            </a:r>
            <a:r>
              <a:rPr lang="pt-BR" altLang="zh-CN" sz="2400" dirty="0" smtClean="0">
                <a:ea typeface="Microsoft YaHei UI"/>
              </a:rPr>
              <a:t>\n</a:t>
            </a:r>
            <a:r>
              <a:rPr lang="pt-BR" altLang="zh-CN" sz="2400" dirty="0">
                <a:ea typeface="Microsoft YaHei UI"/>
              </a:rPr>
              <a:t>",a,&amp;a[0]);</a:t>
            </a:r>
          </a:p>
          <a:p>
            <a:pPr marL="0" indent="0">
              <a:buNone/>
            </a:pPr>
            <a:r>
              <a:rPr lang="pt-BR" altLang="zh-CN" sz="2400" dirty="0">
                <a:ea typeface="Microsoft YaHei UI"/>
              </a:rPr>
              <a:t>	printf("%d,%d\n",a[0],*a);</a:t>
            </a:r>
          </a:p>
          <a:p>
            <a:pPr marL="0" indent="0">
              <a:buNone/>
            </a:pPr>
            <a:r>
              <a:rPr lang="pt-BR" altLang="zh-CN" sz="2400" dirty="0">
                <a:ea typeface="Microsoft YaHei UI"/>
              </a:rPr>
              <a:t> } </a:t>
            </a:r>
            <a:endParaRPr lang="en-US" altLang="zh-CN" sz="2400" dirty="0" smtClean="0">
              <a:ea typeface="Microsoft YaHei UI"/>
            </a:endParaRPr>
          </a:p>
        </p:txBody>
      </p:sp>
      <p:sp>
        <p:nvSpPr>
          <p:cNvPr id="4" name="内容占位符 2"/>
          <p:cNvSpPr txBox="1">
            <a:spLocks/>
          </p:cNvSpPr>
          <p:nvPr/>
        </p:nvSpPr>
        <p:spPr>
          <a:xfrm>
            <a:off x="5318518" y="1649860"/>
            <a:ext cx="4693816" cy="39962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dirty="0" smtClean="0">
                <a:ea typeface="Microsoft YaHei UI"/>
              </a:rPr>
              <a:t>在</a:t>
            </a:r>
            <a:r>
              <a:rPr lang="en-US" altLang="zh-CN" sz="2800" dirty="0" smtClean="0">
                <a:ea typeface="Microsoft YaHei UI"/>
              </a:rPr>
              <a:t>C</a:t>
            </a:r>
            <a:r>
              <a:rPr lang="zh-CN" altLang="en-US" sz="2800" dirty="0" smtClean="0">
                <a:ea typeface="Microsoft YaHei UI"/>
              </a:rPr>
              <a:t>语言中，数组名代表数组的起始地址，这是一个</a:t>
            </a:r>
            <a:r>
              <a:rPr lang="zh-CN" altLang="en-US" sz="2800" dirty="0">
                <a:ea typeface="Microsoft YaHei UI"/>
              </a:rPr>
              <a:t>地址</a:t>
            </a:r>
            <a:r>
              <a:rPr lang="zh-CN" altLang="en-US" sz="2800" dirty="0" smtClean="0">
                <a:ea typeface="Microsoft YaHei UI"/>
              </a:rPr>
              <a:t>常量</a:t>
            </a:r>
            <a:r>
              <a:rPr lang="en-US" altLang="zh-CN" sz="2800" dirty="0" smtClean="0">
                <a:ea typeface="Microsoft YaHei UI"/>
              </a:rPr>
              <a:t>,</a:t>
            </a:r>
            <a:r>
              <a:rPr lang="zh-CN" altLang="en-US" sz="2800" dirty="0" smtClean="0">
                <a:ea typeface="Microsoft YaHei UI"/>
              </a:rPr>
              <a:t>不允许赋值。</a:t>
            </a:r>
          </a:p>
          <a:p>
            <a:pPr marL="0" indent="0">
              <a:buFont typeface="Wingdings 3" charset="2"/>
              <a:buNone/>
            </a:pPr>
            <a:endParaRPr lang="zh-CN" altLang="en-US" sz="2800" dirty="0" smtClean="0">
              <a:ea typeface="Microsoft YaHei UI"/>
            </a:endParaRPr>
          </a:p>
          <a:p>
            <a:r>
              <a:rPr lang="zh-CN" altLang="en-US" sz="2800" dirty="0" smtClean="0">
                <a:ea typeface="Microsoft YaHei UI"/>
              </a:rPr>
              <a:t>数组名是指向 数组第一个元素的指针。</a:t>
            </a:r>
          </a:p>
          <a:p>
            <a:endParaRPr lang="zh-CN" altLang="en-US" sz="2800" dirty="0" smtClean="0">
              <a:ea typeface="Microsoft YaHei UI"/>
            </a:endParaRPr>
          </a:p>
          <a:p>
            <a:pPr marL="0" indent="0">
              <a:buFont typeface="Wingdings 3" charset="2"/>
              <a:buNone/>
            </a:pPr>
            <a:endParaRPr lang="zh-CN" altLang="en-US" sz="2800" dirty="0" smtClean="0">
              <a:ea typeface="Microsoft YaHei UI"/>
            </a:endParaRPr>
          </a:p>
        </p:txBody>
      </p:sp>
      <p:pic>
        <p:nvPicPr>
          <p:cNvPr id="1027" name="Picture 3" descr="C:\Users\Administrator\AppData\Roaming\Tencent\Users\975411396\QQ\WinTemp\RichOle\[~2DGAN1PO$V%4RMLX1{{Z7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7"/>
          <a:stretch/>
        </p:blipFill>
        <p:spPr bwMode="auto">
          <a:xfrm>
            <a:off x="985125" y="5106775"/>
            <a:ext cx="2832076" cy="750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346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 smtClean="0"/>
              <a:t>指向</a:t>
            </a:r>
            <a:r>
              <a:rPr lang="zh-CN" altLang="zh-CN" dirty="0"/>
              <a:t>一维数组的</a:t>
            </a:r>
            <a:r>
              <a:rPr lang="zh-CN" altLang="zh-CN" dirty="0" smtClean="0"/>
              <a:t>指针</a:t>
            </a:r>
            <a:r>
              <a:rPr lang="zh-CN" altLang="en-US" dirty="0" smtClean="0"/>
              <a:t>变量</a:t>
            </a:r>
            <a:endParaRPr lang="zh-CN" altLang="zh-CN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0578" y="1405474"/>
            <a:ext cx="9120732" cy="3996266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altLang="zh-CN" sz="2800" dirty="0" smtClean="0"/>
          </a:p>
          <a:p>
            <a:pPr marL="0" indent="0">
              <a:buNone/>
            </a:pPr>
            <a:r>
              <a:rPr lang="en-US" altLang="zh-CN" sz="2800" dirty="0"/>
              <a:t>1.</a:t>
            </a:r>
            <a:r>
              <a:rPr lang="zh-CN" altLang="zh-CN" sz="2800" dirty="0"/>
              <a:t>指向一维数组</a:t>
            </a:r>
            <a:r>
              <a:rPr lang="zh-CN" altLang="zh-CN" sz="2800" dirty="0" smtClean="0"/>
              <a:t>元素</a:t>
            </a:r>
            <a:r>
              <a:rPr lang="zh-CN" altLang="en-US" sz="2800" dirty="0" smtClean="0"/>
              <a:t>的</a:t>
            </a:r>
            <a:r>
              <a:rPr lang="zh-CN" altLang="zh-CN" sz="2800" dirty="0" smtClean="0"/>
              <a:t>指针</a:t>
            </a:r>
            <a:r>
              <a:rPr lang="zh-CN" altLang="en-US" sz="2800" dirty="0" smtClean="0"/>
              <a:t>变量定义</a:t>
            </a:r>
            <a:endParaRPr lang="en-US" altLang="zh-CN" sz="2800" dirty="0" smtClean="0"/>
          </a:p>
          <a:p>
            <a:pPr marL="0" indent="0">
              <a:buNone/>
            </a:pPr>
            <a:r>
              <a:rPr lang="zh-CN" altLang="en-US" sz="2800" dirty="0" smtClean="0"/>
              <a:t>例如</a:t>
            </a:r>
            <a:r>
              <a:rPr lang="zh-CN" altLang="en-US" sz="2800" dirty="0"/>
              <a:t>：</a:t>
            </a:r>
            <a:endParaRPr lang="zh-CN" altLang="zh-CN" sz="2800" dirty="0"/>
          </a:p>
          <a:p>
            <a:pPr marL="0" indent="0">
              <a:buNone/>
            </a:pPr>
            <a:r>
              <a:rPr lang="en-US" altLang="zh-CN" sz="2800" dirty="0" smtClean="0"/>
              <a:t>       </a:t>
            </a:r>
            <a:r>
              <a:rPr lang="en-US" altLang="zh-CN" sz="2800" dirty="0" err="1" smtClean="0"/>
              <a:t>int</a:t>
            </a:r>
            <a:r>
              <a:rPr lang="en-US" altLang="zh-CN" sz="2800" dirty="0" smtClean="0"/>
              <a:t> </a:t>
            </a:r>
            <a:r>
              <a:rPr lang="en-US" altLang="zh-CN" sz="2800" dirty="0"/>
              <a:t>a[10];</a:t>
            </a:r>
            <a:endParaRPr lang="zh-CN" altLang="zh-CN" sz="2800" dirty="0"/>
          </a:p>
          <a:p>
            <a:pPr marL="0" indent="0">
              <a:buNone/>
            </a:pPr>
            <a:r>
              <a:rPr lang="en-US" altLang="zh-CN" sz="2800" dirty="0"/>
              <a:t>       </a:t>
            </a:r>
            <a:r>
              <a:rPr lang="en-US" altLang="zh-CN" sz="2800" dirty="0" err="1"/>
              <a:t>int</a:t>
            </a:r>
            <a:r>
              <a:rPr lang="en-US" altLang="zh-CN" sz="2800" dirty="0"/>
              <a:t> *p;</a:t>
            </a:r>
          </a:p>
          <a:p>
            <a:pPr marL="0" indent="0">
              <a:buNone/>
            </a:pPr>
            <a:r>
              <a:rPr lang="en-US" altLang="zh-CN" sz="2800" dirty="0"/>
              <a:t>       p=&amp;a[0];</a:t>
            </a:r>
            <a:endParaRPr lang="zh-CN" altLang="zh-CN" sz="2800" dirty="0"/>
          </a:p>
          <a:p>
            <a:pPr marL="0" indent="0">
              <a:buNone/>
            </a:pPr>
            <a:endParaRPr lang="zh-CN" altLang="zh-CN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6870700" y="2436335"/>
            <a:ext cx="2463800" cy="1641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或：</a:t>
            </a:r>
            <a:endParaRPr lang="zh-CN" altLang="zh-CN" sz="2800" dirty="0">
              <a:solidFill>
                <a:schemeClr val="tx1">
                  <a:lumMod val="75000"/>
                  <a:lumOff val="25000"/>
                </a:scheme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defTabSz="457200"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      </a:t>
            </a:r>
            <a:r>
              <a:rPr lang="en-US" altLang="zh-CN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int</a:t>
            </a: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a[10];</a:t>
            </a:r>
            <a:endParaRPr lang="zh-CN" altLang="zh-CN" sz="2800" dirty="0">
              <a:solidFill>
                <a:schemeClr val="tx1">
                  <a:lumMod val="75000"/>
                  <a:lumOff val="25000"/>
                </a:scheme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defTabSz="457200"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      </a:t>
            </a:r>
            <a:r>
              <a:rPr lang="en-US" altLang="zh-CN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int</a:t>
            </a: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*p=a;       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29000" y="2487135"/>
            <a:ext cx="3276600" cy="1641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或：</a:t>
            </a:r>
            <a:endParaRPr lang="zh-CN" altLang="zh-CN" sz="2800" dirty="0">
              <a:solidFill>
                <a:schemeClr val="tx1">
                  <a:lumMod val="75000"/>
                  <a:lumOff val="25000"/>
                </a:scheme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defTabSz="457200"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      </a:t>
            </a:r>
            <a:r>
              <a:rPr lang="en-US" altLang="zh-CN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int</a:t>
            </a: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a[10];</a:t>
            </a:r>
            <a:endParaRPr lang="zh-CN" altLang="zh-CN" sz="2800" dirty="0">
              <a:solidFill>
                <a:schemeClr val="tx1">
                  <a:lumMod val="75000"/>
                  <a:lumOff val="25000"/>
                </a:scheme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defTabSz="457200"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      </a:t>
            </a:r>
            <a:r>
              <a:rPr lang="en-US" altLang="zh-CN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int</a:t>
            </a: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*p= &amp;a[0];       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05965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77512" y="609600"/>
            <a:ext cx="7115064" cy="1320800"/>
          </a:xfrm>
        </p:spPr>
        <p:txBody>
          <a:bodyPr/>
          <a:lstStyle/>
          <a:p>
            <a:r>
              <a:rPr lang="zh-CN" altLang="zh-CN" dirty="0" smtClean="0"/>
              <a:t>指向</a:t>
            </a:r>
            <a:r>
              <a:rPr lang="zh-CN" altLang="zh-CN" dirty="0"/>
              <a:t>一维数组的指针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0578" y="1899617"/>
            <a:ext cx="9591786" cy="428411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zh-CN" sz="2800" dirty="0"/>
              <a:t>如果有定义：</a:t>
            </a:r>
          </a:p>
          <a:p>
            <a:pPr marL="0" indent="0">
              <a:buNone/>
            </a:pPr>
            <a:r>
              <a:rPr lang="en-US" altLang="zh-CN" sz="2800" dirty="0" smtClean="0"/>
              <a:t>    </a:t>
            </a:r>
            <a:r>
              <a:rPr lang="en-US" altLang="zh-CN" sz="2800" dirty="0" err="1" smtClean="0"/>
              <a:t>int</a:t>
            </a:r>
            <a:r>
              <a:rPr lang="en-US" altLang="zh-CN" sz="2800" dirty="0" smtClean="0"/>
              <a:t> </a:t>
            </a:r>
            <a:r>
              <a:rPr lang="en-US" altLang="zh-CN" sz="2800" dirty="0"/>
              <a:t>a=3,array[5]={1,2,3,4,5},*p1,*p2</a:t>
            </a:r>
            <a:r>
              <a:rPr lang="en-US" altLang="zh-CN" sz="2800" dirty="0" smtClean="0"/>
              <a:t>;</a:t>
            </a:r>
          </a:p>
          <a:p>
            <a:pPr marL="0" indent="0">
              <a:buNone/>
            </a:pPr>
            <a:r>
              <a:rPr lang="zh-CN" altLang="zh-CN" sz="2800" dirty="0" smtClean="0"/>
              <a:t>那么</a:t>
            </a:r>
            <a:r>
              <a:rPr lang="zh-CN" altLang="zh-CN" sz="2800" dirty="0"/>
              <a:t>如下赋值运算都是正确的：</a:t>
            </a:r>
          </a:p>
          <a:p>
            <a:pPr marL="0" indent="0">
              <a:buNone/>
            </a:pPr>
            <a:r>
              <a:rPr lang="en-US" altLang="zh-CN" sz="2800" dirty="0"/>
              <a:t>	p1=&amp;a;         </a:t>
            </a:r>
            <a:r>
              <a:rPr lang="en-US" altLang="zh-CN" sz="2800" dirty="0" smtClean="0"/>
              <a:t>       </a:t>
            </a:r>
            <a:r>
              <a:rPr lang="en-US" altLang="zh-CN" sz="2800" dirty="0"/>
              <a:t>//</a:t>
            </a:r>
            <a:r>
              <a:rPr lang="zh-CN" altLang="zh-CN" sz="2800" dirty="0"/>
              <a:t>将变量</a:t>
            </a:r>
            <a:r>
              <a:rPr lang="en-US" altLang="zh-CN" sz="2800" dirty="0"/>
              <a:t>a</a:t>
            </a:r>
            <a:r>
              <a:rPr lang="zh-CN" altLang="zh-CN" sz="2800" dirty="0"/>
              <a:t>的地址赋值给</a:t>
            </a:r>
            <a:r>
              <a:rPr lang="en-US" altLang="zh-CN" sz="2800" dirty="0"/>
              <a:t>p1</a:t>
            </a:r>
            <a:endParaRPr lang="zh-CN" altLang="zh-CN" sz="2800" dirty="0"/>
          </a:p>
          <a:p>
            <a:pPr marL="0" indent="0">
              <a:buNone/>
            </a:pPr>
            <a:r>
              <a:rPr lang="en-US" altLang="zh-CN" sz="2800" dirty="0"/>
              <a:t>	p1=array;       </a:t>
            </a:r>
            <a:r>
              <a:rPr lang="en-US" altLang="zh-CN" sz="2800" dirty="0" smtClean="0"/>
              <a:t>      </a:t>
            </a:r>
            <a:r>
              <a:rPr lang="en-US" altLang="zh-CN" sz="2800" dirty="0"/>
              <a:t>//</a:t>
            </a:r>
            <a:r>
              <a:rPr lang="zh-CN" altLang="zh-CN" sz="2800" dirty="0"/>
              <a:t>将数组</a:t>
            </a:r>
            <a:r>
              <a:rPr lang="en-US" altLang="zh-CN" sz="2800" dirty="0"/>
              <a:t>array</a:t>
            </a:r>
            <a:r>
              <a:rPr lang="zh-CN" altLang="zh-CN" sz="2800" dirty="0"/>
              <a:t>的首地址赋值给</a:t>
            </a:r>
            <a:r>
              <a:rPr lang="en-US" altLang="zh-CN" sz="2800" dirty="0"/>
              <a:t>p1</a:t>
            </a:r>
            <a:endParaRPr lang="zh-CN" altLang="zh-CN" sz="2800" dirty="0"/>
          </a:p>
          <a:p>
            <a:pPr marL="0" indent="0">
              <a:buNone/>
            </a:pPr>
            <a:r>
              <a:rPr lang="en-US" altLang="zh-CN" sz="2800" dirty="0"/>
              <a:t>	p1=&amp;array[2];     //</a:t>
            </a:r>
            <a:r>
              <a:rPr lang="zh-CN" altLang="zh-CN" sz="2800" dirty="0"/>
              <a:t>将数组元素</a:t>
            </a:r>
            <a:r>
              <a:rPr lang="en-US" altLang="zh-CN" sz="2800" dirty="0"/>
              <a:t>array[2]</a:t>
            </a:r>
            <a:r>
              <a:rPr lang="zh-CN" altLang="zh-CN" sz="2800" dirty="0"/>
              <a:t>的地址赋值给</a:t>
            </a:r>
            <a:r>
              <a:rPr lang="en-US" altLang="zh-CN" sz="2800" dirty="0"/>
              <a:t>p1</a:t>
            </a:r>
            <a:endParaRPr lang="zh-CN" altLang="zh-CN" sz="2800" dirty="0"/>
          </a:p>
          <a:p>
            <a:pPr marL="0" indent="0">
              <a:buNone/>
            </a:pPr>
            <a:r>
              <a:rPr lang="en-US" altLang="zh-CN" sz="2800" dirty="0"/>
              <a:t>	p2=p1;        </a:t>
            </a:r>
            <a:r>
              <a:rPr lang="en-US" altLang="zh-CN" sz="2800" dirty="0" smtClean="0"/>
              <a:t>        </a:t>
            </a:r>
            <a:r>
              <a:rPr lang="en-US" altLang="zh-CN" sz="2800" dirty="0"/>
              <a:t>//</a:t>
            </a:r>
            <a:r>
              <a:rPr lang="zh-CN" altLang="zh-CN" sz="2800" dirty="0"/>
              <a:t>将指针变量</a:t>
            </a:r>
            <a:r>
              <a:rPr lang="en-US" altLang="zh-CN" sz="2800" dirty="0"/>
              <a:t>p1</a:t>
            </a:r>
            <a:r>
              <a:rPr lang="zh-CN" altLang="zh-CN" sz="2800" dirty="0"/>
              <a:t>的地址赋值给</a:t>
            </a:r>
            <a:r>
              <a:rPr lang="en-US" altLang="zh-CN" sz="2800" dirty="0"/>
              <a:t>p2</a:t>
            </a:r>
            <a:endParaRPr lang="zh-CN" altLang="zh-CN" sz="2800" dirty="0"/>
          </a:p>
          <a:p>
            <a:pPr marL="0" indent="0">
              <a:buNone/>
            </a:pPr>
            <a:endParaRPr lang="zh-CN" altLang="zh-CN" sz="2800" dirty="0"/>
          </a:p>
          <a:p>
            <a:pPr marL="0" indent="0">
              <a:buNone/>
            </a:pPr>
            <a:endParaRPr lang="en-US" altLang="zh-CN" sz="2800" dirty="0" smtClean="0"/>
          </a:p>
        </p:txBody>
      </p:sp>
    </p:spTree>
    <p:extLst>
      <p:ext uri="{BB962C8B-B14F-4D97-AF65-F5344CB8AC3E}">
        <p14:creationId xmlns:p14="http://schemas.microsoft.com/office/powerpoint/2010/main" val="2697827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数组指针的运算</a:t>
            </a:r>
            <a:endParaRPr lang="zh-CN" altLang="zh-CN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9013" y="1634821"/>
            <a:ext cx="9273132" cy="169026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zh-CN" sz="3200" dirty="0" smtClean="0"/>
              <a:t>如果</a:t>
            </a:r>
            <a:r>
              <a:rPr lang="en-US" altLang="zh-CN" sz="3200" dirty="0"/>
              <a:t>p</a:t>
            </a:r>
            <a:r>
              <a:rPr lang="zh-CN" altLang="zh-CN" sz="3200" dirty="0"/>
              <a:t>指向数组</a:t>
            </a:r>
            <a:r>
              <a:rPr lang="en-US" altLang="zh-CN" sz="3200" dirty="0"/>
              <a:t>a</a:t>
            </a:r>
            <a:r>
              <a:rPr lang="zh-CN" altLang="zh-CN" sz="3200" dirty="0"/>
              <a:t>的首地址，即</a:t>
            </a:r>
            <a:r>
              <a:rPr lang="en-US" altLang="zh-CN" sz="3200" dirty="0"/>
              <a:t>a[0]</a:t>
            </a:r>
            <a:r>
              <a:rPr lang="zh-CN" altLang="zh-CN" sz="3200" dirty="0"/>
              <a:t>的地址，</a:t>
            </a:r>
            <a:r>
              <a:rPr lang="zh-CN" altLang="zh-CN" sz="3200" dirty="0" smtClean="0"/>
              <a:t>那么表达式</a:t>
            </a:r>
            <a:r>
              <a:rPr lang="en-US" altLang="zh-CN" sz="3200" dirty="0" smtClean="0"/>
              <a:t>p+1</a:t>
            </a:r>
            <a:r>
              <a:rPr lang="zh-CN" altLang="en-US" sz="3200" dirty="0" smtClean="0"/>
              <a:t>、</a:t>
            </a:r>
            <a:r>
              <a:rPr lang="en-US" altLang="zh-CN" sz="3200" dirty="0" smtClean="0"/>
              <a:t>p+2…</a:t>
            </a:r>
            <a:r>
              <a:rPr lang="zh-CN" altLang="zh-CN" sz="3200" dirty="0" smtClean="0"/>
              <a:t>的含义是什么</a:t>
            </a:r>
            <a:r>
              <a:rPr lang="en-US" altLang="zh-CN" sz="3200" dirty="0" smtClean="0"/>
              <a:t>?</a:t>
            </a:r>
          </a:p>
          <a:p>
            <a:pPr marL="0" indent="0">
              <a:buNone/>
            </a:pPr>
            <a:endParaRPr lang="zh-CN" altLang="zh-CN" sz="3200" dirty="0"/>
          </a:p>
        </p:txBody>
      </p:sp>
    </p:spTree>
    <p:extLst>
      <p:ext uri="{BB962C8B-B14F-4D97-AF65-F5344CB8AC3E}">
        <p14:creationId xmlns:p14="http://schemas.microsoft.com/office/powerpoint/2010/main" val="2170981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数组指针的运算</a:t>
            </a:r>
            <a:endParaRPr lang="zh-CN" altLang="zh-CN" dirty="0"/>
          </a:p>
        </p:txBody>
      </p:sp>
      <p:sp>
        <p:nvSpPr>
          <p:cNvPr id="33" name="TextBox 32"/>
          <p:cNvSpPr txBox="1"/>
          <p:nvPr/>
        </p:nvSpPr>
        <p:spPr>
          <a:xfrm>
            <a:off x="6450779" y="150326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p</a:t>
            </a:r>
            <a:endParaRPr lang="zh-CN" altLang="en-US" dirty="0"/>
          </a:p>
        </p:txBody>
      </p:sp>
      <p:cxnSp>
        <p:nvCxnSpPr>
          <p:cNvPr id="35" name="直接箭头连接符 34"/>
          <p:cNvCxnSpPr/>
          <p:nvPr/>
        </p:nvCxnSpPr>
        <p:spPr>
          <a:xfrm>
            <a:off x="6799163" y="1712532"/>
            <a:ext cx="72041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直接箭头连接符 36"/>
          <p:cNvCxnSpPr/>
          <p:nvPr/>
        </p:nvCxnSpPr>
        <p:spPr>
          <a:xfrm>
            <a:off x="6799163" y="3264242"/>
            <a:ext cx="72041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6240853" y="3079576"/>
            <a:ext cx="746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p+1</a:t>
            </a:r>
            <a:endParaRPr lang="zh-CN" altLang="en-US" dirty="0"/>
          </a:p>
        </p:txBody>
      </p:sp>
      <p:cxnSp>
        <p:nvCxnSpPr>
          <p:cNvPr id="39" name="直接箭头连接符 38"/>
          <p:cNvCxnSpPr/>
          <p:nvPr/>
        </p:nvCxnSpPr>
        <p:spPr>
          <a:xfrm>
            <a:off x="6799163" y="4724815"/>
            <a:ext cx="72041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6267903" y="4540149"/>
            <a:ext cx="705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p+2</a:t>
            </a:r>
            <a:endParaRPr lang="zh-CN" altLang="en-US" dirty="0"/>
          </a:p>
        </p:txBody>
      </p:sp>
      <p:sp>
        <p:nvSpPr>
          <p:cNvPr id="15" name="内容占位符 2"/>
          <p:cNvSpPr txBox="1">
            <a:spLocks/>
          </p:cNvSpPr>
          <p:nvPr/>
        </p:nvSpPr>
        <p:spPr>
          <a:xfrm>
            <a:off x="235479" y="1555267"/>
            <a:ext cx="5018692" cy="23917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2400" dirty="0"/>
              <a:t>#include  &lt;</a:t>
            </a:r>
            <a:r>
              <a:rPr lang="en-US" altLang="zh-CN" sz="2400" dirty="0" err="1"/>
              <a:t>stdio.h</a:t>
            </a:r>
            <a:r>
              <a:rPr lang="en-US" altLang="zh-CN" sz="2400" dirty="0"/>
              <a:t>&gt;</a:t>
            </a:r>
          </a:p>
          <a:p>
            <a:pPr marL="0" indent="0">
              <a:buNone/>
            </a:pPr>
            <a:r>
              <a:rPr lang="en-US" altLang="zh-CN" sz="2400" dirty="0"/>
              <a:t>main()</a:t>
            </a:r>
          </a:p>
          <a:p>
            <a:pPr marL="0" indent="0">
              <a:buNone/>
            </a:pPr>
            <a:r>
              <a:rPr lang="en-US" altLang="zh-CN" sz="2400" dirty="0"/>
              <a:t>{</a:t>
            </a:r>
          </a:p>
          <a:p>
            <a:pPr marL="0" indent="0">
              <a:buNone/>
            </a:pPr>
            <a:r>
              <a:rPr lang="en-US" altLang="zh-CN" sz="2400" dirty="0"/>
              <a:t>	</a:t>
            </a:r>
            <a:r>
              <a:rPr lang="en-US" altLang="zh-CN" sz="2400" dirty="0" err="1"/>
              <a:t>int</a:t>
            </a:r>
            <a:r>
              <a:rPr lang="en-US" altLang="zh-CN" sz="2400" dirty="0"/>
              <a:t> a[3];</a:t>
            </a:r>
          </a:p>
          <a:p>
            <a:pPr marL="0" indent="0">
              <a:buNone/>
            </a:pPr>
            <a:r>
              <a:rPr lang="en-US" altLang="zh-CN" sz="2400" dirty="0"/>
              <a:t>	</a:t>
            </a:r>
            <a:r>
              <a:rPr lang="en-US" altLang="zh-CN" sz="2400" dirty="0" err="1"/>
              <a:t>int</a:t>
            </a:r>
            <a:r>
              <a:rPr lang="en-US" altLang="zh-CN" sz="2400" dirty="0"/>
              <a:t> *p;</a:t>
            </a:r>
          </a:p>
          <a:p>
            <a:pPr marL="0" indent="0">
              <a:buNone/>
            </a:pPr>
            <a:r>
              <a:rPr lang="en-US" altLang="zh-CN" sz="2400" dirty="0"/>
              <a:t>	p=a;</a:t>
            </a:r>
          </a:p>
          <a:p>
            <a:pPr marL="0" indent="0">
              <a:buNone/>
            </a:pPr>
            <a:r>
              <a:rPr lang="en-US" altLang="zh-CN" sz="2400" dirty="0"/>
              <a:t>	</a:t>
            </a:r>
            <a:r>
              <a:rPr lang="en-US" altLang="zh-CN" sz="2400" dirty="0" err="1"/>
              <a:t>printf</a:t>
            </a:r>
            <a:r>
              <a:rPr lang="en-US" altLang="zh-CN" sz="2400" dirty="0"/>
              <a:t>("%x,%x,%x",p,p+1,p+2);</a:t>
            </a:r>
          </a:p>
          <a:p>
            <a:pPr marL="0" indent="0">
              <a:buNone/>
            </a:pPr>
            <a:r>
              <a:rPr lang="en-US" altLang="zh-CN" sz="2400" dirty="0"/>
              <a:t> }</a:t>
            </a: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6873888"/>
              </p:ext>
            </p:extLst>
          </p:nvPr>
        </p:nvGraphicFramePr>
        <p:xfrm>
          <a:off x="7513801" y="1233714"/>
          <a:ext cx="3352212" cy="5186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74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79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68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3761">
                <a:tc>
                  <a:txBody>
                    <a:bodyPr/>
                    <a:lstStyle/>
                    <a:p>
                      <a:r>
                        <a:rPr lang="en-US" altLang="zh-CN" b="0" dirty="0" smtClean="0">
                          <a:solidFill>
                            <a:schemeClr val="tx1"/>
                          </a:solidFill>
                        </a:rPr>
                        <a:t>0x62fe2f</a:t>
                      </a:r>
                      <a:endParaRPr lang="zh-CN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b="0" dirty="0" smtClean="0">
                          <a:solidFill>
                            <a:schemeClr val="tx1"/>
                          </a:solidFill>
                        </a:rPr>
                        <a:t>0x62fe30</a:t>
                      </a:r>
                      <a:endParaRPr lang="zh-CN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a[0]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0x</a:t>
                      </a:r>
                      <a:r>
                        <a:rPr lang="en-US" altLang="zh-CN" b="0" dirty="0" smtClean="0">
                          <a:solidFill>
                            <a:schemeClr val="tx1"/>
                          </a:solidFill>
                        </a:rPr>
                        <a:t>62fe31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0x</a:t>
                      </a:r>
                      <a:r>
                        <a:rPr lang="en-US" altLang="zh-CN" b="0" dirty="0" smtClean="0">
                          <a:solidFill>
                            <a:schemeClr val="tx1"/>
                          </a:solidFill>
                        </a:rPr>
                        <a:t>62fe32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0x</a:t>
                      </a:r>
                      <a:r>
                        <a:rPr lang="en-US" altLang="zh-CN" b="0" dirty="0" smtClean="0">
                          <a:solidFill>
                            <a:schemeClr val="tx1"/>
                          </a:solidFill>
                        </a:rPr>
                        <a:t>62fe33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0x</a:t>
                      </a:r>
                      <a:r>
                        <a:rPr lang="en-US" altLang="zh-CN" b="0" dirty="0" smtClean="0">
                          <a:solidFill>
                            <a:schemeClr val="tx1"/>
                          </a:solidFill>
                        </a:rPr>
                        <a:t>62fe34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a[1]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0x</a:t>
                      </a:r>
                      <a:r>
                        <a:rPr lang="en-US" altLang="zh-CN" b="0" dirty="0" smtClean="0">
                          <a:solidFill>
                            <a:schemeClr val="tx1"/>
                          </a:solidFill>
                        </a:rPr>
                        <a:t>62fe35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0x</a:t>
                      </a:r>
                      <a:r>
                        <a:rPr lang="en-US" altLang="zh-CN" b="0" dirty="0" smtClean="0">
                          <a:solidFill>
                            <a:schemeClr val="tx1"/>
                          </a:solidFill>
                        </a:rPr>
                        <a:t>62fe36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0x</a:t>
                      </a:r>
                      <a:r>
                        <a:rPr lang="en-US" altLang="zh-CN" b="0" dirty="0" smtClean="0">
                          <a:solidFill>
                            <a:schemeClr val="tx1"/>
                          </a:solidFill>
                        </a:rPr>
                        <a:t>62fe37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0x</a:t>
                      </a:r>
                      <a:r>
                        <a:rPr lang="en-US" altLang="zh-CN" b="0" dirty="0" smtClean="0">
                          <a:solidFill>
                            <a:schemeClr val="tx1"/>
                          </a:solidFill>
                        </a:rPr>
                        <a:t>62fe38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a[2]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0x</a:t>
                      </a:r>
                      <a:r>
                        <a:rPr lang="en-US" altLang="zh-CN" b="0" dirty="0" smtClean="0">
                          <a:solidFill>
                            <a:schemeClr val="tx1"/>
                          </a:solidFill>
                        </a:rPr>
                        <a:t>62fe39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0x</a:t>
                      </a:r>
                      <a:r>
                        <a:rPr lang="en-US" altLang="zh-CN" b="0" dirty="0" smtClean="0">
                          <a:solidFill>
                            <a:schemeClr val="tx1"/>
                          </a:solidFill>
                        </a:rPr>
                        <a:t>62fe3a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0x</a:t>
                      </a:r>
                      <a:r>
                        <a:rPr lang="en-US" altLang="zh-CN" b="0" dirty="0" smtClean="0">
                          <a:solidFill>
                            <a:schemeClr val="tx1"/>
                          </a:solidFill>
                        </a:rPr>
                        <a:t>62fe3b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0x</a:t>
                      </a:r>
                      <a:r>
                        <a:rPr lang="en-US" altLang="zh-CN" b="0" dirty="0" smtClean="0">
                          <a:solidFill>
                            <a:schemeClr val="tx1"/>
                          </a:solidFill>
                        </a:rPr>
                        <a:t>62fe3c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pic>
        <p:nvPicPr>
          <p:cNvPr id="1025" name="Picture 1" descr="C:\Users\Administrator\AppData\Roaming\Tencent\Users\975411396\QQ\WinTemp\RichOle\[KLKW}8J`Q[F9AN1J]8(C8X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772" y="5645553"/>
            <a:ext cx="4470400" cy="496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圆角矩形标注 3"/>
          <p:cNvSpPr/>
          <p:nvPr/>
        </p:nvSpPr>
        <p:spPr>
          <a:xfrm>
            <a:off x="3178629" y="2627086"/>
            <a:ext cx="2481942" cy="1465943"/>
          </a:xfrm>
          <a:prstGeom prst="wedgeRoundRectCallout">
            <a:avLst>
              <a:gd name="adj1" fmla="val 70980"/>
              <a:gd name="adj2" fmla="val 29827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CN" altLang="en-US" sz="24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   *</a:t>
            </a:r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p    == a[0]</a:t>
            </a:r>
          </a:p>
          <a:p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*(p+1) == a[1]</a:t>
            </a:r>
          </a:p>
          <a:p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*(</a:t>
            </a:r>
            <a:r>
              <a:rPr lang="en-US" altLang="zh-CN" sz="24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p+i</a:t>
            </a:r>
            <a:r>
              <a:rPr lang="en-US" altLang="zh-CN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)  == a[</a:t>
            </a:r>
            <a:r>
              <a:rPr lang="en-US" altLang="zh-CN" sz="24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</a:t>
            </a:r>
            <a:r>
              <a:rPr lang="en-US" altLang="zh-CN" sz="24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]</a:t>
            </a:r>
            <a:endParaRPr lang="zh-CN" altLang="en-US" sz="24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85987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8" grpId="0"/>
      <p:bldP spid="40" grpId="0"/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 smtClean="0"/>
              <a:t>数组指针</a:t>
            </a:r>
            <a:r>
              <a:rPr lang="zh-CN" altLang="en-US" dirty="0" smtClean="0"/>
              <a:t>的运算</a:t>
            </a:r>
            <a:endParaRPr lang="zh-CN" altLang="zh-CN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9013" y="1636155"/>
            <a:ext cx="9273132" cy="149893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zh-CN" sz="3200" dirty="0" smtClean="0"/>
              <a:t>对于</a:t>
            </a:r>
            <a:r>
              <a:rPr lang="zh-CN" altLang="zh-CN" sz="3200" dirty="0"/>
              <a:t>指针变量</a:t>
            </a:r>
            <a:r>
              <a:rPr lang="en-US" altLang="zh-CN" sz="3200" dirty="0"/>
              <a:t>p</a:t>
            </a:r>
            <a:r>
              <a:rPr lang="zh-CN" altLang="zh-CN" sz="3200" dirty="0"/>
              <a:t>，可以做以下运算</a:t>
            </a:r>
            <a:r>
              <a:rPr lang="zh-CN" altLang="zh-CN" sz="3200" dirty="0" smtClean="0"/>
              <a:t>：</a:t>
            </a:r>
            <a:endParaRPr lang="en-US" altLang="zh-CN" sz="3200" dirty="0" smtClean="0"/>
          </a:p>
          <a:p>
            <a:pPr marL="0" indent="0">
              <a:buNone/>
            </a:pPr>
            <a:r>
              <a:rPr lang="en-US" altLang="zh-CN" sz="3200" dirty="0"/>
              <a:t> </a:t>
            </a:r>
            <a:r>
              <a:rPr lang="en-US" altLang="zh-CN" sz="3200" dirty="0" smtClean="0"/>
              <a:t>           p++,p--,</a:t>
            </a:r>
            <a:r>
              <a:rPr lang="en-US" altLang="zh-CN" sz="3200" dirty="0" err="1" smtClean="0"/>
              <a:t>p+i</a:t>
            </a:r>
            <a:r>
              <a:rPr lang="en-US" altLang="zh-CN" sz="3200" dirty="0" smtClean="0"/>
              <a:t>, p-</a:t>
            </a:r>
            <a:r>
              <a:rPr lang="en-US" altLang="zh-CN" sz="3200" dirty="0" err="1" smtClean="0"/>
              <a:t>i</a:t>
            </a:r>
            <a:r>
              <a:rPr lang="en-US" altLang="zh-CN" sz="3200" dirty="0" smtClean="0"/>
              <a:t>, p+=</a:t>
            </a:r>
            <a:r>
              <a:rPr lang="en-US" altLang="zh-CN" sz="3200" dirty="0" err="1" smtClean="0"/>
              <a:t>i</a:t>
            </a:r>
            <a:r>
              <a:rPr lang="en-US" altLang="zh-CN" sz="3200" dirty="0" smtClean="0"/>
              <a:t>, p-= </a:t>
            </a:r>
            <a:r>
              <a:rPr lang="en-US" altLang="zh-CN" sz="3200" dirty="0" err="1"/>
              <a:t>i</a:t>
            </a:r>
            <a:r>
              <a:rPr lang="zh-CN" altLang="zh-CN" sz="3200" dirty="0"/>
              <a:t>等</a:t>
            </a:r>
            <a:r>
              <a:rPr lang="zh-CN" altLang="zh-CN" sz="3200" dirty="0" smtClean="0"/>
              <a:t>。</a:t>
            </a:r>
            <a:endParaRPr lang="en-US" altLang="zh-CN" sz="3200" dirty="0" smtClean="0"/>
          </a:p>
          <a:p>
            <a:pPr marL="0" indent="0">
              <a:buNone/>
            </a:pPr>
            <a:endParaRPr lang="zh-CN" altLang="zh-CN" sz="3200" dirty="0"/>
          </a:p>
          <a:p>
            <a:pPr marL="0" indent="0">
              <a:buNone/>
            </a:pPr>
            <a:endParaRPr lang="zh-CN" altLang="zh-CN" sz="3200" dirty="0"/>
          </a:p>
        </p:txBody>
      </p:sp>
      <p:sp>
        <p:nvSpPr>
          <p:cNvPr id="4" name="内容占位符 2"/>
          <p:cNvSpPr txBox="1">
            <a:spLocks/>
          </p:cNvSpPr>
          <p:nvPr/>
        </p:nvSpPr>
        <p:spPr>
          <a:xfrm>
            <a:off x="660577" y="2917376"/>
            <a:ext cx="9000000" cy="32487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en-US" altLang="zh-CN" sz="2400" dirty="0" smtClean="0"/>
              <a:t>#include &lt;</a:t>
            </a:r>
            <a:r>
              <a:rPr lang="en-US" altLang="zh-CN" sz="2400" dirty="0" err="1" smtClean="0"/>
              <a:t>stdio.h</a:t>
            </a:r>
            <a:r>
              <a:rPr lang="en-US" altLang="zh-CN" sz="2400" dirty="0" smtClean="0"/>
              <a:t>&gt;</a:t>
            </a:r>
          </a:p>
          <a:p>
            <a:pPr marL="0" indent="0">
              <a:buFont typeface="Wingdings 3" charset="2"/>
              <a:buNone/>
            </a:pPr>
            <a:r>
              <a:rPr lang="en-US" altLang="zh-CN" sz="2400" dirty="0" smtClean="0"/>
              <a:t>main()</a:t>
            </a:r>
          </a:p>
          <a:p>
            <a:pPr marL="0" indent="0">
              <a:buFont typeface="Wingdings 3" charset="2"/>
              <a:buNone/>
            </a:pPr>
            <a:r>
              <a:rPr lang="en-US" altLang="zh-CN" sz="2400" dirty="0" smtClean="0"/>
              <a:t>{	</a:t>
            </a:r>
            <a:r>
              <a:rPr lang="en-US" altLang="zh-CN" sz="2400" dirty="0" err="1" smtClean="0"/>
              <a:t>int</a:t>
            </a:r>
            <a:r>
              <a:rPr lang="en-US" altLang="zh-CN" sz="2400" dirty="0" smtClean="0"/>
              <a:t> a[]={1,3,6,7,9,12};</a:t>
            </a:r>
          </a:p>
          <a:p>
            <a:pPr marL="0" indent="0">
              <a:buFont typeface="Wingdings 3" charset="2"/>
              <a:buNone/>
            </a:pPr>
            <a:r>
              <a:rPr lang="en-US" altLang="zh-CN" sz="2400" dirty="0" smtClean="0"/>
              <a:t>	</a:t>
            </a:r>
            <a:r>
              <a:rPr lang="en-US" altLang="zh-CN" sz="2400" dirty="0" err="1" smtClean="0"/>
              <a:t>int</a:t>
            </a:r>
            <a:r>
              <a:rPr lang="en-US" altLang="zh-CN" sz="2400" dirty="0" smtClean="0"/>
              <a:t> x,*p=&amp;a[2];</a:t>
            </a:r>
          </a:p>
          <a:p>
            <a:pPr marL="0" indent="0">
              <a:buFont typeface="Wingdings 3" charset="2"/>
              <a:buNone/>
            </a:pPr>
            <a:r>
              <a:rPr lang="en-US" altLang="zh-CN" sz="2400" dirty="0" smtClean="0"/>
              <a:t>	x=(*--p)++;</a:t>
            </a:r>
          </a:p>
          <a:p>
            <a:pPr marL="0" indent="0">
              <a:buFont typeface="Wingdings 3" charset="2"/>
              <a:buNone/>
            </a:pPr>
            <a:r>
              <a:rPr lang="en-US" altLang="zh-CN" sz="2400" dirty="0" smtClean="0"/>
              <a:t>	</a:t>
            </a:r>
            <a:r>
              <a:rPr lang="en-US" altLang="zh-CN" sz="2400" dirty="0" err="1" smtClean="0"/>
              <a:t>printf</a:t>
            </a:r>
            <a:r>
              <a:rPr lang="en-US" altLang="zh-CN" sz="2400" dirty="0" smtClean="0"/>
              <a:t>("x=%d\</a:t>
            </a:r>
            <a:r>
              <a:rPr lang="en-US" altLang="zh-CN" sz="2400" dirty="0" err="1" smtClean="0"/>
              <a:t>n",x</a:t>
            </a:r>
            <a:r>
              <a:rPr lang="en-US" altLang="zh-CN" sz="2400" dirty="0" smtClean="0"/>
              <a:t>);</a:t>
            </a:r>
          </a:p>
          <a:p>
            <a:pPr marL="0" indent="0">
              <a:buFont typeface="Wingdings 3" charset="2"/>
              <a:buNone/>
            </a:pPr>
            <a:r>
              <a:rPr lang="en-US" altLang="zh-CN" sz="2400" dirty="0" smtClean="0"/>
              <a:t>	</a:t>
            </a:r>
            <a:r>
              <a:rPr lang="en-US" altLang="zh-CN" sz="2400" dirty="0" err="1" smtClean="0"/>
              <a:t>printf</a:t>
            </a:r>
            <a:r>
              <a:rPr lang="en-US" altLang="zh-CN" sz="2400" dirty="0" smtClean="0"/>
              <a:t>("a[1]=%d\</a:t>
            </a:r>
            <a:r>
              <a:rPr lang="en-US" altLang="zh-CN" sz="2400" dirty="0" err="1" smtClean="0"/>
              <a:t>n",a</a:t>
            </a:r>
            <a:r>
              <a:rPr lang="en-US" altLang="zh-CN" sz="2400" dirty="0" smtClean="0"/>
              <a:t>[1]);</a:t>
            </a:r>
          </a:p>
          <a:p>
            <a:pPr marL="0" indent="0">
              <a:buFont typeface="Wingdings 3" charset="2"/>
              <a:buNone/>
            </a:pPr>
            <a:r>
              <a:rPr lang="en-US" altLang="zh-CN" sz="2400" dirty="0" smtClean="0"/>
              <a:t>}</a:t>
            </a:r>
          </a:p>
          <a:p>
            <a:pPr marL="0" indent="0">
              <a:buFont typeface="Wingdings 3" charset="2"/>
              <a:buNone/>
            </a:pPr>
            <a:endParaRPr lang="en-US" altLang="zh-CN" sz="2400" dirty="0"/>
          </a:p>
        </p:txBody>
      </p:sp>
      <p:pic>
        <p:nvPicPr>
          <p:cNvPr id="5" name="图片 4"/>
          <p:cNvPicPr/>
          <p:nvPr/>
        </p:nvPicPr>
        <p:blipFill rotWithShape="1">
          <a:blip r:embed="rId2"/>
          <a:srcRect t="23940" r="89163" b="50111"/>
          <a:stretch/>
        </p:blipFill>
        <p:spPr>
          <a:xfrm>
            <a:off x="4979236" y="5359293"/>
            <a:ext cx="1203850" cy="864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284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0577" y="1828800"/>
            <a:ext cx="8635823" cy="455506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zh-CN" sz="2400" dirty="0" smtClean="0"/>
              <a:t>【</a:t>
            </a:r>
            <a:r>
              <a:rPr lang="zh-CN" altLang="zh-CN" sz="2400" dirty="0"/>
              <a:t>例</a:t>
            </a:r>
            <a:r>
              <a:rPr lang="en-US" altLang="zh-CN" sz="2400" dirty="0"/>
              <a:t>8.5</a:t>
            </a:r>
            <a:r>
              <a:rPr lang="zh-CN" altLang="zh-CN" sz="2400" dirty="0"/>
              <a:t>】显示指针变量的当前值</a:t>
            </a:r>
          </a:p>
          <a:p>
            <a:pPr marL="0" indent="0">
              <a:buNone/>
            </a:pPr>
            <a:r>
              <a:rPr lang="en-US" altLang="zh-CN" sz="2400" dirty="0"/>
              <a:t>#include &lt;</a:t>
            </a:r>
            <a:r>
              <a:rPr lang="en-US" altLang="zh-CN" sz="2400" dirty="0" err="1"/>
              <a:t>stdio.h</a:t>
            </a:r>
            <a:r>
              <a:rPr lang="en-US" altLang="zh-CN" sz="2400" dirty="0"/>
              <a:t>&gt;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/>
              <a:t>main()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 smtClean="0"/>
              <a:t>{</a:t>
            </a:r>
            <a:r>
              <a:rPr lang="en-US" altLang="zh-CN" sz="2400" dirty="0"/>
              <a:t>	</a:t>
            </a:r>
            <a:r>
              <a:rPr lang="en-US" altLang="zh-CN" sz="2400" dirty="0" err="1"/>
              <a:t>int</a:t>
            </a:r>
            <a:r>
              <a:rPr lang="en-US" altLang="zh-CN" sz="2400" dirty="0"/>
              <a:t> a[5],*</a:t>
            </a:r>
            <a:r>
              <a:rPr lang="en-US" altLang="zh-CN" sz="2400" dirty="0" err="1"/>
              <a:t>p,i</a:t>
            </a:r>
            <a:r>
              <a:rPr lang="en-US" altLang="zh-CN" sz="2400" dirty="0"/>
              <a:t>;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/>
              <a:t>	p=a;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/>
              <a:t>	for(</a:t>
            </a:r>
            <a:r>
              <a:rPr lang="en-US" altLang="zh-CN" sz="2400" dirty="0" err="1"/>
              <a:t>i</a:t>
            </a:r>
            <a:r>
              <a:rPr lang="en-US" altLang="zh-CN" sz="2400" dirty="0"/>
              <a:t>=0;i&lt;5;i++)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/>
              <a:t>		</a:t>
            </a:r>
            <a:r>
              <a:rPr lang="en-US" altLang="zh-CN" sz="2400" dirty="0" err="1"/>
              <a:t>scanf</a:t>
            </a:r>
            <a:r>
              <a:rPr lang="en-US" altLang="zh-CN" sz="2400" dirty="0"/>
              <a:t>("%</a:t>
            </a:r>
            <a:r>
              <a:rPr lang="en-US" altLang="zh-CN" sz="2400" dirty="0" err="1"/>
              <a:t>d",p</a:t>
            </a:r>
            <a:r>
              <a:rPr lang="en-US" altLang="zh-CN" sz="2400" dirty="0"/>
              <a:t>++);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/>
              <a:t>	</a:t>
            </a:r>
            <a:r>
              <a:rPr lang="en-US" altLang="zh-CN" sz="2400" dirty="0" err="1"/>
              <a:t>printf</a:t>
            </a:r>
            <a:r>
              <a:rPr lang="en-US" altLang="zh-CN" sz="2400" dirty="0"/>
              <a:t>("\n");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/>
              <a:t>	for(</a:t>
            </a:r>
            <a:r>
              <a:rPr lang="en-US" altLang="zh-CN" sz="2400" dirty="0" err="1"/>
              <a:t>i</a:t>
            </a:r>
            <a:r>
              <a:rPr lang="en-US" altLang="zh-CN" sz="2400" dirty="0"/>
              <a:t>=0;i&lt;5;i++,p++)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/>
              <a:t>		</a:t>
            </a:r>
            <a:r>
              <a:rPr lang="en-US" altLang="zh-CN" sz="2400" dirty="0" err="1"/>
              <a:t>printf</a:t>
            </a:r>
            <a:r>
              <a:rPr lang="en-US" altLang="zh-CN" sz="2400" dirty="0"/>
              <a:t>("%d\t",*p</a:t>
            </a:r>
            <a:r>
              <a:rPr lang="en-US" altLang="zh-CN" sz="2400" dirty="0" smtClean="0"/>
              <a:t>);}</a:t>
            </a:r>
            <a:endParaRPr lang="zh-CN" altLang="zh-CN" sz="2400" dirty="0"/>
          </a:p>
          <a:p>
            <a:pPr marL="0" indent="0">
              <a:buNone/>
            </a:pPr>
            <a:endParaRPr lang="zh-CN" altLang="zh-CN" sz="2400" dirty="0"/>
          </a:p>
        </p:txBody>
      </p:sp>
      <p:pic>
        <p:nvPicPr>
          <p:cNvPr id="5" name="图片 4"/>
          <p:cNvPicPr/>
          <p:nvPr/>
        </p:nvPicPr>
        <p:blipFill rotWithShape="1">
          <a:blip r:embed="rId2"/>
          <a:srcRect t="20601" r="28011" b="39700"/>
          <a:stretch/>
        </p:blipFill>
        <p:spPr>
          <a:xfrm>
            <a:off x="4647653" y="5700151"/>
            <a:ext cx="5178518" cy="997527"/>
          </a:xfrm>
          <a:prstGeom prst="rect">
            <a:avLst/>
          </a:prstGeom>
        </p:spPr>
      </p:pic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677511" y="609600"/>
            <a:ext cx="8598907" cy="1320800"/>
          </a:xfrm>
        </p:spPr>
        <p:txBody>
          <a:bodyPr/>
          <a:lstStyle/>
          <a:p>
            <a:r>
              <a:rPr lang="zh-CN" altLang="zh-CN" dirty="0" smtClean="0"/>
              <a:t>数组指针</a:t>
            </a:r>
            <a:r>
              <a:rPr lang="zh-CN" altLang="en-US" dirty="0" smtClean="0"/>
              <a:t>的运算</a:t>
            </a:r>
            <a:endParaRPr lang="zh-CN" altLang="zh-CN" dirty="0"/>
          </a:p>
        </p:txBody>
      </p:sp>
      <p:sp>
        <p:nvSpPr>
          <p:cNvPr id="6" name="TextBox 5"/>
          <p:cNvSpPr txBox="1"/>
          <p:nvPr/>
        </p:nvSpPr>
        <p:spPr>
          <a:xfrm>
            <a:off x="5399660" y="120171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p</a:t>
            </a:r>
            <a:endParaRPr lang="zh-CN" altLang="en-US" dirty="0"/>
          </a:p>
        </p:txBody>
      </p:sp>
      <p:cxnSp>
        <p:nvCxnSpPr>
          <p:cNvPr id="8" name="直接箭头连接符 7"/>
          <p:cNvCxnSpPr/>
          <p:nvPr/>
        </p:nvCxnSpPr>
        <p:spPr>
          <a:xfrm>
            <a:off x="5748044" y="1425488"/>
            <a:ext cx="72041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3" name="表格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436379"/>
              </p:ext>
            </p:extLst>
          </p:nvPr>
        </p:nvGraphicFramePr>
        <p:xfrm>
          <a:off x="6462682" y="928914"/>
          <a:ext cx="3352212" cy="444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74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55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92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09348">
                <a:tc>
                  <a:txBody>
                    <a:bodyPr/>
                    <a:lstStyle/>
                    <a:p>
                      <a:r>
                        <a:rPr lang="en-US" altLang="zh-CN" b="0" dirty="0" smtClean="0">
                          <a:solidFill>
                            <a:schemeClr val="tx1"/>
                          </a:solidFill>
                        </a:rPr>
                        <a:t>0x62fe2f</a:t>
                      </a:r>
                      <a:endParaRPr lang="zh-CN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b="0" dirty="0" smtClean="0">
                          <a:solidFill>
                            <a:schemeClr val="tx1"/>
                          </a:solidFill>
                        </a:rPr>
                        <a:t>0x62fe30</a:t>
                      </a:r>
                      <a:endParaRPr lang="zh-CN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zh-CN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a[0]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0x</a:t>
                      </a:r>
                      <a:r>
                        <a:rPr lang="en-US" altLang="zh-CN" b="0" dirty="0" smtClean="0">
                          <a:solidFill>
                            <a:schemeClr val="tx1"/>
                          </a:solidFill>
                        </a:rPr>
                        <a:t>62fe34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CN" altLang="en-US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a[1]</a:t>
                      </a:r>
                      <a:endParaRPr lang="zh-CN" altLang="en-US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0x</a:t>
                      </a:r>
                      <a:r>
                        <a:rPr lang="en-US" altLang="zh-CN" b="0" dirty="0" smtClean="0">
                          <a:solidFill>
                            <a:schemeClr val="tx1"/>
                          </a:solidFill>
                        </a:rPr>
                        <a:t>62fe38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zh-CN" altLang="en-US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a[2]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0x</a:t>
                      </a:r>
                      <a:r>
                        <a:rPr lang="en-US" altLang="zh-CN" b="0" dirty="0" smtClean="0">
                          <a:solidFill>
                            <a:schemeClr val="tx1"/>
                          </a:solidFill>
                        </a:rPr>
                        <a:t>62fe3c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zh-CN" altLang="en-US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a[3]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0x</a:t>
                      </a:r>
                      <a:r>
                        <a:rPr lang="en-US" altLang="zh-CN" b="0" dirty="0" smtClean="0">
                          <a:solidFill>
                            <a:schemeClr val="tx1"/>
                          </a:solidFill>
                        </a:rPr>
                        <a:t>62fe40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CN" altLang="en-US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a[4]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0x</a:t>
                      </a:r>
                      <a:r>
                        <a:rPr lang="en-US" altLang="zh-CN" b="0" dirty="0" smtClean="0">
                          <a:solidFill>
                            <a:schemeClr val="tx1"/>
                          </a:solidFill>
                        </a:rPr>
                        <a:t>62fe44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0x</a:t>
                      </a:r>
                      <a:r>
                        <a:rPr lang="en-US" altLang="zh-CN" b="0" dirty="0" smtClean="0">
                          <a:solidFill>
                            <a:schemeClr val="tx1"/>
                          </a:solidFill>
                        </a:rPr>
                        <a:t>62fe48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10485320</a:t>
                      </a:r>
                      <a:endParaRPr lang="zh-CN" altLang="en-US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0x</a:t>
                      </a:r>
                      <a:r>
                        <a:rPr lang="en-US" altLang="zh-CN" b="0" dirty="0" smtClean="0">
                          <a:solidFill>
                            <a:schemeClr val="tx1"/>
                          </a:solidFill>
                        </a:rPr>
                        <a:t>62fe4c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0x</a:t>
                      </a:r>
                      <a:r>
                        <a:rPr lang="en-US" altLang="zh-CN" b="0" dirty="0" smtClean="0">
                          <a:solidFill>
                            <a:schemeClr val="tx1"/>
                          </a:solidFill>
                        </a:rPr>
                        <a:t>62fe50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5837664</a:t>
                      </a:r>
                      <a:endParaRPr lang="zh-CN" altLang="en-US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0x</a:t>
                      </a:r>
                      <a:r>
                        <a:rPr lang="en-US" altLang="zh-CN" b="0" dirty="0" smtClean="0">
                          <a:solidFill>
                            <a:schemeClr val="tx1"/>
                          </a:solidFill>
                        </a:rPr>
                        <a:t>62fe54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0x</a:t>
                      </a:r>
                      <a:r>
                        <a:rPr lang="en-US" altLang="zh-CN" b="0" dirty="0" smtClean="0">
                          <a:solidFill>
                            <a:schemeClr val="tx1"/>
                          </a:solidFill>
                        </a:rPr>
                        <a:t>62fe58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cxnSp>
        <p:nvCxnSpPr>
          <p:cNvPr id="14" name="直接箭头连接符 13"/>
          <p:cNvCxnSpPr/>
          <p:nvPr/>
        </p:nvCxnSpPr>
        <p:spPr>
          <a:xfrm>
            <a:off x="5748044" y="3297832"/>
            <a:ext cx="72041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385490" y="305511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p</a:t>
            </a:r>
            <a:endParaRPr lang="zh-CN" altLang="en-US" dirty="0"/>
          </a:p>
        </p:txBody>
      </p:sp>
      <p:sp>
        <p:nvSpPr>
          <p:cNvPr id="2" name="矩形标注 1"/>
          <p:cNvSpPr/>
          <p:nvPr/>
        </p:nvSpPr>
        <p:spPr>
          <a:xfrm>
            <a:off x="2786743" y="5268685"/>
            <a:ext cx="1407886" cy="478971"/>
          </a:xfrm>
          <a:prstGeom prst="wedgeRectCallout">
            <a:avLst>
              <a:gd name="adj1" fmla="val -63101"/>
              <a:gd name="adj2" fmla="val 53409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p=a;</a:t>
            </a:r>
            <a:endParaRPr lang="zh-CN" altLang="en-US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32302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6" grpId="2"/>
      <p:bldP spid="15" grpId="0"/>
      <p:bldP spid="15" grpId="1"/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0576" y="1967345"/>
            <a:ext cx="6566963" cy="362989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zh-CN" sz="2800" dirty="0" smtClean="0"/>
              <a:t>指针</a:t>
            </a:r>
            <a:r>
              <a:rPr lang="zh-CN" altLang="zh-CN" sz="2800" dirty="0"/>
              <a:t>也可以进行关系运算：</a:t>
            </a:r>
          </a:p>
          <a:p>
            <a:pPr marL="0" indent="0">
              <a:buNone/>
            </a:pPr>
            <a:r>
              <a:rPr lang="zh-CN" altLang="zh-CN" sz="2800" dirty="0"/>
              <a:t>①若</a:t>
            </a:r>
            <a:r>
              <a:rPr lang="en-US" altLang="zh-CN" sz="2800" dirty="0"/>
              <a:t>p1</a:t>
            </a:r>
            <a:r>
              <a:rPr lang="zh-CN" altLang="zh-CN" sz="2800" dirty="0"/>
              <a:t>和</a:t>
            </a:r>
            <a:r>
              <a:rPr lang="en-US" altLang="zh-CN" sz="2800" dirty="0"/>
              <a:t>p2</a:t>
            </a:r>
            <a:r>
              <a:rPr lang="zh-CN" altLang="zh-CN" sz="2800" dirty="0"/>
              <a:t>指向同一个数组，则</a:t>
            </a:r>
          </a:p>
          <a:p>
            <a:pPr marL="0" indent="0">
              <a:buNone/>
            </a:pPr>
            <a:r>
              <a:rPr lang="en-US" altLang="zh-CN" sz="2800" dirty="0" smtClean="0"/>
              <a:t>p1&lt;p2</a:t>
            </a:r>
            <a:r>
              <a:rPr lang="zh-CN" altLang="zh-CN" sz="2800" dirty="0"/>
              <a:t>表示</a:t>
            </a:r>
            <a:r>
              <a:rPr lang="en-US" altLang="zh-CN" sz="2800" dirty="0"/>
              <a:t>p1</a:t>
            </a:r>
            <a:r>
              <a:rPr lang="zh-CN" altLang="zh-CN" sz="2800" dirty="0"/>
              <a:t>指的元素在前；</a:t>
            </a:r>
          </a:p>
          <a:p>
            <a:pPr marL="0" indent="0">
              <a:buNone/>
            </a:pPr>
            <a:r>
              <a:rPr lang="en-US" altLang="zh-CN" sz="2800" dirty="0" smtClean="0"/>
              <a:t>p1&gt;p2</a:t>
            </a:r>
            <a:r>
              <a:rPr lang="zh-CN" altLang="zh-CN" sz="2800" dirty="0"/>
              <a:t>表示</a:t>
            </a:r>
            <a:r>
              <a:rPr lang="en-US" altLang="zh-CN" sz="2800" dirty="0"/>
              <a:t>p1</a:t>
            </a:r>
            <a:r>
              <a:rPr lang="zh-CN" altLang="zh-CN" sz="2800" dirty="0"/>
              <a:t>指的元素在后；</a:t>
            </a:r>
          </a:p>
          <a:p>
            <a:pPr marL="0" indent="0">
              <a:buNone/>
            </a:pPr>
            <a:r>
              <a:rPr lang="en-US" altLang="zh-CN" sz="2800" dirty="0" smtClean="0"/>
              <a:t>p1</a:t>
            </a:r>
            <a:r>
              <a:rPr lang="en-US" altLang="zh-CN" sz="2800" dirty="0"/>
              <a:t>==p2</a:t>
            </a:r>
            <a:r>
              <a:rPr lang="zh-CN" altLang="zh-CN" sz="2800" dirty="0"/>
              <a:t>表示</a:t>
            </a:r>
            <a:r>
              <a:rPr lang="en-US" altLang="zh-CN" sz="2800" dirty="0"/>
              <a:t>p1</a:t>
            </a:r>
            <a:r>
              <a:rPr lang="zh-CN" altLang="zh-CN" sz="2800" dirty="0"/>
              <a:t>与</a:t>
            </a:r>
            <a:r>
              <a:rPr lang="en-US" altLang="zh-CN" sz="2800" dirty="0"/>
              <a:t>p2</a:t>
            </a:r>
            <a:r>
              <a:rPr lang="zh-CN" altLang="zh-CN" sz="2800" dirty="0"/>
              <a:t>指向同一个元素。</a:t>
            </a:r>
          </a:p>
          <a:p>
            <a:pPr marL="0" indent="0">
              <a:buNone/>
            </a:pPr>
            <a:r>
              <a:rPr lang="zh-CN" altLang="zh-CN" sz="2800" dirty="0"/>
              <a:t>②若</a:t>
            </a:r>
            <a:r>
              <a:rPr lang="en-US" altLang="zh-CN" sz="2800" dirty="0"/>
              <a:t>p1</a:t>
            </a:r>
            <a:r>
              <a:rPr lang="zh-CN" altLang="zh-CN" sz="2800" dirty="0"/>
              <a:t>和</a:t>
            </a:r>
            <a:r>
              <a:rPr lang="en-US" altLang="zh-CN" sz="2800" dirty="0"/>
              <a:t>p2</a:t>
            </a:r>
            <a:r>
              <a:rPr lang="zh-CN" altLang="zh-CN" sz="2800" dirty="0"/>
              <a:t>不指向同一个数组，比较毫无意义。</a:t>
            </a:r>
          </a:p>
          <a:p>
            <a:pPr marL="0" indent="0">
              <a:buNone/>
            </a:pPr>
            <a:r>
              <a:rPr lang="en-US" altLang="zh-CN" sz="2800" dirty="0"/>
              <a:t> </a:t>
            </a:r>
            <a:endParaRPr lang="zh-CN" altLang="zh-CN" sz="2800" dirty="0"/>
          </a:p>
          <a:p>
            <a:pPr marL="0" indent="0">
              <a:buNone/>
            </a:pPr>
            <a:endParaRPr lang="zh-CN" altLang="zh-CN" sz="2800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8137482"/>
              </p:ext>
            </p:extLst>
          </p:nvPr>
        </p:nvGraphicFramePr>
        <p:xfrm>
          <a:off x="8197333" y="2622044"/>
          <a:ext cx="1347416" cy="296672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3474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377448" y="2179461"/>
            <a:ext cx="9621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ea typeface="Microsoft YaHei UI"/>
              </a:rPr>
              <a:t>a</a:t>
            </a:r>
            <a:r>
              <a:rPr lang="zh-CN" altLang="en-US" sz="2400" dirty="0" smtClean="0">
                <a:ea typeface="Microsoft YaHei UI"/>
              </a:rPr>
              <a:t>数组</a:t>
            </a:r>
            <a:endParaRPr lang="zh-CN" altLang="en-US" sz="2400" dirty="0">
              <a:ea typeface="Microsoft YaHei UI"/>
            </a:endParaRPr>
          </a:p>
        </p:txBody>
      </p:sp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1804396"/>
              </p:ext>
            </p:extLst>
          </p:nvPr>
        </p:nvGraphicFramePr>
        <p:xfrm>
          <a:off x="9719770" y="2641126"/>
          <a:ext cx="1100618" cy="296672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1006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ea typeface="Microsoft YaHei UI"/>
                        </a:rPr>
                        <a:t>a[0]</a:t>
                      </a:r>
                      <a:endParaRPr lang="zh-CN" altLang="en-US" dirty="0">
                        <a:ea typeface="Microsoft YaHei UI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endParaRPr lang="zh-CN" altLang="en-US" sz="1800" b="1" kern="1200" dirty="0">
                        <a:solidFill>
                          <a:schemeClr val="tx1"/>
                        </a:solidFill>
                        <a:latin typeface="+mn-lt"/>
                        <a:ea typeface="Microsoft YaHei UI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54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endParaRPr lang="zh-CN" altLang="en-US" sz="1800" b="1" kern="1200" dirty="0">
                        <a:solidFill>
                          <a:schemeClr val="tx1"/>
                        </a:solidFill>
                        <a:latin typeface="+mn-lt"/>
                        <a:ea typeface="Microsoft YaHei UI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endParaRPr lang="zh-CN" altLang="en-US" sz="1800" b="1" kern="1200" dirty="0">
                        <a:solidFill>
                          <a:schemeClr val="tx1"/>
                        </a:solidFill>
                        <a:latin typeface="+mn-lt"/>
                        <a:ea typeface="Microsoft YaHei UI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altLang="zh-CN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Microsoft YaHei UI"/>
                          <a:cs typeface="+mn-cs"/>
                        </a:rPr>
                        <a:t>a[i]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+mn-lt"/>
                        <a:ea typeface="Microsoft YaHei UI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endParaRPr lang="zh-CN" altLang="en-US" sz="1800" b="1" kern="1200">
                        <a:solidFill>
                          <a:schemeClr val="tx1"/>
                        </a:solidFill>
                        <a:latin typeface="+mn-lt"/>
                        <a:ea typeface="Microsoft YaHei UI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endParaRPr lang="zh-CN" altLang="en-US" sz="1800" b="1" kern="1200">
                        <a:solidFill>
                          <a:schemeClr val="tx1"/>
                        </a:solidFill>
                        <a:latin typeface="+mn-lt"/>
                        <a:ea typeface="Microsoft YaHei UI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altLang="zh-CN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Microsoft YaHei UI"/>
                          <a:cs typeface="+mn-cs"/>
                        </a:rPr>
                        <a:t>a[n]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+mn-lt"/>
                        <a:ea typeface="Microsoft YaHei UI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cxnSp>
        <p:nvCxnSpPr>
          <p:cNvPr id="9" name="直接箭头连接符 8"/>
          <p:cNvCxnSpPr/>
          <p:nvPr/>
        </p:nvCxnSpPr>
        <p:spPr>
          <a:xfrm>
            <a:off x="7476923" y="2973636"/>
            <a:ext cx="72041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982679" y="2788970"/>
            <a:ext cx="4433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p1</a:t>
            </a:r>
            <a:endParaRPr lang="zh-CN" altLang="en-US" dirty="0"/>
          </a:p>
        </p:txBody>
      </p:sp>
      <p:cxnSp>
        <p:nvCxnSpPr>
          <p:cNvPr id="11" name="直接箭头连接符 10"/>
          <p:cNvCxnSpPr/>
          <p:nvPr/>
        </p:nvCxnSpPr>
        <p:spPr>
          <a:xfrm>
            <a:off x="7476923" y="4123563"/>
            <a:ext cx="72041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982679" y="3938897"/>
            <a:ext cx="484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p2</a:t>
            </a:r>
            <a:endParaRPr lang="zh-CN" altLang="en-US" dirty="0"/>
          </a:p>
        </p:txBody>
      </p:sp>
      <p:sp>
        <p:nvSpPr>
          <p:cNvPr id="13" name="标题 1"/>
          <p:cNvSpPr>
            <a:spLocks noGrp="1"/>
          </p:cNvSpPr>
          <p:nvPr>
            <p:ph type="title"/>
          </p:nvPr>
        </p:nvSpPr>
        <p:spPr>
          <a:xfrm>
            <a:off x="677511" y="609600"/>
            <a:ext cx="8598907" cy="1320800"/>
          </a:xfrm>
        </p:spPr>
        <p:txBody>
          <a:bodyPr/>
          <a:lstStyle/>
          <a:p>
            <a:r>
              <a:rPr lang="zh-CN" altLang="zh-CN" dirty="0" smtClean="0"/>
              <a:t>数组指针</a:t>
            </a:r>
            <a:r>
              <a:rPr lang="zh-CN" altLang="en-US" dirty="0" smtClean="0"/>
              <a:t>的运算</a:t>
            </a:r>
            <a:endParaRPr lang="zh-CN" altLang="zh-CN" dirty="0"/>
          </a:p>
        </p:txBody>
      </p:sp>
      <p:cxnSp>
        <p:nvCxnSpPr>
          <p:cNvPr id="12" name="直接箭头连接符 11"/>
          <p:cNvCxnSpPr/>
          <p:nvPr/>
        </p:nvCxnSpPr>
        <p:spPr>
          <a:xfrm>
            <a:off x="7476923" y="5252379"/>
            <a:ext cx="72041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982679" y="5067713"/>
            <a:ext cx="4433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p1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12643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0" grpId="1"/>
      <p:bldP spid="15" grpId="0"/>
      <p:bldP spid="1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数组指针的运算</a:t>
            </a:r>
            <a:endParaRPr lang="zh-CN" altLang="zh-CN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9013" y="1911921"/>
            <a:ext cx="9273132" cy="382386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zh-CN" sz="3200" dirty="0" smtClean="0"/>
              <a:t>③</a:t>
            </a:r>
            <a:r>
              <a:rPr lang="zh-CN" altLang="zh-CN" sz="3200" dirty="0"/>
              <a:t>若</a:t>
            </a:r>
            <a:r>
              <a:rPr lang="en-US" altLang="zh-CN" sz="3200" dirty="0"/>
              <a:t>p1</a:t>
            </a:r>
            <a:r>
              <a:rPr lang="zh-CN" altLang="zh-CN" sz="3200" dirty="0"/>
              <a:t>与</a:t>
            </a:r>
            <a:r>
              <a:rPr lang="en-US" altLang="zh-CN" sz="3200" dirty="0"/>
              <a:t>p2</a:t>
            </a:r>
            <a:r>
              <a:rPr lang="zh-CN" altLang="zh-CN" sz="3200" dirty="0"/>
              <a:t>指向同一数组，则</a:t>
            </a:r>
            <a:r>
              <a:rPr lang="en-US" altLang="zh-CN" sz="3200" dirty="0"/>
              <a:t>p1 - p2</a:t>
            </a:r>
            <a:r>
              <a:rPr lang="zh-CN" altLang="zh-CN" sz="3200" dirty="0"/>
              <a:t>的值是两个指针之间的元素个数</a:t>
            </a:r>
            <a:r>
              <a:rPr lang="zh-CN" altLang="zh-CN" sz="3200" dirty="0" smtClean="0"/>
              <a:t>。</a:t>
            </a:r>
            <a:endParaRPr lang="en-US" altLang="zh-CN" sz="3200" dirty="0" smtClean="0"/>
          </a:p>
          <a:p>
            <a:pPr marL="0" indent="0">
              <a:buNone/>
            </a:pPr>
            <a:endParaRPr lang="zh-CN" altLang="zh-CN" sz="3200" dirty="0"/>
          </a:p>
          <a:p>
            <a:pPr marL="0" indent="0">
              <a:buNone/>
            </a:pPr>
            <a:r>
              <a:rPr lang="zh-CN" altLang="zh-CN" sz="3200" dirty="0"/>
              <a:t>④</a:t>
            </a:r>
            <a:r>
              <a:rPr lang="en-US" altLang="zh-CN" sz="3200" dirty="0"/>
              <a:t>p1+p2</a:t>
            </a:r>
            <a:r>
              <a:rPr lang="zh-CN" altLang="zh-CN" sz="3200" dirty="0"/>
              <a:t>无意义。</a:t>
            </a:r>
          </a:p>
          <a:p>
            <a:pPr marL="0" indent="0">
              <a:buNone/>
            </a:pPr>
            <a:endParaRPr lang="zh-CN" altLang="zh-CN" sz="3200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7390241"/>
              </p:ext>
            </p:extLst>
          </p:nvPr>
        </p:nvGraphicFramePr>
        <p:xfrm>
          <a:off x="6571765" y="3115520"/>
          <a:ext cx="1347416" cy="296672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3474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751880" y="2672937"/>
            <a:ext cx="9621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ea typeface="Microsoft YaHei UI"/>
              </a:rPr>
              <a:t>a</a:t>
            </a:r>
            <a:r>
              <a:rPr lang="zh-CN" altLang="en-US" sz="2400" dirty="0" smtClean="0">
                <a:ea typeface="Microsoft YaHei UI"/>
              </a:rPr>
              <a:t>数组</a:t>
            </a:r>
            <a:endParaRPr lang="zh-CN" altLang="en-US" sz="2400" dirty="0">
              <a:ea typeface="Microsoft YaHei UI"/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262479"/>
              </p:ext>
            </p:extLst>
          </p:nvPr>
        </p:nvGraphicFramePr>
        <p:xfrm>
          <a:off x="8094202" y="3134602"/>
          <a:ext cx="1100618" cy="296672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1006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ea typeface="Microsoft YaHei UI"/>
                        </a:rPr>
                        <a:t>a[0]</a:t>
                      </a:r>
                      <a:endParaRPr lang="zh-CN" altLang="en-US" dirty="0">
                        <a:ea typeface="Microsoft YaHei UI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altLang="zh-CN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Microsoft YaHei UI"/>
                          <a:cs typeface="+mn-cs"/>
                        </a:rPr>
                        <a:t>a[1]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+mn-lt"/>
                        <a:ea typeface="Microsoft YaHei UI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54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endParaRPr lang="zh-CN" altLang="en-US" sz="1800" b="1" kern="1200" dirty="0">
                        <a:solidFill>
                          <a:schemeClr val="tx1"/>
                        </a:solidFill>
                        <a:latin typeface="+mn-lt"/>
                        <a:ea typeface="Microsoft YaHei UI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endParaRPr lang="zh-CN" altLang="en-US" sz="1800" b="1" kern="1200" dirty="0">
                        <a:solidFill>
                          <a:schemeClr val="tx1"/>
                        </a:solidFill>
                        <a:latin typeface="+mn-lt"/>
                        <a:ea typeface="Microsoft YaHei UI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altLang="zh-CN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Microsoft YaHei UI"/>
                          <a:cs typeface="+mn-cs"/>
                        </a:rPr>
                        <a:t>a[4]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+mn-lt"/>
                        <a:ea typeface="Microsoft YaHei UI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endParaRPr lang="zh-CN" altLang="en-US" sz="1800" b="1" kern="1200">
                        <a:solidFill>
                          <a:schemeClr val="tx1"/>
                        </a:solidFill>
                        <a:latin typeface="+mn-lt"/>
                        <a:ea typeface="Microsoft YaHei UI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endParaRPr lang="zh-CN" altLang="en-US" sz="1800" b="1" kern="1200">
                        <a:solidFill>
                          <a:schemeClr val="tx1"/>
                        </a:solidFill>
                        <a:latin typeface="+mn-lt"/>
                        <a:ea typeface="Microsoft YaHei UI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endParaRPr lang="zh-CN" altLang="en-US" sz="1800" b="1" kern="1200" dirty="0">
                        <a:solidFill>
                          <a:schemeClr val="tx1"/>
                        </a:solidFill>
                        <a:latin typeface="+mn-lt"/>
                        <a:ea typeface="Microsoft YaHei UI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cxnSp>
        <p:nvCxnSpPr>
          <p:cNvPr id="7" name="直接箭头连接符 6"/>
          <p:cNvCxnSpPr/>
          <p:nvPr/>
        </p:nvCxnSpPr>
        <p:spPr>
          <a:xfrm>
            <a:off x="5851355" y="3510654"/>
            <a:ext cx="72041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357111" y="3325988"/>
            <a:ext cx="4433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p2</a:t>
            </a:r>
            <a:endParaRPr lang="zh-CN" altLang="en-US" dirty="0"/>
          </a:p>
        </p:txBody>
      </p:sp>
      <p:cxnSp>
        <p:nvCxnSpPr>
          <p:cNvPr id="9" name="直接箭头连接符 8"/>
          <p:cNvCxnSpPr/>
          <p:nvPr/>
        </p:nvCxnSpPr>
        <p:spPr>
          <a:xfrm>
            <a:off x="5851355" y="4602525"/>
            <a:ext cx="72041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357111" y="4417859"/>
            <a:ext cx="484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p1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36767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3095072" y="2050143"/>
            <a:ext cx="53326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8.3  </a:t>
            </a:r>
            <a:r>
              <a:rPr lang="zh-CN" altLang="en-US" sz="40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指向数组的指针</a:t>
            </a:r>
          </a:p>
        </p:txBody>
      </p:sp>
      <p:sp>
        <p:nvSpPr>
          <p:cNvPr id="3" name="矩形 2"/>
          <p:cNvSpPr/>
          <p:nvPr/>
        </p:nvSpPr>
        <p:spPr>
          <a:xfrm>
            <a:off x="3095072" y="3066308"/>
            <a:ext cx="414087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smtClean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8.3.2  </a:t>
            </a:r>
            <a:r>
              <a:rPr lang="zh-CN" altLang="en-US" sz="2800" b="1" dirty="0" smtClean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指向字符串的指针</a:t>
            </a:r>
            <a:endParaRPr lang="zh-CN" altLang="zh-CN" sz="2800" b="1" dirty="0">
              <a:solidFill>
                <a:schemeClr val="accent2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89636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 smtClean="0"/>
              <a:t>指向</a:t>
            </a:r>
            <a:r>
              <a:rPr lang="zh-CN" altLang="zh-CN" dirty="0"/>
              <a:t>字符串的指针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0577" y="1995055"/>
            <a:ext cx="8718950" cy="3699163"/>
          </a:xfrm>
        </p:spPr>
        <p:txBody>
          <a:bodyPr>
            <a:noAutofit/>
          </a:bodyPr>
          <a:lstStyle/>
          <a:p>
            <a:pPr marL="0" indent="536575">
              <a:buNone/>
            </a:pPr>
            <a:r>
              <a:rPr lang="zh-CN" altLang="zh-CN" sz="2400" dirty="0"/>
              <a:t>在</a:t>
            </a:r>
            <a:r>
              <a:rPr lang="en-US" altLang="zh-CN" sz="2400" dirty="0"/>
              <a:t>C</a:t>
            </a:r>
            <a:r>
              <a:rPr lang="zh-CN" altLang="zh-CN" sz="2400" dirty="0"/>
              <a:t>语言中，字符串在内存中的存放方式与字符数组存储方式是一致的</a:t>
            </a:r>
            <a:r>
              <a:rPr lang="zh-CN" altLang="zh-CN" sz="2400" dirty="0" smtClean="0"/>
              <a:t>。</a:t>
            </a:r>
            <a:endParaRPr lang="en-US" altLang="zh-CN" sz="2400" dirty="0" smtClean="0"/>
          </a:p>
          <a:p>
            <a:pPr marL="0" indent="536575">
              <a:buNone/>
            </a:pPr>
            <a:r>
              <a:rPr lang="zh-CN" altLang="zh-CN" sz="2400" dirty="0" smtClean="0"/>
              <a:t>计算机</a:t>
            </a:r>
            <a:r>
              <a:rPr lang="zh-CN" altLang="zh-CN" sz="2400" dirty="0"/>
              <a:t>给字符串自动分配一个首地址，并在字符串尾部添加字符串结束标志</a:t>
            </a:r>
            <a:r>
              <a:rPr lang="en-US" altLang="zh-CN" sz="2400" dirty="0"/>
              <a:t>’\0’</a:t>
            </a:r>
            <a:r>
              <a:rPr lang="zh-CN" altLang="zh-CN" sz="2400" dirty="0" smtClean="0"/>
              <a:t>。</a:t>
            </a:r>
            <a:endParaRPr lang="en-US" altLang="zh-CN" sz="2400" dirty="0" smtClean="0"/>
          </a:p>
          <a:p>
            <a:pPr marL="0" indent="536575">
              <a:buNone/>
            </a:pPr>
            <a:r>
              <a:rPr lang="zh-CN" altLang="zh-CN" sz="2400" dirty="0" smtClean="0"/>
              <a:t>可以</a:t>
            </a:r>
            <a:r>
              <a:rPr lang="zh-CN" altLang="zh-CN" sz="2400" dirty="0"/>
              <a:t>使用指向字符数组的</a:t>
            </a:r>
            <a:r>
              <a:rPr lang="zh-CN" altLang="zh-CN" sz="2400" dirty="0" smtClean="0"/>
              <a:t>指针来灵活方便地进行字符串的处理。</a:t>
            </a:r>
            <a:endParaRPr lang="en-US" altLang="zh-CN" sz="2400" dirty="0" smtClean="0"/>
          </a:p>
          <a:p>
            <a:pPr marL="0" indent="0">
              <a:buNone/>
            </a:pPr>
            <a:endParaRPr lang="en-US" altLang="zh-CN" sz="2400" dirty="0" smtClean="0"/>
          </a:p>
          <a:p>
            <a:pPr marL="0" indent="0">
              <a:buNone/>
            </a:pPr>
            <a:r>
              <a:rPr lang="en-US" altLang="zh-CN" sz="2400" dirty="0" smtClean="0"/>
              <a:t>      </a:t>
            </a:r>
            <a:endParaRPr lang="zh-CN" altLang="zh-CN" sz="2400" dirty="0"/>
          </a:p>
          <a:p>
            <a:pPr marL="0" indent="0">
              <a:buNone/>
            </a:pPr>
            <a:endParaRPr lang="zh-CN" altLang="zh-CN" sz="2400" dirty="0"/>
          </a:p>
          <a:p>
            <a:pPr marL="0" indent="0">
              <a:buNone/>
            </a:pPr>
            <a:endParaRPr lang="zh-CN" altLang="zh-CN" sz="2400" dirty="0"/>
          </a:p>
        </p:txBody>
      </p:sp>
    </p:spTree>
    <p:extLst>
      <p:ext uri="{BB962C8B-B14F-4D97-AF65-F5344CB8AC3E}">
        <p14:creationId xmlns:p14="http://schemas.microsoft.com/office/powerpoint/2010/main" val="3814832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 smtClean="0"/>
              <a:t>指向</a:t>
            </a:r>
            <a:r>
              <a:rPr lang="zh-CN" altLang="zh-CN" dirty="0"/>
              <a:t>字符串的指针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dirty="0"/>
              <a:t>main()</a:t>
            </a:r>
          </a:p>
          <a:p>
            <a:pPr marL="0" indent="0">
              <a:buNone/>
            </a:pPr>
            <a:r>
              <a:rPr lang="en-US" altLang="zh-CN" dirty="0" smtClean="0"/>
              <a:t>{</a:t>
            </a:r>
            <a:r>
              <a:rPr lang="en-US" altLang="zh-CN" dirty="0"/>
              <a:t>	char </a:t>
            </a:r>
            <a:r>
              <a:rPr lang="en-US" altLang="zh-CN" dirty="0" err="1"/>
              <a:t>ch</a:t>
            </a:r>
            <a:r>
              <a:rPr lang="en-US" altLang="zh-CN" dirty="0"/>
              <a:t>[10]="Hello";</a:t>
            </a:r>
          </a:p>
          <a:p>
            <a:pPr marL="0" indent="0">
              <a:buNone/>
            </a:pPr>
            <a:r>
              <a:rPr lang="en-US" altLang="zh-CN" dirty="0"/>
              <a:t>	char *p;</a:t>
            </a:r>
          </a:p>
          <a:p>
            <a:pPr marL="0" indent="0">
              <a:buNone/>
            </a:pPr>
            <a:r>
              <a:rPr lang="en-US" altLang="zh-CN" dirty="0"/>
              <a:t>	p="China";</a:t>
            </a:r>
          </a:p>
          <a:p>
            <a:pPr marL="0" indent="0">
              <a:buNone/>
            </a:pPr>
            <a:r>
              <a:rPr lang="en-US" altLang="zh-CN" dirty="0"/>
              <a:t>	</a:t>
            </a:r>
            <a:r>
              <a:rPr lang="en-US" altLang="zh-CN" dirty="0" err="1"/>
              <a:t>printf</a:t>
            </a:r>
            <a:r>
              <a:rPr lang="en-US" altLang="zh-CN" dirty="0"/>
              <a:t>("%s\</a:t>
            </a:r>
            <a:r>
              <a:rPr lang="en-US" altLang="zh-CN" dirty="0" err="1"/>
              <a:t>n",p</a:t>
            </a:r>
            <a:r>
              <a:rPr lang="en-US" altLang="zh-CN" dirty="0"/>
              <a:t>);</a:t>
            </a:r>
          </a:p>
          <a:p>
            <a:pPr marL="0" indent="0">
              <a:buNone/>
            </a:pPr>
            <a:r>
              <a:rPr lang="en-US" altLang="zh-CN" dirty="0"/>
              <a:t>	p++;</a:t>
            </a:r>
          </a:p>
          <a:p>
            <a:pPr marL="0" indent="0">
              <a:buNone/>
            </a:pPr>
            <a:r>
              <a:rPr lang="en-US" altLang="zh-CN" dirty="0"/>
              <a:t>	</a:t>
            </a:r>
            <a:r>
              <a:rPr lang="en-US" altLang="zh-CN" dirty="0" err="1"/>
              <a:t>printf</a:t>
            </a:r>
            <a:r>
              <a:rPr lang="en-US" altLang="zh-CN" dirty="0"/>
              <a:t>("%s\</a:t>
            </a:r>
            <a:r>
              <a:rPr lang="en-US" altLang="zh-CN" dirty="0" err="1"/>
              <a:t>n",p</a:t>
            </a:r>
            <a:r>
              <a:rPr lang="en-US" altLang="zh-CN" dirty="0"/>
              <a:t>);</a:t>
            </a:r>
          </a:p>
          <a:p>
            <a:pPr marL="0" indent="0">
              <a:buNone/>
            </a:pPr>
            <a:r>
              <a:rPr lang="en-US" altLang="zh-CN" dirty="0"/>
              <a:t>	</a:t>
            </a:r>
            <a:r>
              <a:rPr lang="en-US" altLang="zh-CN" dirty="0" err="1"/>
              <a:t>printf</a:t>
            </a:r>
            <a:r>
              <a:rPr lang="en-US" altLang="zh-CN" dirty="0"/>
              <a:t>("%c\n",*p);</a:t>
            </a:r>
          </a:p>
          <a:p>
            <a:pPr marL="0" indent="0">
              <a:buNone/>
            </a:pPr>
            <a:r>
              <a:rPr lang="en-US" altLang="zh-CN" dirty="0"/>
              <a:t>	p=</a:t>
            </a:r>
            <a:r>
              <a:rPr lang="en-US" altLang="zh-CN" dirty="0" err="1"/>
              <a:t>ch</a:t>
            </a:r>
            <a:r>
              <a:rPr lang="en-US" altLang="zh-CN" dirty="0"/>
              <a:t>;</a:t>
            </a:r>
          </a:p>
          <a:p>
            <a:pPr marL="0" indent="0">
              <a:buNone/>
            </a:pPr>
            <a:r>
              <a:rPr lang="en-US" altLang="zh-CN" dirty="0"/>
              <a:t>	</a:t>
            </a:r>
            <a:r>
              <a:rPr lang="en-US" altLang="zh-CN" dirty="0" err="1"/>
              <a:t>printf</a:t>
            </a:r>
            <a:r>
              <a:rPr lang="en-US" altLang="zh-CN" dirty="0"/>
              <a:t>("%s\</a:t>
            </a:r>
            <a:r>
              <a:rPr lang="en-US" altLang="zh-CN" dirty="0" err="1"/>
              <a:t>n",p</a:t>
            </a:r>
            <a:r>
              <a:rPr lang="en-US" altLang="zh-CN" dirty="0"/>
              <a:t>); </a:t>
            </a:r>
          </a:p>
          <a:p>
            <a:pPr marL="0" indent="0">
              <a:buNone/>
            </a:pPr>
            <a:r>
              <a:rPr lang="en-US" altLang="zh-CN" dirty="0"/>
              <a:t>	return 0;</a:t>
            </a:r>
          </a:p>
          <a:p>
            <a:pPr marL="0" indent="0">
              <a:buNone/>
            </a:pPr>
            <a:r>
              <a:rPr lang="en-US" altLang="zh-CN" dirty="0"/>
              <a:t> } </a:t>
            </a:r>
            <a:endParaRPr lang="zh-CN" altLang="en-US" dirty="0"/>
          </a:p>
        </p:txBody>
      </p:sp>
      <p:pic>
        <p:nvPicPr>
          <p:cNvPr id="1025" name="Picture 1" descr="C:\Users\Administrator\AppData\Roaming\Tencent\Users\975411396\QQ\WinTemp\RichOle\8K(_SWE}2QEZEKA10_Y)~X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6528" y="5109299"/>
            <a:ext cx="1048512" cy="134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圆角矩形标注 2"/>
          <p:cNvSpPr/>
          <p:nvPr/>
        </p:nvSpPr>
        <p:spPr>
          <a:xfrm>
            <a:off x="3157728" y="3596640"/>
            <a:ext cx="3950208" cy="646176"/>
          </a:xfrm>
          <a:prstGeom prst="wedgeRoundRectCallout">
            <a:avLst>
              <a:gd name="adj1" fmla="val -67941"/>
              <a:gd name="adj2" fmla="val -52594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zh-CN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用字符串常量为指针变量赋值，是将字符串的首地址赋给指针变量</a:t>
            </a:r>
            <a:endParaRPr lang="zh-CN" altLang="en-US" dirty="0">
              <a:solidFill>
                <a:schemeClr val="tx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6" name="圆角矩形标注 5"/>
          <p:cNvSpPr/>
          <p:nvPr/>
        </p:nvSpPr>
        <p:spPr>
          <a:xfrm>
            <a:off x="4206240" y="2353056"/>
            <a:ext cx="3950208" cy="1060704"/>
          </a:xfrm>
          <a:prstGeom prst="wedgeRoundRectCallout">
            <a:avLst>
              <a:gd name="adj1" fmla="val -67941"/>
              <a:gd name="adj2" fmla="val -18111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 smtClean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不能写成：</a:t>
            </a:r>
            <a:endParaRPr lang="en-US" altLang="zh-CN" dirty="0" smtClean="0">
              <a:solidFill>
                <a:schemeClr val="tx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dirty="0" smtClean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char </a:t>
            </a:r>
            <a:r>
              <a:rPr lang="en-US" altLang="zh-CN" dirty="0" err="1" smtClean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ch</a:t>
            </a:r>
            <a:r>
              <a:rPr lang="en-US" altLang="zh-CN" dirty="0" smtClean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[10];</a:t>
            </a:r>
          </a:p>
          <a:p>
            <a:r>
              <a:rPr lang="en-US" altLang="zh-CN" dirty="0" err="1" smtClean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ch</a:t>
            </a:r>
            <a:r>
              <a:rPr lang="en-US" altLang="zh-CN" dirty="0" smtClean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=“hello”;</a:t>
            </a:r>
          </a:p>
          <a:p>
            <a:r>
              <a:rPr lang="zh-CN" altLang="en-US" dirty="0" smtClean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因为</a:t>
            </a:r>
            <a:r>
              <a:rPr lang="zh-CN" altLang="zh-CN" dirty="0" smtClean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数组</a:t>
            </a:r>
            <a:r>
              <a:rPr lang="zh-CN" altLang="zh-CN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名是常量，不能被赋值。</a:t>
            </a:r>
            <a:endParaRPr lang="zh-CN" altLang="en-US" dirty="0">
              <a:solidFill>
                <a:schemeClr val="tx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3101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 smtClean="0"/>
              <a:t>指向</a:t>
            </a:r>
            <a:r>
              <a:rPr lang="zh-CN" altLang="zh-CN" dirty="0"/>
              <a:t>字符串的指针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0577" y="1710267"/>
            <a:ext cx="10092090" cy="4673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zh-CN" dirty="0" smtClean="0"/>
              <a:t>【</a:t>
            </a:r>
            <a:r>
              <a:rPr lang="zh-CN" altLang="zh-CN" dirty="0"/>
              <a:t>例</a:t>
            </a:r>
            <a:r>
              <a:rPr lang="en-US" altLang="zh-CN" dirty="0"/>
              <a:t>8.8</a:t>
            </a:r>
            <a:r>
              <a:rPr lang="zh-CN" altLang="zh-CN" dirty="0"/>
              <a:t>】使用字符型指针复制字符串</a:t>
            </a:r>
          </a:p>
          <a:p>
            <a:pPr marL="0" indent="0">
              <a:buNone/>
            </a:pPr>
            <a:r>
              <a:rPr lang="en-US" altLang="zh-CN" dirty="0"/>
              <a:t>#include&lt;</a:t>
            </a:r>
            <a:r>
              <a:rPr lang="en-US" altLang="zh-CN" dirty="0" err="1"/>
              <a:t>stdio.h</a:t>
            </a:r>
            <a:r>
              <a:rPr lang="en-US" altLang="zh-CN" dirty="0"/>
              <a:t>&gt;</a:t>
            </a:r>
            <a:endParaRPr lang="zh-CN" altLang="zh-CN" dirty="0"/>
          </a:p>
          <a:p>
            <a:pPr marL="0" indent="0">
              <a:buNone/>
            </a:pPr>
            <a:r>
              <a:rPr lang="en-US" altLang="zh-CN" dirty="0"/>
              <a:t>main()</a:t>
            </a:r>
            <a:endParaRPr lang="zh-CN" altLang="zh-CN" dirty="0"/>
          </a:p>
          <a:p>
            <a:pPr marL="0" indent="0">
              <a:buNone/>
            </a:pPr>
            <a:r>
              <a:rPr lang="en-US" altLang="zh-CN" dirty="0" smtClean="0"/>
              <a:t>{</a:t>
            </a:r>
            <a:r>
              <a:rPr lang="en-US" altLang="zh-CN" dirty="0"/>
              <a:t>	char str1[10],str2[10],*p,*q;</a:t>
            </a:r>
            <a:endParaRPr lang="zh-CN" altLang="zh-CN" dirty="0"/>
          </a:p>
          <a:p>
            <a:pPr marL="0" indent="0">
              <a:buNone/>
            </a:pPr>
            <a:r>
              <a:rPr lang="en-US" altLang="zh-CN" dirty="0"/>
              <a:t>	p=str1;</a:t>
            </a:r>
            <a:endParaRPr lang="zh-CN" altLang="zh-CN" dirty="0"/>
          </a:p>
          <a:p>
            <a:pPr marL="0" indent="0">
              <a:buNone/>
            </a:pPr>
            <a:r>
              <a:rPr lang="en-US" altLang="zh-CN" dirty="0"/>
              <a:t>	q=str2;</a:t>
            </a:r>
            <a:endParaRPr lang="zh-CN" altLang="zh-CN" dirty="0"/>
          </a:p>
          <a:p>
            <a:pPr marL="0" indent="0">
              <a:buNone/>
            </a:pPr>
            <a:r>
              <a:rPr lang="en-US" altLang="zh-CN" dirty="0"/>
              <a:t>	gets(str1);</a:t>
            </a:r>
            <a:endParaRPr lang="zh-CN" altLang="zh-CN" dirty="0"/>
          </a:p>
          <a:p>
            <a:pPr marL="0" indent="0">
              <a:buNone/>
            </a:pPr>
            <a:r>
              <a:rPr lang="en-US" altLang="zh-CN" dirty="0"/>
              <a:t>	while(*p</a:t>
            </a:r>
            <a:r>
              <a:rPr lang="en-US" altLang="zh-CN" dirty="0" smtClean="0"/>
              <a:t>)</a:t>
            </a:r>
          </a:p>
          <a:p>
            <a:pPr marL="0" indent="0">
              <a:buNone/>
            </a:pPr>
            <a:r>
              <a:rPr lang="en-US" altLang="zh-CN" dirty="0" smtClean="0"/>
              <a:t>      {*</a:t>
            </a:r>
            <a:r>
              <a:rPr lang="en-US" altLang="zh-CN" dirty="0"/>
              <a:t>q=*p</a:t>
            </a:r>
            <a:r>
              <a:rPr lang="en-US" altLang="zh-CN" dirty="0" smtClean="0"/>
              <a:t>;</a:t>
            </a:r>
            <a:r>
              <a:rPr lang="en-US" altLang="zh-CN" dirty="0"/>
              <a:t>	</a:t>
            </a:r>
            <a:r>
              <a:rPr lang="en-US" altLang="zh-CN" dirty="0" smtClean="0"/>
              <a:t>p++;q++;}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	*q='\0';</a:t>
            </a:r>
          </a:p>
          <a:p>
            <a:pPr marL="0" indent="0">
              <a:buNone/>
            </a:pPr>
            <a:r>
              <a:rPr lang="en-US" altLang="zh-CN" dirty="0"/>
              <a:t>	puts(str1);</a:t>
            </a:r>
          </a:p>
          <a:p>
            <a:pPr marL="0" indent="0">
              <a:buNone/>
            </a:pPr>
            <a:r>
              <a:rPr lang="en-US" altLang="zh-CN" dirty="0"/>
              <a:t>	puts(str2);</a:t>
            </a:r>
          </a:p>
          <a:p>
            <a:pPr marL="0" indent="0">
              <a:buNone/>
            </a:pPr>
            <a:r>
              <a:rPr lang="en-US" altLang="zh-CN" dirty="0"/>
              <a:t>}</a:t>
            </a:r>
          </a:p>
          <a:p>
            <a:pPr marL="0" indent="0">
              <a:buNone/>
            </a:pPr>
            <a:endParaRPr lang="zh-CN" altLang="zh-CN" dirty="0"/>
          </a:p>
          <a:p>
            <a:pPr marL="0" indent="0">
              <a:buNone/>
            </a:pPr>
            <a:r>
              <a:rPr lang="en-US" altLang="zh-CN" dirty="0"/>
              <a:t>	</a:t>
            </a:r>
            <a:endParaRPr lang="zh-CN" altLang="zh-CN" dirty="0"/>
          </a:p>
        </p:txBody>
      </p:sp>
      <p:pic>
        <p:nvPicPr>
          <p:cNvPr id="8" name="图片 7"/>
          <p:cNvPicPr/>
          <p:nvPr/>
        </p:nvPicPr>
        <p:blipFill rotWithShape="1">
          <a:blip r:embed="rId2"/>
          <a:srcRect t="20603" r="90706" b="45928"/>
          <a:stretch/>
        </p:blipFill>
        <p:spPr>
          <a:xfrm>
            <a:off x="3881120" y="5547360"/>
            <a:ext cx="898144" cy="950976"/>
          </a:xfrm>
          <a:prstGeom prst="rect">
            <a:avLst/>
          </a:prstGeom>
        </p:spPr>
      </p:pic>
      <p:sp>
        <p:nvSpPr>
          <p:cNvPr id="7" name="圆角矩形标注 6"/>
          <p:cNvSpPr/>
          <p:nvPr/>
        </p:nvSpPr>
        <p:spPr>
          <a:xfrm>
            <a:off x="3881120" y="4133088"/>
            <a:ext cx="3950208" cy="1060704"/>
          </a:xfrm>
          <a:prstGeom prst="wedgeRoundRectCallout">
            <a:avLst>
              <a:gd name="adj1" fmla="val -68867"/>
              <a:gd name="adj2" fmla="val 14073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 smtClean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？是否可以改成：</a:t>
            </a:r>
            <a:endParaRPr lang="en-US" altLang="zh-CN" dirty="0" smtClean="0">
              <a:solidFill>
                <a:schemeClr val="tx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dirty="0" smtClean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while(*str1)</a:t>
            </a:r>
            <a:endParaRPr lang="en-US" altLang="zh-CN" dirty="0">
              <a:solidFill>
                <a:schemeClr val="tx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CN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     </a:t>
            </a:r>
            <a:r>
              <a:rPr lang="en-US" altLang="zh-CN" dirty="0" smtClean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{*str2=*str1;</a:t>
            </a:r>
            <a:r>
              <a:rPr lang="en-US" altLang="zh-CN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	</a:t>
            </a:r>
            <a:r>
              <a:rPr lang="en-US" altLang="zh-CN" dirty="0" smtClean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str1++;str2++;}</a:t>
            </a:r>
          </a:p>
          <a:p>
            <a:endParaRPr lang="en-US" altLang="zh-CN" dirty="0">
              <a:solidFill>
                <a:schemeClr val="tx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84938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3095072" y="2050143"/>
            <a:ext cx="53326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8.3  </a:t>
            </a:r>
            <a:r>
              <a:rPr lang="zh-CN" altLang="en-US" sz="40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指向数组的指针</a:t>
            </a:r>
          </a:p>
        </p:txBody>
      </p:sp>
      <p:sp>
        <p:nvSpPr>
          <p:cNvPr id="3" name="矩形 2"/>
          <p:cNvSpPr/>
          <p:nvPr/>
        </p:nvSpPr>
        <p:spPr>
          <a:xfrm>
            <a:off x="3095072" y="3066308"/>
            <a:ext cx="44999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smtClean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8.3.3  </a:t>
            </a:r>
            <a:r>
              <a:rPr lang="zh-CN" altLang="en-US" sz="2800" b="1" dirty="0" smtClean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指向二维数组的指针</a:t>
            </a:r>
            <a:endParaRPr lang="zh-CN" altLang="zh-CN" sz="2800" b="1" dirty="0">
              <a:solidFill>
                <a:schemeClr val="accent2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05959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二维数组的地址</a:t>
            </a:r>
            <a:endParaRPr lang="zh-CN" altLang="zh-CN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70129" y="1736491"/>
            <a:ext cx="6033007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800" dirty="0" smtClean="0">
                <a:latin typeface="Microsoft YaHei UI" panose="020B0503020204020204" pitchFamily="34" charset="-122"/>
                <a:ea typeface="Microsoft YaHei UI" panose="020B0503020204020204" pitchFamily="34" charset="-122"/>
                <a:cs typeface="宋体" pitchFamily="2" charset="-122"/>
              </a:rPr>
              <a:t>#include </a:t>
            </a: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  <a:cs typeface="宋体" pitchFamily="2" charset="-122"/>
              </a:rPr>
              <a:t>&lt;</a:t>
            </a:r>
            <a:r>
              <a:rPr lang="en-US" altLang="zh-CN" sz="2800" dirty="0" err="1">
                <a:latin typeface="Microsoft YaHei UI" panose="020B0503020204020204" pitchFamily="34" charset="-122"/>
                <a:ea typeface="Microsoft YaHei UI" panose="020B0503020204020204" pitchFamily="34" charset="-122"/>
                <a:cs typeface="宋体" pitchFamily="2" charset="-122"/>
              </a:rPr>
              <a:t>stdio.h</a:t>
            </a: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  <a:cs typeface="宋体" pitchFamily="2" charset="-122"/>
              </a:rPr>
              <a:t>&gt;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  <a:cs typeface="宋体" pitchFamily="2" charset="-122"/>
              </a:rPr>
              <a:t>main()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800" dirty="0" smtClean="0">
                <a:latin typeface="Microsoft YaHei UI" panose="020B0503020204020204" pitchFamily="34" charset="-122"/>
                <a:ea typeface="Microsoft YaHei UI" panose="020B0503020204020204" pitchFamily="34" charset="-122"/>
                <a:cs typeface="宋体" pitchFamily="2" charset="-122"/>
              </a:rPr>
              <a:t>{</a:t>
            </a: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  <a:cs typeface="宋体" pitchFamily="2" charset="-122"/>
              </a:rPr>
              <a:t>	</a:t>
            </a:r>
            <a:r>
              <a:rPr lang="en-US" altLang="zh-CN" sz="2800" dirty="0" err="1">
                <a:latin typeface="Microsoft YaHei UI" panose="020B0503020204020204" pitchFamily="34" charset="-122"/>
                <a:ea typeface="Microsoft YaHei UI" panose="020B0503020204020204" pitchFamily="34" charset="-122"/>
                <a:cs typeface="宋体" pitchFamily="2" charset="-122"/>
              </a:rPr>
              <a:t>int</a:t>
            </a: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  <a:cs typeface="宋体" pitchFamily="2" charset="-122"/>
              </a:rPr>
              <a:t> a[3][4</a:t>
            </a:r>
            <a:r>
              <a:rPr lang="en-US" altLang="zh-CN" sz="2800" dirty="0" smtClean="0">
                <a:latin typeface="Microsoft YaHei UI" panose="020B0503020204020204" pitchFamily="34" charset="-122"/>
                <a:ea typeface="Microsoft YaHei UI" panose="020B0503020204020204" pitchFamily="34" charset="-122"/>
                <a:cs typeface="宋体" pitchFamily="2" charset="-122"/>
              </a:rPr>
              <a:t>]={{1,2,3,4},{5,6,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  <a:cs typeface="宋体" pitchFamily="2" charset="-122"/>
              </a:rPr>
              <a:t> </a:t>
            </a:r>
            <a:r>
              <a:rPr lang="en-US" altLang="zh-CN" sz="2800" dirty="0" smtClean="0">
                <a:latin typeface="Microsoft YaHei UI" panose="020B0503020204020204" pitchFamily="34" charset="-122"/>
                <a:ea typeface="Microsoft YaHei UI" panose="020B0503020204020204" pitchFamily="34" charset="-122"/>
                <a:cs typeface="宋体" pitchFamily="2" charset="-122"/>
              </a:rPr>
              <a:t>                     7,8},{9,10,11,12}};</a:t>
            </a:r>
            <a:endParaRPr lang="en-US" altLang="zh-CN" sz="2800" dirty="0">
              <a:latin typeface="Microsoft YaHei UI" panose="020B0503020204020204" pitchFamily="34" charset="-122"/>
              <a:ea typeface="Microsoft YaHei UI" panose="020B0503020204020204" pitchFamily="34" charset="-122"/>
              <a:cs typeface="宋体" pitchFamily="2" charset="-122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  <a:cs typeface="宋体" pitchFamily="2" charset="-122"/>
              </a:rPr>
              <a:t>	</a:t>
            </a:r>
            <a:r>
              <a:rPr lang="en-US" altLang="zh-CN" sz="2800" dirty="0" err="1">
                <a:latin typeface="Microsoft YaHei UI" panose="020B0503020204020204" pitchFamily="34" charset="-122"/>
                <a:ea typeface="Microsoft YaHei UI" panose="020B0503020204020204" pitchFamily="34" charset="-122"/>
                <a:cs typeface="宋体" pitchFamily="2" charset="-122"/>
              </a:rPr>
              <a:t>printf</a:t>
            </a: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  <a:cs typeface="宋体" pitchFamily="2" charset="-122"/>
              </a:rPr>
              <a:t>("%x,%</a:t>
            </a:r>
            <a:r>
              <a:rPr lang="en-US" altLang="zh-CN" sz="2800" dirty="0" smtClean="0">
                <a:latin typeface="Microsoft YaHei UI" panose="020B0503020204020204" pitchFamily="34" charset="-122"/>
                <a:ea typeface="Microsoft YaHei UI" panose="020B0503020204020204" pitchFamily="34" charset="-122"/>
                <a:cs typeface="宋体" pitchFamily="2" charset="-122"/>
              </a:rPr>
              <a:t>x,%x",a,a+1,a+2);</a:t>
            </a:r>
            <a:endParaRPr lang="en-US" altLang="zh-CN" sz="2800" dirty="0">
              <a:latin typeface="Microsoft YaHei UI" panose="020B0503020204020204" pitchFamily="34" charset="-122"/>
              <a:ea typeface="Microsoft YaHei UI" panose="020B0503020204020204" pitchFamily="34" charset="-122"/>
              <a:cs typeface="宋体" pitchFamily="2" charset="-122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  <a:cs typeface="宋体" pitchFamily="2" charset="-122"/>
              </a:rPr>
              <a:t> } </a:t>
            </a:r>
            <a:endParaRPr kumimoji="0" lang="en-US" altLang="zh-CN" sz="2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icrosoft YaHei UI" panose="020B0503020204020204" pitchFamily="34" charset="-122"/>
              <a:ea typeface="Microsoft YaHei UI" panose="020B0503020204020204" pitchFamily="34" charset="-122"/>
              <a:cs typeface="宋体" pitchFamily="2" charset="-122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6780577"/>
              </p:ext>
            </p:extLst>
          </p:nvPr>
        </p:nvGraphicFramePr>
        <p:xfrm>
          <a:off x="1002654" y="4568265"/>
          <a:ext cx="3812308" cy="2048622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8410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04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04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04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28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effectLst/>
                        </a:rPr>
                        <a:t>a[0][0]</a:t>
                      </a:r>
                      <a:endParaRPr lang="zh-CN" sz="1800" b="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effectLst/>
                        </a:rPr>
                        <a:t>a[0][1]</a:t>
                      </a:r>
                      <a:endParaRPr lang="zh-CN" sz="1800" b="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effectLst/>
                        </a:rPr>
                        <a:t>a[0][2]</a:t>
                      </a:r>
                      <a:endParaRPr lang="zh-CN" sz="1800" b="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effectLst/>
                        </a:rPr>
                        <a:t>a[0][3]</a:t>
                      </a:r>
                      <a:endParaRPr lang="zh-CN" sz="1800" b="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28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effectLst/>
                        </a:rPr>
                        <a:t>a[1][0]</a:t>
                      </a:r>
                      <a:endParaRPr lang="zh-CN" sz="1800" b="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effectLst/>
                        </a:rPr>
                        <a:t>a[1][1]</a:t>
                      </a:r>
                      <a:endParaRPr lang="zh-CN" sz="1800" b="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effectLst/>
                        </a:rPr>
                        <a:t>a[1][2]</a:t>
                      </a:r>
                      <a:endParaRPr lang="zh-CN" sz="1800" b="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effectLst/>
                        </a:rPr>
                        <a:t>a[1][3]</a:t>
                      </a:r>
                      <a:endParaRPr lang="zh-CN" sz="1800" b="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28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effectLst/>
                        </a:rPr>
                        <a:t>a[2][0]</a:t>
                      </a:r>
                      <a:endParaRPr lang="zh-CN" sz="1800" b="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effectLst/>
                        </a:rPr>
                        <a:t>a[2][1]</a:t>
                      </a:r>
                      <a:endParaRPr lang="zh-CN" sz="1800" b="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effectLst/>
                        </a:rPr>
                        <a:t>a[2][1]</a:t>
                      </a:r>
                      <a:endParaRPr lang="zh-CN" sz="1800" b="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effectLst/>
                        </a:rPr>
                        <a:t>a[2</a:t>
                      </a:r>
                      <a:r>
                        <a:rPr lang="en-US" sz="1800" b="0" kern="100" dirty="0" smtClean="0">
                          <a:effectLst/>
                        </a:rPr>
                        <a:t>][3]</a:t>
                      </a:r>
                      <a:endParaRPr lang="zh-CN" sz="1800" b="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3" name="表格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1752088"/>
              </p:ext>
            </p:extLst>
          </p:nvPr>
        </p:nvGraphicFramePr>
        <p:xfrm>
          <a:off x="7010400" y="1645919"/>
          <a:ext cx="2718816" cy="46493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32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49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61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2065">
                <a:tc>
                  <a:txBody>
                    <a:bodyPr/>
                    <a:lstStyle/>
                    <a:p>
                      <a:r>
                        <a:rPr lang="en-US" altLang="zh-CN" sz="1400" dirty="0" smtClean="0"/>
                        <a:t>0x62fe1c</a:t>
                      </a:r>
                      <a:endParaRPr lang="zh-CN" altLang="en-US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altLang="zh-CN" sz="1400" b="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altLang="zh-CN" sz="1400" b="0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zh-CN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7781">
                <a:tc>
                  <a:txBody>
                    <a:bodyPr/>
                    <a:lstStyle/>
                    <a:p>
                      <a:r>
                        <a:rPr lang="en-US" altLang="zh-CN" sz="1400" dirty="0" smtClean="0"/>
                        <a:t>0x62fe20</a:t>
                      </a:r>
                      <a:endParaRPr lang="zh-CN" altLang="en-US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/>
                        <a:t>1</a:t>
                      </a:r>
                      <a:endParaRPr lang="zh-CN" alt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400" dirty="0" smtClean="0"/>
                        <a:t>a[0][0]</a:t>
                      </a:r>
                      <a:endParaRPr lang="zh-CN" alt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7781">
                <a:tc>
                  <a:txBody>
                    <a:bodyPr/>
                    <a:lstStyle/>
                    <a:p>
                      <a:r>
                        <a:rPr lang="en-US" altLang="zh-CN" sz="1400" dirty="0" smtClean="0"/>
                        <a:t>0x62fe24</a:t>
                      </a:r>
                      <a:endParaRPr lang="zh-CN" altLang="en-US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/>
                        <a:t>2</a:t>
                      </a:r>
                      <a:endParaRPr lang="zh-CN" alt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 smtClean="0"/>
                        <a:t>a[0][1]</a:t>
                      </a:r>
                      <a:endParaRPr lang="zh-CN" altLang="en-US" sz="14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 smtClean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7781">
                <a:tc>
                  <a:txBody>
                    <a:bodyPr/>
                    <a:lstStyle/>
                    <a:p>
                      <a:r>
                        <a:rPr lang="en-US" altLang="zh-CN" sz="1400" dirty="0" smtClean="0"/>
                        <a:t>0x62fe28</a:t>
                      </a:r>
                      <a:endParaRPr lang="zh-CN" altLang="en-US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/>
                        <a:t>3</a:t>
                      </a:r>
                      <a:endParaRPr lang="zh-CN" alt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 smtClean="0"/>
                        <a:t>a[0][2]</a:t>
                      </a:r>
                      <a:endParaRPr lang="zh-CN" altLang="en-US" sz="14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 smtClean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7781">
                <a:tc>
                  <a:txBody>
                    <a:bodyPr/>
                    <a:lstStyle/>
                    <a:p>
                      <a:r>
                        <a:rPr lang="en-US" altLang="zh-CN" sz="1400" dirty="0" smtClean="0"/>
                        <a:t>0x62fe2c</a:t>
                      </a:r>
                      <a:endParaRPr lang="zh-CN" altLang="en-US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/>
                        <a:t>4</a:t>
                      </a:r>
                      <a:endParaRPr lang="zh-CN" alt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 smtClean="0"/>
                        <a:t>a[0][3]</a:t>
                      </a:r>
                      <a:endParaRPr lang="zh-CN" altLang="en-US" sz="14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 smtClean="0"/>
                        <a:t>a+1</a:t>
                      </a:r>
                      <a:endParaRPr lang="zh-CN" altLang="en-US" sz="1400" dirty="0" smtClean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7781">
                <a:tc>
                  <a:txBody>
                    <a:bodyPr/>
                    <a:lstStyle/>
                    <a:p>
                      <a:r>
                        <a:rPr lang="en-US" altLang="zh-CN" sz="1400" dirty="0" smtClean="0"/>
                        <a:t>0x62fe30</a:t>
                      </a:r>
                      <a:endParaRPr lang="zh-CN" altLang="en-US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/>
                        <a:t>5</a:t>
                      </a:r>
                      <a:endParaRPr lang="zh-CN" alt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400" dirty="0" smtClean="0"/>
                        <a:t>a[1][0]</a:t>
                      </a:r>
                      <a:endParaRPr lang="zh-CN" alt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7781">
                <a:tc>
                  <a:txBody>
                    <a:bodyPr/>
                    <a:lstStyle/>
                    <a:p>
                      <a:r>
                        <a:rPr lang="en-US" altLang="zh-CN" sz="1400" dirty="0" smtClean="0"/>
                        <a:t>0x62fe34</a:t>
                      </a:r>
                      <a:endParaRPr lang="zh-CN" altLang="en-US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/>
                        <a:t>6</a:t>
                      </a:r>
                      <a:endParaRPr lang="zh-CN" alt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 smtClean="0"/>
                        <a:t>a[1][1]</a:t>
                      </a:r>
                      <a:endParaRPr lang="zh-CN" altLang="en-US" sz="14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 smtClean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7781">
                <a:tc>
                  <a:txBody>
                    <a:bodyPr/>
                    <a:lstStyle/>
                    <a:p>
                      <a:r>
                        <a:rPr lang="en-US" altLang="zh-CN" sz="1400" dirty="0" smtClean="0"/>
                        <a:t>0x62fe38</a:t>
                      </a:r>
                      <a:endParaRPr lang="zh-CN" altLang="en-US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/>
                        <a:t>7</a:t>
                      </a:r>
                      <a:endParaRPr lang="zh-CN" alt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 smtClean="0"/>
                        <a:t>a[1][2]</a:t>
                      </a:r>
                      <a:endParaRPr lang="zh-CN" altLang="en-US" sz="14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 smtClean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7781">
                <a:tc>
                  <a:txBody>
                    <a:bodyPr/>
                    <a:lstStyle/>
                    <a:p>
                      <a:r>
                        <a:rPr lang="en-US" altLang="zh-CN" sz="1400" dirty="0" smtClean="0"/>
                        <a:t>0x62fe3c</a:t>
                      </a:r>
                      <a:endParaRPr lang="zh-CN" altLang="en-US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/>
                        <a:t>8</a:t>
                      </a:r>
                      <a:endParaRPr lang="zh-CN" alt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 smtClean="0"/>
                        <a:t>a[1][3]</a:t>
                      </a:r>
                      <a:endParaRPr lang="zh-CN" altLang="en-US" sz="14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 smtClean="0"/>
                        <a:t>a+2</a:t>
                      </a:r>
                      <a:endParaRPr lang="zh-CN" altLang="en-US" sz="1400" dirty="0" smtClean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7781">
                <a:tc>
                  <a:txBody>
                    <a:bodyPr/>
                    <a:lstStyle/>
                    <a:p>
                      <a:r>
                        <a:rPr lang="en-US" altLang="zh-CN" sz="1400" dirty="0" smtClean="0"/>
                        <a:t>0x62fe40</a:t>
                      </a:r>
                      <a:endParaRPr lang="zh-CN" altLang="en-US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/>
                        <a:t>9</a:t>
                      </a:r>
                      <a:endParaRPr lang="zh-CN" alt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400" dirty="0" smtClean="0"/>
                        <a:t>a[2][0]</a:t>
                      </a:r>
                      <a:endParaRPr lang="zh-CN" alt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7781">
                <a:tc>
                  <a:txBody>
                    <a:bodyPr/>
                    <a:lstStyle/>
                    <a:p>
                      <a:r>
                        <a:rPr lang="en-US" altLang="zh-CN" sz="1400" dirty="0" smtClean="0"/>
                        <a:t>0x62fe44</a:t>
                      </a:r>
                      <a:endParaRPr lang="zh-CN" altLang="en-US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/>
                        <a:t>10</a:t>
                      </a:r>
                      <a:endParaRPr lang="zh-CN" alt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 smtClean="0"/>
                        <a:t>a[2][1]</a:t>
                      </a:r>
                      <a:endParaRPr lang="zh-CN" altLang="en-US" sz="14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 smtClean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7781">
                <a:tc>
                  <a:txBody>
                    <a:bodyPr/>
                    <a:lstStyle/>
                    <a:p>
                      <a:r>
                        <a:rPr lang="en-US" altLang="zh-CN" sz="1400" dirty="0" smtClean="0"/>
                        <a:t>0x62fe48</a:t>
                      </a:r>
                      <a:endParaRPr lang="zh-CN" altLang="en-US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/>
                        <a:t>11</a:t>
                      </a:r>
                      <a:endParaRPr lang="zh-CN" alt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 smtClean="0"/>
                        <a:t>a[2][1]</a:t>
                      </a:r>
                      <a:endParaRPr lang="zh-CN" altLang="en-US" sz="14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 smtClean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7781">
                <a:tc>
                  <a:txBody>
                    <a:bodyPr/>
                    <a:lstStyle/>
                    <a:p>
                      <a:r>
                        <a:rPr lang="en-US" altLang="zh-CN" sz="1400" dirty="0" smtClean="0"/>
                        <a:t>0x62fe4c</a:t>
                      </a:r>
                      <a:endParaRPr lang="zh-CN" altLang="en-US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/>
                        <a:t>12</a:t>
                      </a:r>
                      <a:endParaRPr lang="zh-CN" alt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 smtClean="0"/>
                        <a:t>a[2][3]</a:t>
                      </a:r>
                      <a:endParaRPr lang="zh-CN" altLang="en-US" sz="14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smtClean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7781">
                <a:tc>
                  <a:txBody>
                    <a:bodyPr/>
                    <a:lstStyle/>
                    <a:p>
                      <a:r>
                        <a:rPr lang="en-US" altLang="zh-CN" sz="1400" dirty="0" smtClean="0"/>
                        <a:t>0x62fe50</a:t>
                      </a:r>
                      <a:endParaRPr lang="zh-CN" altLang="en-US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pic>
        <p:nvPicPr>
          <p:cNvPr id="1025" name="Picture 1" descr="C:\Users\Administrator\AppData\Roaming\Tencent\Users\975411396\QQ\WinTemp\RichOle\1J4}W_V9`5S75DVFC4HHHG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5568" y="6034574"/>
            <a:ext cx="3438144" cy="545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直接箭头连接符 5"/>
          <p:cNvCxnSpPr/>
          <p:nvPr/>
        </p:nvCxnSpPr>
        <p:spPr>
          <a:xfrm flipH="1">
            <a:off x="9083040" y="2243328"/>
            <a:ext cx="42672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直接箭头连接符 8"/>
          <p:cNvCxnSpPr/>
          <p:nvPr/>
        </p:nvCxnSpPr>
        <p:spPr>
          <a:xfrm flipH="1">
            <a:off x="9083040" y="3511296"/>
            <a:ext cx="42672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直接箭头连接符 9"/>
          <p:cNvCxnSpPr/>
          <p:nvPr/>
        </p:nvCxnSpPr>
        <p:spPr>
          <a:xfrm flipH="1">
            <a:off x="9125712" y="4754880"/>
            <a:ext cx="42672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圆角矩形标注 2"/>
          <p:cNvSpPr/>
          <p:nvPr/>
        </p:nvSpPr>
        <p:spPr>
          <a:xfrm>
            <a:off x="4925568" y="3998976"/>
            <a:ext cx="1511808" cy="597408"/>
          </a:xfrm>
          <a:prstGeom prst="wedgeRoundRectCallout">
            <a:avLst>
              <a:gd name="adj1" fmla="val -44362"/>
              <a:gd name="adj2" fmla="val -66071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0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a</a:t>
            </a:r>
            <a:r>
              <a:rPr lang="zh-CN" altLang="en-US" sz="20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是行指针</a:t>
            </a:r>
            <a:endParaRPr lang="zh-CN" altLang="en-US" sz="20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5373134"/>
              </p:ext>
            </p:extLst>
          </p:nvPr>
        </p:nvGraphicFramePr>
        <p:xfrm>
          <a:off x="243840" y="4608575"/>
          <a:ext cx="621792" cy="19839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17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61309"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dirty="0" smtClean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a[0]</a:t>
                      </a:r>
                      <a:endParaRPr lang="zh-CN" altLang="en-US" b="0" dirty="0">
                        <a:solidFill>
                          <a:schemeClr val="tx1"/>
                        </a:solidFill>
                        <a:latin typeface="Microsoft YaHei UI" panose="020B0503020204020204" pitchFamily="34" charset="-122"/>
                        <a:ea typeface="Microsoft YaHei UI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1309"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dirty="0" smtClean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a[1]</a:t>
                      </a:r>
                      <a:endParaRPr lang="zh-CN" altLang="en-US" b="0" dirty="0">
                        <a:solidFill>
                          <a:schemeClr val="tx1"/>
                        </a:solidFill>
                        <a:latin typeface="Microsoft YaHei UI" panose="020B0503020204020204" pitchFamily="34" charset="-122"/>
                        <a:ea typeface="Microsoft YaHei UI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1309"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dirty="0" smtClean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a[2]</a:t>
                      </a:r>
                      <a:endParaRPr lang="zh-CN" altLang="en-US" b="0" dirty="0">
                        <a:solidFill>
                          <a:schemeClr val="tx1"/>
                        </a:solidFill>
                        <a:latin typeface="Microsoft YaHei UI" panose="020B0503020204020204" pitchFamily="34" charset="-122"/>
                        <a:ea typeface="Microsoft YaHei UI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1378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二维数组的地址</a:t>
            </a:r>
            <a:endParaRPr lang="zh-CN" altLang="zh-CN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70129" y="1641181"/>
            <a:ext cx="7630159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pt-BR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  <a:cs typeface="宋体" pitchFamily="2" charset="-122"/>
              </a:rPr>
              <a:t>#include &lt;stdio.h&gt;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pt-BR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  <a:cs typeface="宋体" pitchFamily="2" charset="-122"/>
              </a:rPr>
              <a:t>main()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pt-BR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  <a:cs typeface="宋体" pitchFamily="2" charset="-122"/>
              </a:rPr>
              <a:t>{	int a[3][4]={{1,2,3,4},{5,6,7,8},{9,10,11,12}};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pt-BR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  <a:cs typeface="宋体" pitchFamily="2" charset="-122"/>
              </a:rPr>
              <a:t>	printf("%x,%x,%x\n",a,a+1,a+2);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pt-BR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  <a:cs typeface="宋体" pitchFamily="2" charset="-122"/>
              </a:rPr>
              <a:t>	printf("%x,%x,%x\n",*a,*(a+1),*(a+2));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pt-BR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  <a:cs typeface="宋体" pitchFamily="2" charset="-122"/>
              </a:rPr>
              <a:t>	printf("%x,%x,%x\n",*a+1,*(a+1)+1,*(a+2)+1);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pt-BR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  <a:cs typeface="宋体" pitchFamily="2" charset="-122"/>
              </a:rPr>
              <a:t>	printf("%x,%x,%x\n",*a+2,*(a+1)+2,*(a+2)+2);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pt-BR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  <a:cs typeface="宋体" pitchFamily="2" charset="-122"/>
              </a:rPr>
              <a:t>	printf("%d,%d,%d\n",*(*a+2),*(*(a+1)+2),*(*(a+2)+2));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pt-BR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  <a:cs typeface="宋体" pitchFamily="2" charset="-122"/>
              </a:rPr>
              <a:t>	printf("%d,%d,%d\n",a[0][2],a[1][2],a[2][2]);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pt-BR" altLang="zh-CN" sz="2000" dirty="0">
                <a:latin typeface="Microsoft YaHei UI" panose="020B0503020204020204" pitchFamily="34" charset="-122"/>
                <a:ea typeface="Microsoft YaHei UI" panose="020B0503020204020204" pitchFamily="34" charset="-122"/>
                <a:cs typeface="宋体" pitchFamily="2" charset="-122"/>
              </a:rPr>
              <a:t> } </a:t>
            </a:r>
            <a:endParaRPr lang="pt-BR" altLang="zh-CN" sz="2000" dirty="0" smtClean="0">
              <a:latin typeface="Microsoft YaHei UI" panose="020B0503020204020204" pitchFamily="34" charset="-122"/>
              <a:ea typeface="Microsoft YaHei UI" panose="020B0503020204020204" pitchFamily="34" charset="-122"/>
              <a:cs typeface="宋体" pitchFamily="2" charset="-122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  <a:cs typeface="宋体" pitchFamily="2" charset="-122"/>
              </a:rPr>
              <a:t>运行</a:t>
            </a:r>
            <a:r>
              <a:rPr kumimoji="0" lang="zh-CN" alt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  <a:cs typeface="宋体" pitchFamily="2" charset="-122"/>
              </a:rPr>
              <a:t>结果</a:t>
            </a:r>
            <a:r>
              <a:rPr kumimoji="0" lang="en-US" altLang="zh-CN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  <a:cs typeface="宋体" pitchFamily="2" charset="-122"/>
              </a:rPr>
              <a:t>:</a:t>
            </a:r>
          </a:p>
        </p:txBody>
      </p:sp>
      <p:graphicFrame>
        <p:nvGraphicFramePr>
          <p:cNvPr id="13" name="表格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759635"/>
              </p:ext>
            </p:extLst>
          </p:nvPr>
        </p:nvGraphicFramePr>
        <p:xfrm>
          <a:off x="8388096" y="1645919"/>
          <a:ext cx="2718816" cy="46493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32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49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61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2065">
                <a:tc>
                  <a:txBody>
                    <a:bodyPr/>
                    <a:lstStyle/>
                    <a:p>
                      <a:r>
                        <a:rPr lang="en-US" altLang="zh-CN" sz="1400" dirty="0" smtClean="0"/>
                        <a:t>0x62fe1c</a:t>
                      </a:r>
                      <a:endParaRPr lang="zh-CN" altLang="en-US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altLang="zh-CN" sz="1400" b="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altLang="zh-CN" sz="1400" b="0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zh-CN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7781">
                <a:tc>
                  <a:txBody>
                    <a:bodyPr/>
                    <a:lstStyle/>
                    <a:p>
                      <a:r>
                        <a:rPr lang="en-US" altLang="zh-CN" sz="1400" dirty="0" smtClean="0"/>
                        <a:t>0x62fe20</a:t>
                      </a:r>
                      <a:endParaRPr lang="zh-CN" altLang="en-US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/>
                        <a:t>1</a:t>
                      </a:r>
                      <a:endParaRPr lang="zh-CN" alt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400" dirty="0" smtClean="0"/>
                        <a:t>a[0][0]</a:t>
                      </a:r>
                      <a:endParaRPr lang="zh-CN" alt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7781">
                <a:tc>
                  <a:txBody>
                    <a:bodyPr/>
                    <a:lstStyle/>
                    <a:p>
                      <a:r>
                        <a:rPr lang="en-US" altLang="zh-CN" sz="1400" dirty="0" smtClean="0"/>
                        <a:t>0x62fe24</a:t>
                      </a:r>
                      <a:endParaRPr lang="zh-CN" altLang="en-US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/>
                        <a:t>2</a:t>
                      </a:r>
                      <a:endParaRPr lang="zh-CN" alt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 smtClean="0"/>
                        <a:t>a[0][1]</a:t>
                      </a:r>
                      <a:endParaRPr lang="zh-CN" altLang="en-US" sz="14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 smtClean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7781">
                <a:tc>
                  <a:txBody>
                    <a:bodyPr/>
                    <a:lstStyle/>
                    <a:p>
                      <a:r>
                        <a:rPr lang="en-US" altLang="zh-CN" sz="1400" dirty="0" smtClean="0"/>
                        <a:t>0x62fe28</a:t>
                      </a:r>
                      <a:endParaRPr lang="zh-CN" altLang="en-US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/>
                        <a:t>3</a:t>
                      </a:r>
                      <a:endParaRPr lang="zh-CN" alt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 smtClean="0"/>
                        <a:t>a[0][2]</a:t>
                      </a:r>
                      <a:endParaRPr lang="zh-CN" altLang="en-US" sz="14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 smtClean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7781">
                <a:tc>
                  <a:txBody>
                    <a:bodyPr/>
                    <a:lstStyle/>
                    <a:p>
                      <a:r>
                        <a:rPr lang="en-US" altLang="zh-CN" sz="1400" dirty="0" smtClean="0"/>
                        <a:t>0x62fe2c</a:t>
                      </a:r>
                      <a:endParaRPr lang="zh-CN" altLang="en-US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/>
                        <a:t>4</a:t>
                      </a:r>
                      <a:endParaRPr lang="zh-CN" alt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 smtClean="0"/>
                        <a:t>a[0][3]</a:t>
                      </a:r>
                      <a:endParaRPr lang="zh-CN" altLang="en-US" sz="14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 smtClean="0"/>
                        <a:t>a+1</a:t>
                      </a:r>
                      <a:endParaRPr lang="zh-CN" altLang="en-US" sz="1400" dirty="0" smtClean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7781">
                <a:tc>
                  <a:txBody>
                    <a:bodyPr/>
                    <a:lstStyle/>
                    <a:p>
                      <a:r>
                        <a:rPr lang="en-US" altLang="zh-CN" sz="1400" dirty="0" smtClean="0"/>
                        <a:t>0x62fe30</a:t>
                      </a:r>
                      <a:endParaRPr lang="zh-CN" altLang="en-US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/>
                        <a:t>5</a:t>
                      </a:r>
                      <a:endParaRPr lang="zh-CN" alt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400" dirty="0" smtClean="0"/>
                        <a:t>a[1][0]</a:t>
                      </a:r>
                      <a:endParaRPr lang="zh-CN" alt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7781">
                <a:tc>
                  <a:txBody>
                    <a:bodyPr/>
                    <a:lstStyle/>
                    <a:p>
                      <a:r>
                        <a:rPr lang="en-US" altLang="zh-CN" sz="1400" dirty="0" smtClean="0"/>
                        <a:t>0x62fe34</a:t>
                      </a:r>
                      <a:endParaRPr lang="zh-CN" altLang="en-US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/>
                        <a:t>6</a:t>
                      </a:r>
                      <a:endParaRPr lang="zh-CN" alt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 smtClean="0"/>
                        <a:t>a[1][1]</a:t>
                      </a:r>
                      <a:endParaRPr lang="zh-CN" altLang="en-US" sz="14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 smtClean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7781">
                <a:tc>
                  <a:txBody>
                    <a:bodyPr/>
                    <a:lstStyle/>
                    <a:p>
                      <a:r>
                        <a:rPr lang="en-US" altLang="zh-CN" sz="1400" dirty="0" smtClean="0"/>
                        <a:t>0x62fe38</a:t>
                      </a:r>
                      <a:endParaRPr lang="zh-CN" altLang="en-US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/>
                        <a:t>7</a:t>
                      </a:r>
                      <a:endParaRPr lang="zh-CN" alt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 smtClean="0"/>
                        <a:t>a[1][2]</a:t>
                      </a:r>
                      <a:endParaRPr lang="zh-CN" altLang="en-US" sz="14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 smtClean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7781">
                <a:tc>
                  <a:txBody>
                    <a:bodyPr/>
                    <a:lstStyle/>
                    <a:p>
                      <a:r>
                        <a:rPr lang="en-US" altLang="zh-CN" sz="1400" dirty="0" smtClean="0"/>
                        <a:t>0x62fe3c</a:t>
                      </a:r>
                      <a:endParaRPr lang="zh-CN" altLang="en-US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/>
                        <a:t>8</a:t>
                      </a:r>
                      <a:endParaRPr lang="zh-CN" alt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 smtClean="0"/>
                        <a:t>a[1][3]</a:t>
                      </a:r>
                      <a:endParaRPr lang="zh-CN" altLang="en-US" sz="14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 smtClean="0"/>
                        <a:t>a+2</a:t>
                      </a:r>
                      <a:endParaRPr lang="zh-CN" altLang="en-US" sz="1400" dirty="0" smtClean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7781">
                <a:tc>
                  <a:txBody>
                    <a:bodyPr/>
                    <a:lstStyle/>
                    <a:p>
                      <a:r>
                        <a:rPr lang="en-US" altLang="zh-CN" sz="1400" dirty="0" smtClean="0"/>
                        <a:t>0x62fe40</a:t>
                      </a:r>
                      <a:endParaRPr lang="zh-CN" altLang="en-US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/>
                        <a:t>9</a:t>
                      </a:r>
                      <a:endParaRPr lang="zh-CN" alt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400" dirty="0" smtClean="0"/>
                        <a:t>a[2][0]</a:t>
                      </a:r>
                      <a:endParaRPr lang="zh-CN" alt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7781">
                <a:tc>
                  <a:txBody>
                    <a:bodyPr/>
                    <a:lstStyle/>
                    <a:p>
                      <a:r>
                        <a:rPr lang="en-US" altLang="zh-CN" sz="1400" dirty="0" smtClean="0"/>
                        <a:t>0x62fe44</a:t>
                      </a:r>
                      <a:endParaRPr lang="zh-CN" altLang="en-US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/>
                        <a:t>10</a:t>
                      </a:r>
                      <a:endParaRPr lang="zh-CN" alt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 smtClean="0"/>
                        <a:t>a[2][1]</a:t>
                      </a:r>
                      <a:endParaRPr lang="zh-CN" altLang="en-US" sz="14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 smtClean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7781">
                <a:tc>
                  <a:txBody>
                    <a:bodyPr/>
                    <a:lstStyle/>
                    <a:p>
                      <a:r>
                        <a:rPr lang="en-US" altLang="zh-CN" sz="1400" dirty="0" smtClean="0"/>
                        <a:t>0x62fe48</a:t>
                      </a:r>
                      <a:endParaRPr lang="zh-CN" altLang="en-US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/>
                        <a:t>11</a:t>
                      </a:r>
                      <a:endParaRPr lang="zh-CN" alt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 smtClean="0"/>
                        <a:t>a[2][2]</a:t>
                      </a:r>
                      <a:endParaRPr lang="zh-CN" altLang="en-US" sz="14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 smtClean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7781">
                <a:tc>
                  <a:txBody>
                    <a:bodyPr/>
                    <a:lstStyle/>
                    <a:p>
                      <a:r>
                        <a:rPr lang="en-US" altLang="zh-CN" sz="1400" dirty="0" smtClean="0"/>
                        <a:t>0x62fe4c</a:t>
                      </a:r>
                      <a:endParaRPr lang="zh-CN" altLang="en-US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/>
                        <a:t>12</a:t>
                      </a:r>
                      <a:endParaRPr lang="zh-CN" alt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 smtClean="0"/>
                        <a:t>a[2][3]</a:t>
                      </a:r>
                      <a:endParaRPr lang="zh-CN" altLang="en-US" sz="14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smtClean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7781">
                <a:tc>
                  <a:txBody>
                    <a:bodyPr/>
                    <a:lstStyle/>
                    <a:p>
                      <a:r>
                        <a:rPr lang="en-US" altLang="zh-CN" sz="1400" dirty="0" smtClean="0"/>
                        <a:t>0x62fe50</a:t>
                      </a:r>
                      <a:endParaRPr lang="zh-CN" altLang="en-US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cxnSp>
        <p:nvCxnSpPr>
          <p:cNvPr id="6" name="直接箭头连接符 5"/>
          <p:cNvCxnSpPr/>
          <p:nvPr/>
        </p:nvCxnSpPr>
        <p:spPr>
          <a:xfrm flipH="1">
            <a:off x="10460736" y="2243328"/>
            <a:ext cx="42672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直接箭头连接符 8"/>
          <p:cNvCxnSpPr/>
          <p:nvPr/>
        </p:nvCxnSpPr>
        <p:spPr>
          <a:xfrm flipH="1">
            <a:off x="10460736" y="3511296"/>
            <a:ext cx="42672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直接箭头连接符 9"/>
          <p:cNvCxnSpPr/>
          <p:nvPr/>
        </p:nvCxnSpPr>
        <p:spPr>
          <a:xfrm flipH="1">
            <a:off x="10503408" y="4754880"/>
            <a:ext cx="42672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Picture 1" descr="C:\Users\Administrator\AppData\Roaming\Tencent\Users\975411396\QQ\WinTemp\RichOle\K}71_DZ_698PA%Q2{P5BQB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1336" y="4651248"/>
            <a:ext cx="2999232" cy="1755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圆角矩形标注 11"/>
          <p:cNvSpPr/>
          <p:nvPr/>
        </p:nvSpPr>
        <p:spPr>
          <a:xfrm>
            <a:off x="5702808" y="2191512"/>
            <a:ext cx="1511808" cy="597408"/>
          </a:xfrm>
          <a:prstGeom prst="wedgeRoundRectCallout">
            <a:avLst>
              <a:gd name="adj1" fmla="val -45371"/>
              <a:gd name="adj2" fmla="val 64031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0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a</a:t>
            </a:r>
            <a:r>
              <a:rPr lang="zh-CN" altLang="en-US" sz="20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是行指针</a:t>
            </a:r>
            <a:endParaRPr lang="zh-CN" altLang="en-US" sz="20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4" name="圆角矩形标注 13"/>
          <p:cNvSpPr/>
          <p:nvPr/>
        </p:nvSpPr>
        <p:spPr>
          <a:xfrm>
            <a:off x="6595872" y="2669934"/>
            <a:ext cx="1667256" cy="597408"/>
          </a:xfrm>
          <a:prstGeom prst="wedgeRoundRectCallout">
            <a:avLst>
              <a:gd name="adj1" fmla="val -63072"/>
              <a:gd name="adj2" fmla="val 33419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0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*</a:t>
            </a:r>
            <a:r>
              <a:rPr lang="en-US" altLang="zh-CN" sz="20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a</a:t>
            </a:r>
            <a:r>
              <a:rPr lang="zh-CN" altLang="en-US" sz="20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是列指针</a:t>
            </a:r>
            <a:endParaRPr lang="zh-CN" altLang="en-US" sz="20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5" name="圆角矩形标注 14"/>
          <p:cNvSpPr/>
          <p:nvPr/>
        </p:nvSpPr>
        <p:spPr>
          <a:xfrm>
            <a:off x="7566660" y="3212592"/>
            <a:ext cx="2019300" cy="597408"/>
          </a:xfrm>
          <a:prstGeom prst="wedgeRoundRectCallout">
            <a:avLst>
              <a:gd name="adj1" fmla="val -58086"/>
              <a:gd name="adj2" fmla="val 30868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0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*</a:t>
            </a:r>
            <a:r>
              <a:rPr lang="en-US" altLang="zh-CN" sz="20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(</a:t>
            </a:r>
            <a:r>
              <a:rPr lang="en-US" altLang="zh-CN" sz="2000" dirty="0" err="1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a+i</a:t>
            </a:r>
            <a:r>
              <a:rPr lang="en-US" altLang="zh-CN" sz="20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)+j=a[</a:t>
            </a:r>
            <a:r>
              <a:rPr lang="en-US" altLang="zh-CN" sz="2000" dirty="0" err="1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</a:t>
            </a:r>
            <a:r>
              <a:rPr lang="en-US" altLang="zh-CN" sz="20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]+j</a:t>
            </a:r>
            <a:endParaRPr lang="zh-CN" altLang="en-US" sz="20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6" name="圆角矩形标注 15"/>
          <p:cNvSpPr/>
          <p:nvPr/>
        </p:nvSpPr>
        <p:spPr>
          <a:xfrm>
            <a:off x="7471410" y="4157472"/>
            <a:ext cx="3346704" cy="597408"/>
          </a:xfrm>
          <a:prstGeom prst="wedgeRoundRectCallout">
            <a:avLst>
              <a:gd name="adj1" fmla="val -57692"/>
              <a:gd name="adj2" fmla="val -50764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0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*</a:t>
            </a:r>
            <a:r>
              <a:rPr lang="en-US" altLang="zh-CN" sz="20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(</a:t>
            </a:r>
            <a:r>
              <a:rPr lang="zh-CN" altLang="en-US" sz="20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*</a:t>
            </a:r>
            <a:r>
              <a:rPr lang="en-US" altLang="zh-CN" sz="20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(</a:t>
            </a:r>
            <a:r>
              <a:rPr lang="en-US" altLang="zh-CN" sz="2000" dirty="0" err="1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a+i</a:t>
            </a:r>
            <a:r>
              <a:rPr lang="en-US" altLang="zh-CN" sz="20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)+j)=</a:t>
            </a:r>
            <a:r>
              <a:rPr lang="zh-CN" altLang="en-US" sz="20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*</a:t>
            </a:r>
            <a:r>
              <a:rPr lang="en-US" altLang="zh-CN" sz="20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(a[</a:t>
            </a:r>
            <a:r>
              <a:rPr lang="en-US" altLang="zh-CN" sz="2000" dirty="0" err="1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</a:t>
            </a:r>
            <a:r>
              <a:rPr lang="en-US" altLang="zh-CN" sz="20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]+j)=a[</a:t>
            </a:r>
            <a:r>
              <a:rPr lang="en-US" altLang="zh-CN" sz="2000" dirty="0" err="1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</a:t>
            </a:r>
            <a:r>
              <a:rPr lang="en-US" altLang="zh-CN" sz="20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][j]</a:t>
            </a:r>
            <a:endParaRPr lang="zh-CN" altLang="en-US" sz="20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64690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5" grpId="0" animBg="1"/>
      <p:bldP spid="1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二维数组的地址</a:t>
            </a:r>
            <a:endParaRPr lang="zh-CN" altLang="zh-CN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0577" y="1686555"/>
            <a:ext cx="9203859" cy="18776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zh-CN" sz="2400" dirty="0" smtClean="0"/>
              <a:t>二</a:t>
            </a:r>
            <a:r>
              <a:rPr lang="zh-CN" altLang="zh-CN" sz="2400" dirty="0"/>
              <a:t>维数组</a:t>
            </a:r>
            <a:r>
              <a:rPr lang="zh-CN" altLang="zh-CN" sz="2400" dirty="0" smtClean="0"/>
              <a:t>名是</a:t>
            </a:r>
            <a:r>
              <a:rPr lang="zh-CN" altLang="zh-CN" sz="2400" dirty="0"/>
              <a:t>数组的首</a:t>
            </a:r>
            <a:r>
              <a:rPr lang="zh-CN" altLang="zh-CN" sz="2400" dirty="0" smtClean="0"/>
              <a:t>地址，</a:t>
            </a:r>
            <a:r>
              <a:rPr lang="zh-CN" altLang="zh-CN" sz="2400" dirty="0"/>
              <a:t>二维数组名的基类型不是数组元素类型，而是一维数组类型，因此，</a:t>
            </a:r>
            <a:r>
              <a:rPr lang="zh-CN" altLang="zh-CN" sz="2400" dirty="0">
                <a:solidFill>
                  <a:schemeClr val="accent4"/>
                </a:solidFill>
              </a:rPr>
              <a:t>二维数组名</a:t>
            </a:r>
            <a:r>
              <a:rPr lang="en-US" altLang="zh-CN" sz="2400" dirty="0"/>
              <a:t>a</a:t>
            </a:r>
            <a:r>
              <a:rPr lang="zh-CN" altLang="zh-CN" sz="2400" dirty="0"/>
              <a:t>是一个</a:t>
            </a:r>
            <a:r>
              <a:rPr lang="zh-CN" altLang="zh-CN" sz="2400" dirty="0">
                <a:solidFill>
                  <a:schemeClr val="accent4"/>
                </a:solidFill>
              </a:rPr>
              <a:t>行指针</a:t>
            </a:r>
            <a:r>
              <a:rPr lang="zh-CN" altLang="zh-CN" sz="2400" dirty="0" smtClean="0"/>
              <a:t>。</a:t>
            </a:r>
            <a:endParaRPr lang="en-US" altLang="zh-CN" sz="2400" dirty="0" smtClean="0"/>
          </a:p>
          <a:p>
            <a:pPr marL="0" indent="0">
              <a:buNone/>
            </a:pPr>
            <a:r>
              <a:rPr lang="zh-CN" altLang="zh-CN" sz="2400" dirty="0" smtClean="0"/>
              <a:t>如果有</a:t>
            </a:r>
            <a:r>
              <a:rPr lang="en-US" altLang="zh-CN" sz="2400" dirty="0" smtClean="0"/>
              <a:t>         </a:t>
            </a:r>
            <a:r>
              <a:rPr lang="en-US" altLang="zh-CN" sz="2400" dirty="0" err="1" smtClean="0"/>
              <a:t>int</a:t>
            </a:r>
            <a:r>
              <a:rPr lang="en-US" altLang="zh-CN" sz="2400" dirty="0" smtClean="0"/>
              <a:t>  </a:t>
            </a:r>
            <a:r>
              <a:rPr lang="en-US" altLang="zh-CN" sz="2400" dirty="0"/>
              <a:t>a[3][4</a:t>
            </a:r>
            <a:r>
              <a:rPr lang="en-US" altLang="zh-CN" sz="2400" dirty="0" smtClean="0"/>
              <a:t>]; </a:t>
            </a:r>
            <a:r>
              <a:rPr lang="zh-CN" altLang="zh-CN" sz="2400" dirty="0" smtClean="0"/>
              <a:t>则</a:t>
            </a:r>
            <a:endParaRPr lang="zh-CN" altLang="zh-CN" sz="2400" dirty="0"/>
          </a:p>
        </p:txBody>
      </p:sp>
      <p:sp>
        <p:nvSpPr>
          <p:cNvPr id="13" name="内容占位符 2"/>
          <p:cNvSpPr txBox="1">
            <a:spLocks/>
          </p:cNvSpPr>
          <p:nvPr/>
        </p:nvSpPr>
        <p:spPr>
          <a:xfrm>
            <a:off x="645337" y="3732421"/>
            <a:ext cx="9203859" cy="18776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endParaRPr lang="zh-CN" altLang="en-US" sz="2400" dirty="0"/>
          </a:p>
        </p:txBody>
      </p:sp>
      <p:sp>
        <p:nvSpPr>
          <p:cNvPr id="14" name="内容占位符 2"/>
          <p:cNvSpPr txBox="1">
            <a:spLocks/>
          </p:cNvSpPr>
          <p:nvPr/>
        </p:nvSpPr>
        <p:spPr>
          <a:xfrm>
            <a:off x="645336" y="3246702"/>
            <a:ext cx="9809304" cy="18776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2400" dirty="0" smtClean="0">
                <a:latin typeface="宋体" panose="02010600030101010101" pitchFamily="2" charset="-122"/>
                <a:ea typeface="Microsoft YaHei UI"/>
              </a:rPr>
              <a:t>1</a:t>
            </a:r>
            <a:r>
              <a:rPr lang="zh-CN" altLang="en-US" sz="2400" dirty="0" smtClean="0">
                <a:latin typeface="宋体" panose="02010600030101010101" pitchFamily="2" charset="-122"/>
                <a:ea typeface="Microsoft YaHei UI"/>
              </a:rPr>
              <a:t>、</a:t>
            </a:r>
            <a:r>
              <a:rPr lang="en-US" altLang="zh-CN" sz="2400" dirty="0" smtClean="0">
                <a:solidFill>
                  <a:srgbClr val="FF0000"/>
                </a:solidFill>
                <a:latin typeface="宋体" panose="02010600030101010101" pitchFamily="2" charset="-122"/>
                <a:ea typeface="Microsoft YaHei UI"/>
              </a:rPr>
              <a:t>a</a:t>
            </a:r>
            <a:r>
              <a:rPr lang="zh-CN" altLang="en-US" sz="2400" dirty="0" smtClean="0">
                <a:solidFill>
                  <a:schemeClr val="tx1"/>
                </a:solidFill>
                <a:latin typeface="宋体" panose="02010600030101010101" pitchFamily="2" charset="-122"/>
                <a:ea typeface="Microsoft YaHei UI"/>
              </a:rPr>
              <a:t>、</a:t>
            </a:r>
            <a:r>
              <a:rPr lang="en-US" altLang="zh-CN" sz="2400" dirty="0" smtClean="0">
                <a:solidFill>
                  <a:srgbClr val="FF0000"/>
                </a:solidFill>
                <a:latin typeface="宋体" panose="02010600030101010101" pitchFamily="2" charset="-122"/>
                <a:ea typeface="Microsoft YaHei UI"/>
              </a:rPr>
              <a:t>a+1</a:t>
            </a:r>
            <a:r>
              <a:rPr lang="zh-CN" altLang="en-US" sz="2400" dirty="0" smtClean="0">
                <a:solidFill>
                  <a:schemeClr val="tx1"/>
                </a:solidFill>
                <a:latin typeface="宋体" panose="02010600030101010101" pitchFamily="2" charset="-122"/>
                <a:ea typeface="Microsoft YaHei UI"/>
              </a:rPr>
              <a:t>、</a:t>
            </a:r>
            <a:r>
              <a:rPr lang="en-US" altLang="zh-CN" sz="2400" dirty="0" smtClean="0">
                <a:solidFill>
                  <a:srgbClr val="FF0000"/>
                </a:solidFill>
                <a:latin typeface="宋体" panose="02010600030101010101" pitchFamily="2" charset="-122"/>
                <a:ea typeface="Microsoft YaHei UI"/>
              </a:rPr>
              <a:t>a+2</a:t>
            </a:r>
            <a:r>
              <a:rPr lang="en-US" altLang="zh-CN" sz="2400" dirty="0" smtClean="0">
                <a:solidFill>
                  <a:schemeClr val="tx1"/>
                </a:solidFill>
                <a:latin typeface="宋体" panose="02010600030101010101" pitchFamily="2" charset="-122"/>
                <a:ea typeface="Microsoft YaHei UI"/>
              </a:rPr>
              <a:t>...</a:t>
            </a:r>
            <a:r>
              <a:rPr lang="en-US" altLang="zh-CN" sz="2400" dirty="0" err="1" smtClean="0">
                <a:solidFill>
                  <a:srgbClr val="FF0000"/>
                </a:solidFill>
                <a:latin typeface="宋体" panose="02010600030101010101" pitchFamily="2" charset="-122"/>
                <a:ea typeface="Microsoft YaHei UI"/>
              </a:rPr>
              <a:t>a+i</a:t>
            </a:r>
            <a:r>
              <a:rPr lang="zh-CN" altLang="en-US" sz="2400" dirty="0" smtClean="0">
                <a:latin typeface="宋体" panose="02010600030101010101" pitchFamily="2" charset="-122"/>
                <a:ea typeface="Microsoft YaHei UI"/>
              </a:rPr>
              <a:t>是</a:t>
            </a:r>
            <a:r>
              <a:rPr lang="zh-CN" altLang="en-US" sz="2400" dirty="0" smtClean="0">
                <a:solidFill>
                  <a:srgbClr val="FF0000"/>
                </a:solidFill>
                <a:latin typeface="宋体" panose="02010600030101010101" pitchFamily="2" charset="-122"/>
                <a:ea typeface="Microsoft YaHei UI"/>
              </a:rPr>
              <a:t>行指针</a:t>
            </a:r>
            <a:r>
              <a:rPr lang="zh-CN" altLang="en-US" sz="2400" dirty="0" smtClean="0">
                <a:latin typeface="宋体" panose="02010600030101010101" pitchFamily="2" charset="-122"/>
                <a:ea typeface="Microsoft YaHei UI"/>
              </a:rPr>
              <a:t>。</a:t>
            </a:r>
            <a:endParaRPr lang="en-US" altLang="zh-CN" sz="2400" dirty="0" smtClean="0">
              <a:latin typeface="宋体" panose="02010600030101010101" pitchFamily="2" charset="-122"/>
              <a:ea typeface="Microsoft YaHei UI"/>
            </a:endParaRPr>
          </a:p>
          <a:p>
            <a:pPr marL="0" indent="0">
              <a:buNone/>
            </a:pPr>
            <a:r>
              <a:rPr lang="en-US" altLang="zh-CN" sz="2400" dirty="0" smtClean="0">
                <a:latin typeface="宋体" panose="02010600030101010101" pitchFamily="2" charset="-122"/>
                <a:ea typeface="Microsoft YaHei UI"/>
              </a:rPr>
              <a:t>2</a:t>
            </a:r>
            <a:r>
              <a:rPr lang="zh-CN" altLang="en-US" sz="2400" dirty="0" smtClean="0">
                <a:latin typeface="宋体" panose="02010600030101010101" pitchFamily="2" charset="-122"/>
                <a:ea typeface="Microsoft YaHei UI"/>
              </a:rPr>
              <a:t>、</a:t>
            </a:r>
            <a:r>
              <a:rPr lang="en-US" altLang="zh-CN" sz="2400" dirty="0" smtClean="0">
                <a:solidFill>
                  <a:srgbClr val="FF0000"/>
                </a:solidFill>
                <a:latin typeface="宋体" panose="02010600030101010101" pitchFamily="2" charset="-122"/>
                <a:ea typeface="Microsoft YaHei UI"/>
              </a:rPr>
              <a:t>a[0]</a:t>
            </a:r>
            <a:r>
              <a:rPr lang="zh-CN" altLang="en-US" sz="2400" dirty="0" smtClean="0">
                <a:solidFill>
                  <a:schemeClr val="tx1"/>
                </a:solidFill>
                <a:latin typeface="宋体" panose="02010600030101010101" pitchFamily="2" charset="-122"/>
                <a:ea typeface="Microsoft YaHei UI"/>
              </a:rPr>
              <a:t>、</a:t>
            </a:r>
            <a:r>
              <a:rPr lang="en-US" altLang="zh-CN" sz="2400" dirty="0" smtClean="0">
                <a:solidFill>
                  <a:srgbClr val="FF0000"/>
                </a:solidFill>
                <a:latin typeface="宋体" panose="02010600030101010101" pitchFamily="2" charset="-122"/>
                <a:ea typeface="Microsoft YaHei UI"/>
              </a:rPr>
              <a:t>a[1]</a:t>
            </a:r>
            <a:r>
              <a:rPr lang="zh-CN" altLang="en-US" sz="2400" dirty="0" smtClean="0">
                <a:solidFill>
                  <a:schemeClr val="tx1"/>
                </a:solidFill>
                <a:latin typeface="宋体" panose="02010600030101010101" pitchFamily="2" charset="-122"/>
                <a:ea typeface="Microsoft YaHei UI"/>
              </a:rPr>
              <a:t>、</a:t>
            </a:r>
            <a:r>
              <a:rPr lang="en-US" altLang="zh-CN" sz="2400" dirty="0" smtClean="0">
                <a:solidFill>
                  <a:srgbClr val="FF0000"/>
                </a:solidFill>
                <a:latin typeface="宋体" panose="02010600030101010101" pitchFamily="2" charset="-122"/>
                <a:ea typeface="Microsoft YaHei UI"/>
              </a:rPr>
              <a:t>a[2]</a:t>
            </a:r>
            <a:r>
              <a:rPr lang="en-US" altLang="zh-CN" sz="2400" dirty="0" smtClean="0">
                <a:solidFill>
                  <a:schemeClr val="tx1"/>
                </a:solidFill>
                <a:latin typeface="宋体" panose="02010600030101010101" pitchFamily="2" charset="-122"/>
                <a:ea typeface="Microsoft YaHei UI"/>
              </a:rPr>
              <a:t>...</a:t>
            </a:r>
            <a:r>
              <a:rPr lang="en-US" altLang="zh-CN" sz="2400" dirty="0" smtClean="0">
                <a:solidFill>
                  <a:srgbClr val="FF0000"/>
                </a:solidFill>
                <a:latin typeface="宋体" panose="02010600030101010101" pitchFamily="2" charset="-122"/>
                <a:ea typeface="Microsoft YaHei UI"/>
              </a:rPr>
              <a:t>a[</a:t>
            </a:r>
            <a:r>
              <a:rPr lang="en-US" altLang="zh-CN" sz="2400" dirty="0" err="1" smtClean="0">
                <a:solidFill>
                  <a:srgbClr val="FF0000"/>
                </a:solidFill>
                <a:latin typeface="宋体" panose="02010600030101010101" pitchFamily="2" charset="-122"/>
                <a:ea typeface="Microsoft YaHei UI"/>
              </a:rPr>
              <a:t>i</a:t>
            </a:r>
            <a:r>
              <a:rPr lang="en-US" altLang="zh-CN" sz="2400" dirty="0" smtClean="0">
                <a:solidFill>
                  <a:srgbClr val="FF0000"/>
                </a:solidFill>
                <a:latin typeface="宋体" panose="02010600030101010101" pitchFamily="2" charset="-122"/>
                <a:ea typeface="Microsoft YaHei UI"/>
              </a:rPr>
              <a:t>]</a:t>
            </a:r>
            <a:r>
              <a:rPr lang="zh-CN" altLang="en-US" sz="2400" dirty="0" smtClean="0">
                <a:solidFill>
                  <a:schemeClr val="tx1"/>
                </a:solidFill>
                <a:latin typeface="宋体" panose="02010600030101010101" pitchFamily="2" charset="-122"/>
                <a:ea typeface="Microsoft YaHei UI"/>
              </a:rPr>
              <a:t>是</a:t>
            </a:r>
            <a:r>
              <a:rPr lang="zh-CN" altLang="en-US" sz="2400" dirty="0" smtClean="0">
                <a:solidFill>
                  <a:srgbClr val="FF0000"/>
                </a:solidFill>
                <a:latin typeface="宋体" panose="02010600030101010101" pitchFamily="2" charset="-122"/>
                <a:ea typeface="Microsoft YaHei UI"/>
              </a:rPr>
              <a:t>列指针</a:t>
            </a:r>
            <a:r>
              <a:rPr lang="zh-CN" altLang="en-US" sz="2400" dirty="0" smtClean="0">
                <a:solidFill>
                  <a:schemeClr val="tx1"/>
                </a:solidFill>
                <a:latin typeface="宋体" panose="02010600030101010101" pitchFamily="2" charset="-122"/>
                <a:ea typeface="Microsoft YaHei UI"/>
              </a:rPr>
              <a:t>、</a:t>
            </a:r>
            <a:r>
              <a:rPr lang="zh-CN" altLang="en-US" sz="2400" dirty="0" smtClean="0">
                <a:solidFill>
                  <a:srgbClr val="FF0000"/>
                </a:solidFill>
                <a:latin typeface="宋体" panose="02010600030101010101" pitchFamily="2" charset="-122"/>
                <a:ea typeface="Microsoft YaHei UI"/>
              </a:rPr>
              <a:t>是一维数组名</a:t>
            </a:r>
            <a:r>
              <a:rPr lang="zh-CN" altLang="en-US" sz="2400" dirty="0" smtClean="0">
                <a:solidFill>
                  <a:schemeClr val="tx1"/>
                </a:solidFill>
                <a:latin typeface="宋体" panose="02010600030101010101" pitchFamily="2" charset="-122"/>
                <a:ea typeface="Microsoft YaHei UI"/>
              </a:rPr>
              <a:t>、</a:t>
            </a:r>
            <a:r>
              <a:rPr lang="zh-CN" altLang="en-US" sz="2400" dirty="0" smtClean="0">
                <a:solidFill>
                  <a:srgbClr val="FF0000"/>
                </a:solidFill>
                <a:latin typeface="宋体" panose="02010600030101010101" pitchFamily="2" charset="-122"/>
                <a:ea typeface="Microsoft YaHei UI"/>
              </a:rPr>
              <a:t>是地址常量</a:t>
            </a:r>
            <a:r>
              <a:rPr lang="zh-CN" altLang="en-US" sz="2400" dirty="0" smtClean="0">
                <a:solidFill>
                  <a:schemeClr val="tx1"/>
                </a:solidFill>
                <a:latin typeface="宋体" panose="02010600030101010101" pitchFamily="2" charset="-122"/>
                <a:ea typeface="Microsoft YaHei UI"/>
              </a:rPr>
              <a:t>。</a:t>
            </a:r>
            <a:endParaRPr lang="en-US" altLang="zh-CN" sz="2400" dirty="0" smtClean="0">
              <a:solidFill>
                <a:schemeClr val="tx1"/>
              </a:solidFill>
              <a:latin typeface="宋体" panose="02010600030101010101" pitchFamily="2" charset="-122"/>
              <a:ea typeface="Microsoft YaHei UI"/>
            </a:endParaRPr>
          </a:p>
          <a:p>
            <a:pPr marL="0" indent="0">
              <a:buNone/>
            </a:pPr>
            <a:r>
              <a:rPr lang="en-US" altLang="zh-CN" sz="2400" dirty="0" smtClean="0">
                <a:solidFill>
                  <a:schemeClr val="tx1"/>
                </a:solidFill>
                <a:latin typeface="宋体" panose="02010600030101010101" pitchFamily="2" charset="-122"/>
                <a:ea typeface="Microsoft YaHei UI"/>
              </a:rPr>
              <a:t>3</a:t>
            </a:r>
            <a:r>
              <a:rPr lang="zh-CN" altLang="en-US" sz="2400" dirty="0" smtClean="0">
                <a:solidFill>
                  <a:schemeClr val="tx1"/>
                </a:solidFill>
                <a:latin typeface="宋体" panose="02010600030101010101" pitchFamily="2" charset="-122"/>
                <a:ea typeface="Microsoft YaHei UI"/>
              </a:rPr>
              <a:t>、</a:t>
            </a:r>
            <a:r>
              <a:rPr lang="en-US" altLang="zh-CN" sz="2400" dirty="0" smtClean="0">
                <a:solidFill>
                  <a:srgbClr val="FF0000"/>
                </a:solidFill>
                <a:latin typeface="宋体" panose="02010600030101010101" pitchFamily="2" charset="-122"/>
                <a:ea typeface="Microsoft YaHei UI"/>
              </a:rPr>
              <a:t>&amp;a[</a:t>
            </a:r>
            <a:r>
              <a:rPr lang="en-US" altLang="zh-CN" sz="2400" dirty="0" err="1" smtClean="0">
                <a:solidFill>
                  <a:srgbClr val="FF0000"/>
                </a:solidFill>
                <a:latin typeface="宋体" panose="02010600030101010101" pitchFamily="2" charset="-122"/>
                <a:ea typeface="Microsoft YaHei UI"/>
              </a:rPr>
              <a:t>i</a:t>
            </a:r>
            <a:r>
              <a:rPr lang="en-US" altLang="zh-CN" sz="2400" dirty="0">
                <a:solidFill>
                  <a:srgbClr val="FF0000"/>
                </a:solidFill>
                <a:latin typeface="宋体" panose="02010600030101010101" pitchFamily="2" charset="-122"/>
                <a:ea typeface="Microsoft YaHei UI"/>
              </a:rPr>
              <a:t>][j</a:t>
            </a:r>
            <a:r>
              <a:rPr lang="en-US" altLang="zh-CN" sz="2400" dirty="0" smtClean="0">
                <a:solidFill>
                  <a:srgbClr val="FF0000"/>
                </a:solidFill>
                <a:latin typeface="宋体" panose="02010600030101010101" pitchFamily="2" charset="-122"/>
                <a:ea typeface="Microsoft YaHei UI"/>
              </a:rPr>
              <a:t>]= a[</a:t>
            </a:r>
            <a:r>
              <a:rPr lang="en-US" altLang="zh-CN" sz="2400" dirty="0" err="1" smtClean="0">
                <a:solidFill>
                  <a:srgbClr val="FF0000"/>
                </a:solidFill>
                <a:latin typeface="宋体" panose="02010600030101010101" pitchFamily="2" charset="-122"/>
                <a:ea typeface="Microsoft YaHei UI"/>
              </a:rPr>
              <a:t>i</a:t>
            </a:r>
            <a:r>
              <a:rPr lang="en-US" altLang="zh-CN" sz="2400" dirty="0" smtClean="0">
                <a:solidFill>
                  <a:srgbClr val="FF0000"/>
                </a:solidFill>
                <a:latin typeface="宋体" panose="02010600030101010101" pitchFamily="2" charset="-122"/>
                <a:ea typeface="Microsoft YaHei UI"/>
              </a:rPr>
              <a:t>]+j=*(</a:t>
            </a:r>
            <a:r>
              <a:rPr lang="en-US" altLang="zh-CN" sz="2400" dirty="0" err="1">
                <a:solidFill>
                  <a:srgbClr val="FF0000"/>
                </a:solidFill>
                <a:latin typeface="宋体" panose="02010600030101010101" pitchFamily="2" charset="-122"/>
                <a:ea typeface="Microsoft YaHei UI"/>
              </a:rPr>
              <a:t>a+i</a:t>
            </a:r>
            <a:r>
              <a:rPr lang="en-US" altLang="zh-CN" sz="2400" dirty="0">
                <a:solidFill>
                  <a:srgbClr val="FF0000"/>
                </a:solidFill>
                <a:latin typeface="宋体" panose="02010600030101010101" pitchFamily="2" charset="-122"/>
                <a:ea typeface="Microsoft YaHei UI"/>
              </a:rPr>
              <a:t>)+</a:t>
            </a:r>
            <a:r>
              <a:rPr lang="en-US" altLang="zh-CN" sz="2400" dirty="0" smtClean="0">
                <a:solidFill>
                  <a:srgbClr val="FF0000"/>
                </a:solidFill>
                <a:latin typeface="宋体" panose="02010600030101010101" pitchFamily="2" charset="-122"/>
                <a:ea typeface="Microsoft YaHei UI"/>
              </a:rPr>
              <a:t>j    </a:t>
            </a:r>
            <a:r>
              <a:rPr lang="zh-CN" altLang="en-US" sz="2400" dirty="0" smtClean="0">
                <a:latin typeface="宋体" panose="02010600030101010101" pitchFamily="2" charset="-122"/>
                <a:ea typeface="Microsoft YaHei UI"/>
              </a:rPr>
              <a:t>都可以表示</a:t>
            </a:r>
            <a:r>
              <a:rPr lang="zh-CN" altLang="zh-CN" sz="2400" dirty="0" smtClean="0">
                <a:latin typeface="宋体" panose="02010600030101010101" pitchFamily="2" charset="-122"/>
                <a:ea typeface="Microsoft YaHei UI"/>
              </a:rPr>
              <a:t>数组</a:t>
            </a:r>
            <a:r>
              <a:rPr lang="zh-CN" altLang="zh-CN" sz="2400" dirty="0">
                <a:latin typeface="宋体" panose="02010600030101010101" pitchFamily="2" charset="-122"/>
                <a:ea typeface="Microsoft YaHei UI"/>
              </a:rPr>
              <a:t>元素</a:t>
            </a:r>
            <a:r>
              <a:rPr lang="en-US" altLang="zh-CN" sz="2400" dirty="0" smtClean="0">
                <a:solidFill>
                  <a:srgbClr val="FF0000"/>
                </a:solidFill>
                <a:latin typeface="宋体" panose="02010600030101010101" pitchFamily="2" charset="-122"/>
                <a:ea typeface="Microsoft YaHei UI"/>
              </a:rPr>
              <a:t>a[</a:t>
            </a:r>
            <a:r>
              <a:rPr lang="en-US" altLang="zh-CN" sz="2400" dirty="0" err="1" smtClean="0">
                <a:solidFill>
                  <a:srgbClr val="FF0000"/>
                </a:solidFill>
                <a:latin typeface="宋体" panose="02010600030101010101" pitchFamily="2" charset="-122"/>
                <a:ea typeface="Microsoft YaHei UI"/>
              </a:rPr>
              <a:t>i</a:t>
            </a:r>
            <a:r>
              <a:rPr lang="en-US" altLang="zh-CN" sz="2400" dirty="0" smtClean="0">
                <a:solidFill>
                  <a:srgbClr val="FF0000"/>
                </a:solidFill>
                <a:latin typeface="宋体" panose="02010600030101010101" pitchFamily="2" charset="-122"/>
                <a:ea typeface="Microsoft YaHei UI"/>
              </a:rPr>
              <a:t>][j]</a:t>
            </a:r>
            <a:r>
              <a:rPr lang="zh-CN" altLang="zh-CN" sz="2400" dirty="0">
                <a:solidFill>
                  <a:srgbClr val="FF0000"/>
                </a:solidFill>
                <a:latin typeface="宋体" panose="02010600030101010101" pitchFamily="2" charset="-122"/>
                <a:ea typeface="Microsoft YaHei UI"/>
              </a:rPr>
              <a:t>的</a:t>
            </a:r>
            <a:r>
              <a:rPr lang="zh-CN" altLang="zh-CN" sz="2400" dirty="0" smtClean="0">
                <a:solidFill>
                  <a:srgbClr val="FF0000"/>
                </a:solidFill>
                <a:latin typeface="宋体" panose="02010600030101010101" pitchFamily="2" charset="-122"/>
                <a:ea typeface="Microsoft YaHei UI"/>
              </a:rPr>
              <a:t>地址</a:t>
            </a:r>
            <a:r>
              <a:rPr lang="zh-CN" altLang="en-US" sz="2400" dirty="0" smtClean="0">
                <a:latin typeface="宋体" panose="02010600030101010101" pitchFamily="2" charset="-122"/>
                <a:ea typeface="Microsoft YaHei UI"/>
              </a:rPr>
              <a:t>。</a:t>
            </a:r>
            <a:endParaRPr lang="en-US" altLang="zh-CN" sz="2400" dirty="0" smtClean="0">
              <a:latin typeface="宋体" panose="02010600030101010101" pitchFamily="2" charset="-122"/>
              <a:ea typeface="Microsoft YaHei UI"/>
            </a:endParaRPr>
          </a:p>
          <a:p>
            <a:pPr marL="0" indent="0">
              <a:buNone/>
            </a:pPr>
            <a:r>
              <a:rPr lang="en-US" altLang="zh-CN" sz="2400" dirty="0" smtClean="0">
                <a:solidFill>
                  <a:schemeClr val="tx1"/>
                </a:solidFill>
                <a:latin typeface="宋体" panose="02010600030101010101" pitchFamily="2" charset="-122"/>
                <a:ea typeface="Microsoft YaHei UI"/>
              </a:rPr>
              <a:t>4</a:t>
            </a:r>
            <a:r>
              <a:rPr lang="zh-CN" altLang="en-US" sz="2400" dirty="0" smtClean="0">
                <a:solidFill>
                  <a:schemeClr val="tx1"/>
                </a:solidFill>
                <a:latin typeface="宋体" panose="02010600030101010101" pitchFamily="2" charset="-122"/>
                <a:ea typeface="Microsoft YaHei UI"/>
              </a:rPr>
              <a:t>、</a:t>
            </a:r>
            <a:r>
              <a:rPr lang="en-US" altLang="zh-CN" sz="2400" dirty="0" smtClean="0">
                <a:solidFill>
                  <a:srgbClr val="FF0000"/>
                </a:solidFill>
                <a:latin typeface="宋体" panose="02010600030101010101" pitchFamily="2" charset="-122"/>
                <a:ea typeface="Microsoft YaHei UI"/>
              </a:rPr>
              <a:t>a[</a:t>
            </a:r>
            <a:r>
              <a:rPr lang="en-US" altLang="zh-CN" sz="2400" dirty="0" err="1" smtClean="0">
                <a:solidFill>
                  <a:srgbClr val="FF0000"/>
                </a:solidFill>
                <a:latin typeface="宋体" panose="02010600030101010101" pitchFamily="2" charset="-122"/>
                <a:ea typeface="Microsoft YaHei UI"/>
              </a:rPr>
              <a:t>i</a:t>
            </a:r>
            <a:r>
              <a:rPr lang="en-US" altLang="zh-CN" sz="2400" dirty="0">
                <a:solidFill>
                  <a:srgbClr val="FF0000"/>
                </a:solidFill>
                <a:latin typeface="宋体" panose="02010600030101010101" pitchFamily="2" charset="-122"/>
                <a:ea typeface="Microsoft YaHei UI"/>
              </a:rPr>
              <a:t>][j</a:t>
            </a:r>
            <a:r>
              <a:rPr lang="en-US" altLang="zh-CN" sz="2400" dirty="0" smtClean="0">
                <a:solidFill>
                  <a:srgbClr val="FF0000"/>
                </a:solidFill>
                <a:latin typeface="宋体" panose="02010600030101010101" pitchFamily="2" charset="-122"/>
                <a:ea typeface="Microsoft YaHei UI"/>
              </a:rPr>
              <a:t>]=</a:t>
            </a:r>
            <a:r>
              <a:rPr lang="zh-CN" altLang="en-US" sz="2400" dirty="0" smtClean="0">
                <a:solidFill>
                  <a:srgbClr val="FF0000"/>
                </a:solidFill>
                <a:latin typeface="宋体" panose="02010600030101010101" pitchFamily="2" charset="-122"/>
                <a:ea typeface="Microsoft YaHei UI"/>
              </a:rPr>
              <a:t>*</a:t>
            </a:r>
            <a:r>
              <a:rPr lang="zh-CN" altLang="en-US" sz="2400" dirty="0">
                <a:solidFill>
                  <a:srgbClr val="FF0000"/>
                </a:solidFill>
                <a:latin typeface="宋体" panose="02010600030101010101" pitchFamily="2" charset="-122"/>
                <a:ea typeface="Microsoft YaHei UI"/>
              </a:rPr>
              <a:t>（</a:t>
            </a:r>
            <a:r>
              <a:rPr lang="en-US" altLang="zh-CN" sz="2400" dirty="0">
                <a:solidFill>
                  <a:srgbClr val="FF0000"/>
                </a:solidFill>
                <a:latin typeface="宋体" panose="02010600030101010101" pitchFamily="2" charset="-122"/>
                <a:ea typeface="Microsoft YaHei UI"/>
              </a:rPr>
              <a:t>a[</a:t>
            </a:r>
            <a:r>
              <a:rPr lang="en-US" altLang="zh-CN" sz="2400" dirty="0" err="1">
                <a:solidFill>
                  <a:srgbClr val="FF0000"/>
                </a:solidFill>
                <a:latin typeface="宋体" panose="02010600030101010101" pitchFamily="2" charset="-122"/>
                <a:ea typeface="Microsoft YaHei UI"/>
              </a:rPr>
              <a:t>i</a:t>
            </a:r>
            <a:r>
              <a:rPr lang="en-US" altLang="zh-CN" sz="2400" dirty="0">
                <a:solidFill>
                  <a:srgbClr val="FF0000"/>
                </a:solidFill>
                <a:latin typeface="宋体" panose="02010600030101010101" pitchFamily="2" charset="-122"/>
                <a:ea typeface="Microsoft YaHei UI"/>
              </a:rPr>
              <a:t>]+j</a:t>
            </a:r>
            <a:r>
              <a:rPr lang="zh-CN" altLang="en-US" sz="2400" dirty="0" smtClean="0">
                <a:solidFill>
                  <a:srgbClr val="FF0000"/>
                </a:solidFill>
                <a:latin typeface="宋体" panose="02010600030101010101" pitchFamily="2" charset="-122"/>
                <a:ea typeface="Microsoft YaHei UI"/>
              </a:rPr>
              <a:t>）</a:t>
            </a:r>
            <a:r>
              <a:rPr lang="en-US" altLang="zh-CN" sz="2400" dirty="0" smtClean="0">
                <a:solidFill>
                  <a:srgbClr val="FF0000"/>
                </a:solidFill>
                <a:latin typeface="宋体" panose="02010600030101010101" pitchFamily="2" charset="-122"/>
                <a:ea typeface="Microsoft YaHei UI"/>
              </a:rPr>
              <a:t>=</a:t>
            </a:r>
            <a:r>
              <a:rPr lang="zh-CN" altLang="en-US" sz="2400" dirty="0" smtClean="0">
                <a:solidFill>
                  <a:srgbClr val="FF0000"/>
                </a:solidFill>
                <a:latin typeface="宋体" panose="02010600030101010101" pitchFamily="2" charset="-122"/>
                <a:ea typeface="Microsoft YaHei UI"/>
              </a:rPr>
              <a:t>*</a:t>
            </a:r>
            <a:r>
              <a:rPr lang="zh-CN" altLang="en-US" sz="2400" dirty="0">
                <a:solidFill>
                  <a:srgbClr val="FF0000"/>
                </a:solidFill>
                <a:latin typeface="宋体" panose="02010600030101010101" pitchFamily="2" charset="-122"/>
                <a:ea typeface="Microsoft YaHei UI"/>
              </a:rPr>
              <a:t>（</a:t>
            </a:r>
            <a:r>
              <a:rPr lang="en-US" altLang="zh-CN" sz="2400" dirty="0">
                <a:solidFill>
                  <a:srgbClr val="FF0000"/>
                </a:solidFill>
                <a:latin typeface="宋体" panose="02010600030101010101" pitchFamily="2" charset="-122"/>
                <a:ea typeface="Microsoft YaHei UI"/>
              </a:rPr>
              <a:t>*(</a:t>
            </a:r>
            <a:r>
              <a:rPr lang="en-US" altLang="zh-CN" sz="2400" dirty="0" err="1">
                <a:solidFill>
                  <a:srgbClr val="FF0000"/>
                </a:solidFill>
                <a:latin typeface="宋体" panose="02010600030101010101" pitchFamily="2" charset="-122"/>
                <a:ea typeface="Microsoft YaHei UI"/>
              </a:rPr>
              <a:t>a+i</a:t>
            </a:r>
            <a:r>
              <a:rPr lang="en-US" altLang="zh-CN" sz="2400" dirty="0">
                <a:solidFill>
                  <a:srgbClr val="FF0000"/>
                </a:solidFill>
                <a:latin typeface="宋体" panose="02010600030101010101" pitchFamily="2" charset="-122"/>
                <a:ea typeface="Microsoft YaHei UI"/>
              </a:rPr>
              <a:t>)+j</a:t>
            </a:r>
            <a:r>
              <a:rPr lang="zh-CN" altLang="en-US" sz="2400" dirty="0" smtClean="0">
                <a:solidFill>
                  <a:srgbClr val="FF0000"/>
                </a:solidFill>
                <a:latin typeface="宋体" panose="02010600030101010101" pitchFamily="2" charset="-122"/>
                <a:ea typeface="Microsoft YaHei UI"/>
              </a:rPr>
              <a:t>）</a:t>
            </a:r>
            <a:r>
              <a:rPr lang="zh-CN" altLang="en-US" sz="2400" dirty="0">
                <a:latin typeface="宋体" panose="02010600030101010101" pitchFamily="2" charset="-122"/>
                <a:ea typeface="Microsoft YaHei UI"/>
              </a:rPr>
              <a:t>都可以表示</a:t>
            </a:r>
            <a:r>
              <a:rPr lang="zh-CN" altLang="zh-CN" sz="2400" dirty="0">
                <a:latin typeface="宋体" panose="02010600030101010101" pitchFamily="2" charset="-122"/>
                <a:ea typeface="Microsoft YaHei UI"/>
              </a:rPr>
              <a:t>数组元素</a:t>
            </a:r>
            <a:r>
              <a:rPr lang="en-US" altLang="zh-CN" sz="2400" dirty="0">
                <a:solidFill>
                  <a:srgbClr val="FF0000"/>
                </a:solidFill>
                <a:latin typeface="宋体" panose="02010600030101010101" pitchFamily="2" charset="-122"/>
                <a:ea typeface="Microsoft YaHei UI"/>
              </a:rPr>
              <a:t>a[</a:t>
            </a:r>
            <a:r>
              <a:rPr lang="en-US" altLang="zh-CN" sz="2400" dirty="0" err="1">
                <a:solidFill>
                  <a:srgbClr val="FF0000"/>
                </a:solidFill>
                <a:latin typeface="宋体" panose="02010600030101010101" pitchFamily="2" charset="-122"/>
                <a:ea typeface="Microsoft YaHei UI"/>
              </a:rPr>
              <a:t>i</a:t>
            </a:r>
            <a:r>
              <a:rPr lang="en-US" altLang="zh-CN" sz="2400" dirty="0">
                <a:solidFill>
                  <a:srgbClr val="FF0000"/>
                </a:solidFill>
                <a:latin typeface="宋体" panose="02010600030101010101" pitchFamily="2" charset="-122"/>
                <a:ea typeface="Microsoft YaHei UI"/>
              </a:rPr>
              <a:t>][j</a:t>
            </a:r>
            <a:r>
              <a:rPr lang="en-US" altLang="zh-CN" sz="2400" dirty="0" smtClean="0">
                <a:solidFill>
                  <a:srgbClr val="FF0000"/>
                </a:solidFill>
                <a:latin typeface="宋体" panose="02010600030101010101" pitchFamily="2" charset="-122"/>
                <a:ea typeface="Microsoft YaHei UI"/>
              </a:rPr>
              <a:t>]</a:t>
            </a:r>
            <a:r>
              <a:rPr lang="zh-CN" altLang="en-US" sz="2400" dirty="0" smtClean="0">
                <a:latin typeface="宋体" panose="02010600030101010101" pitchFamily="2" charset="-122"/>
                <a:ea typeface="Microsoft YaHei UI"/>
              </a:rPr>
              <a:t>。</a:t>
            </a:r>
            <a:endParaRPr lang="zh-CN" altLang="zh-CN" sz="2400" dirty="0">
              <a:latin typeface="宋体" panose="02010600030101010101" pitchFamily="2" charset="-122"/>
              <a:ea typeface="Microsoft YaHei UI"/>
            </a:endParaRPr>
          </a:p>
          <a:p>
            <a:pPr marL="0" indent="0">
              <a:buNone/>
            </a:pPr>
            <a:endParaRPr lang="zh-CN" altLang="en-US" sz="2400" dirty="0">
              <a:latin typeface="宋体" panose="02010600030101010101" pitchFamily="2" charset="-122"/>
              <a:ea typeface="Microsoft YaHei UI"/>
            </a:endParaRPr>
          </a:p>
          <a:p>
            <a:pPr marL="0" indent="0">
              <a:buNone/>
            </a:pPr>
            <a:endParaRPr lang="zh-CN" altLang="en-US" sz="2400" dirty="0">
              <a:latin typeface="宋体" panose="02010600030101010101" pitchFamily="2" charset="-122"/>
              <a:ea typeface="Microsoft YaHei UI"/>
            </a:endParaRPr>
          </a:p>
        </p:txBody>
      </p:sp>
    </p:spTree>
    <p:extLst>
      <p:ext uri="{BB962C8B-B14F-4D97-AF65-F5344CB8AC3E}">
        <p14:creationId xmlns:p14="http://schemas.microsoft.com/office/powerpoint/2010/main" val="3653648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4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二维数组的地址</a:t>
            </a:r>
            <a:endParaRPr lang="zh-CN" altLang="zh-CN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0577" y="1801097"/>
            <a:ext cx="8469568" cy="367144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zh-CN" sz="2400" dirty="0"/>
              <a:t>【例</a:t>
            </a:r>
            <a:r>
              <a:rPr lang="en-US" altLang="zh-CN" sz="2400" dirty="0"/>
              <a:t>8.9</a:t>
            </a:r>
            <a:r>
              <a:rPr lang="zh-CN" altLang="zh-CN" sz="2400" dirty="0"/>
              <a:t>】</a:t>
            </a:r>
            <a:r>
              <a:rPr lang="zh-CN" altLang="zh-CN" sz="2400" dirty="0" smtClean="0"/>
              <a:t>使用指针</a:t>
            </a:r>
            <a:r>
              <a:rPr lang="zh-CN" altLang="en-US" sz="2400" dirty="0"/>
              <a:t>变量</a:t>
            </a:r>
            <a:r>
              <a:rPr lang="zh-CN" altLang="zh-CN" sz="2400" dirty="0" smtClean="0"/>
              <a:t>输出</a:t>
            </a:r>
            <a:r>
              <a:rPr lang="zh-CN" altLang="zh-CN" sz="2400" dirty="0"/>
              <a:t>二维数组元素</a:t>
            </a:r>
          </a:p>
          <a:p>
            <a:pPr marL="0" indent="0">
              <a:buNone/>
            </a:pPr>
            <a:r>
              <a:rPr lang="en-US" altLang="zh-CN" sz="2400" dirty="0"/>
              <a:t>#include&lt;</a:t>
            </a:r>
            <a:r>
              <a:rPr lang="en-US" altLang="zh-CN" sz="2400" dirty="0" err="1"/>
              <a:t>stdio.h</a:t>
            </a:r>
            <a:r>
              <a:rPr lang="en-US" altLang="zh-CN" sz="2400" dirty="0"/>
              <a:t>&gt;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/>
              <a:t>main()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 smtClean="0"/>
              <a:t>{</a:t>
            </a:r>
            <a:r>
              <a:rPr lang="en-US" altLang="zh-CN" sz="2400" dirty="0"/>
              <a:t>	</a:t>
            </a:r>
            <a:r>
              <a:rPr lang="en-US" altLang="zh-CN" sz="2400" dirty="0" err="1"/>
              <a:t>int</a:t>
            </a:r>
            <a:r>
              <a:rPr lang="en-US" altLang="zh-CN" sz="2400" dirty="0"/>
              <a:t> a[2][3]={{1,2,3},{4,5,6}},*p;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/>
              <a:t>	for(p=a[0];p&lt;a[0]+6;p++)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/>
              <a:t>	</a:t>
            </a:r>
            <a:r>
              <a:rPr lang="en-US" altLang="zh-CN" sz="2400" dirty="0" smtClean="0"/>
              <a:t>{</a:t>
            </a:r>
            <a:r>
              <a:rPr lang="en-US" altLang="zh-CN" sz="2400" dirty="0"/>
              <a:t>	if((p-a[0])%3==0)</a:t>
            </a:r>
            <a:r>
              <a:rPr lang="en-US" altLang="zh-CN" sz="2400" dirty="0" err="1"/>
              <a:t>printf</a:t>
            </a:r>
            <a:r>
              <a:rPr lang="en-US" altLang="zh-CN" sz="2400" dirty="0"/>
              <a:t>("\n");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/>
              <a:t>		</a:t>
            </a:r>
            <a:r>
              <a:rPr lang="en-US" altLang="zh-CN" sz="2400" dirty="0" err="1"/>
              <a:t>printf</a:t>
            </a:r>
            <a:r>
              <a:rPr lang="en-US" altLang="zh-CN" sz="2400" dirty="0"/>
              <a:t>("%2d",*p);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/>
              <a:t>	</a:t>
            </a:r>
            <a:r>
              <a:rPr lang="en-US" altLang="zh-CN" sz="2400" dirty="0" smtClean="0"/>
              <a:t>}</a:t>
            </a:r>
            <a:r>
              <a:rPr lang="en-US" altLang="zh-CN" sz="2400"/>
              <a:t>	</a:t>
            </a:r>
            <a:endParaRPr lang="en-US" altLang="zh-CN" sz="2400" smtClean="0"/>
          </a:p>
          <a:p>
            <a:pPr marL="0" indent="0">
              <a:buNone/>
            </a:pPr>
            <a:r>
              <a:rPr lang="en-US" altLang="zh-CN" sz="2400" smtClean="0"/>
              <a:t>}</a:t>
            </a:r>
            <a:endParaRPr lang="zh-CN" altLang="zh-CN" sz="2400" dirty="0" smtClean="0"/>
          </a:p>
          <a:p>
            <a:pPr marL="0" indent="0">
              <a:buNone/>
            </a:pPr>
            <a:endParaRPr lang="zh-CN" altLang="zh-CN" sz="2400" dirty="0"/>
          </a:p>
        </p:txBody>
      </p:sp>
      <p:pic>
        <p:nvPicPr>
          <p:cNvPr id="4" name="图片 3"/>
          <p:cNvPicPr/>
          <p:nvPr/>
        </p:nvPicPr>
        <p:blipFill rotWithShape="1">
          <a:blip r:embed="rId2"/>
          <a:srcRect t="25355" r="86278" b="43656"/>
          <a:stretch/>
        </p:blipFill>
        <p:spPr>
          <a:xfrm>
            <a:off x="1616517" y="5760720"/>
            <a:ext cx="1218123" cy="883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944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 smtClean="0"/>
              <a:t>指向</a:t>
            </a:r>
            <a:r>
              <a:rPr lang="zh-CN" altLang="zh-CN" dirty="0"/>
              <a:t>二维数组的指针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0577" y="1944249"/>
            <a:ext cx="8885206" cy="362527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2800" dirty="0" smtClean="0"/>
              <a:t>用来存放二维数组</a:t>
            </a:r>
            <a:r>
              <a:rPr lang="zh-CN" altLang="zh-CN" sz="2800" dirty="0" smtClean="0"/>
              <a:t>行地址的</a:t>
            </a:r>
            <a:r>
              <a:rPr lang="zh-CN" altLang="en-US" sz="2800" dirty="0" smtClean="0"/>
              <a:t>指针变量称为指向二维数组的指针变量。</a:t>
            </a:r>
            <a:endParaRPr lang="en-US" altLang="zh-CN" sz="2800" dirty="0" smtClean="0"/>
          </a:p>
          <a:p>
            <a:pPr marL="0" indent="0">
              <a:buNone/>
            </a:pPr>
            <a:r>
              <a:rPr lang="zh-CN" altLang="en-US" sz="2800" dirty="0" smtClean="0"/>
              <a:t>定义形式：</a:t>
            </a:r>
            <a:r>
              <a:rPr lang="zh-CN" altLang="zh-CN" sz="2800" dirty="0">
                <a:solidFill>
                  <a:schemeClr val="accent4"/>
                </a:solidFill>
              </a:rPr>
              <a:t>数据类型</a:t>
            </a:r>
            <a:r>
              <a:rPr lang="zh-CN" altLang="zh-CN" sz="2800" dirty="0" smtClean="0">
                <a:solidFill>
                  <a:schemeClr val="accent4"/>
                </a:solidFill>
              </a:rPr>
              <a:t>名</a:t>
            </a:r>
            <a:r>
              <a:rPr lang="en-US" altLang="zh-CN" sz="2800" dirty="0" smtClean="0">
                <a:solidFill>
                  <a:schemeClr val="accent4"/>
                </a:solidFill>
              </a:rPr>
              <a:t>   (*</a:t>
            </a:r>
            <a:r>
              <a:rPr lang="zh-CN" altLang="zh-CN" sz="2800" dirty="0">
                <a:solidFill>
                  <a:schemeClr val="accent4"/>
                </a:solidFill>
              </a:rPr>
              <a:t>指针变量名</a:t>
            </a:r>
            <a:r>
              <a:rPr lang="en-US" altLang="zh-CN" sz="2800" dirty="0">
                <a:solidFill>
                  <a:schemeClr val="accent4"/>
                </a:solidFill>
              </a:rPr>
              <a:t>)[</a:t>
            </a:r>
            <a:r>
              <a:rPr lang="zh-CN" altLang="zh-CN" sz="2800" dirty="0">
                <a:solidFill>
                  <a:schemeClr val="accent4"/>
                </a:solidFill>
              </a:rPr>
              <a:t>数组长度</a:t>
            </a:r>
            <a:r>
              <a:rPr lang="en-US" altLang="zh-CN" sz="2800" dirty="0">
                <a:solidFill>
                  <a:schemeClr val="accent4"/>
                </a:solidFill>
              </a:rPr>
              <a:t>]</a:t>
            </a:r>
            <a:r>
              <a:rPr lang="zh-CN" altLang="zh-CN" sz="2800" dirty="0">
                <a:solidFill>
                  <a:schemeClr val="accent4"/>
                </a:solidFill>
              </a:rPr>
              <a:t>；</a:t>
            </a:r>
          </a:p>
          <a:p>
            <a:pPr marL="0" indent="0">
              <a:buNone/>
            </a:pPr>
            <a:endParaRPr lang="en-US" altLang="zh-CN" sz="2800" dirty="0" smtClean="0"/>
          </a:p>
          <a:p>
            <a:pPr marL="0" indent="0">
              <a:buNone/>
            </a:pPr>
            <a:r>
              <a:rPr lang="zh-CN" altLang="zh-CN" sz="2800" dirty="0" smtClean="0"/>
              <a:t>例如</a:t>
            </a:r>
            <a:r>
              <a:rPr lang="zh-CN" altLang="zh-CN" sz="2800" dirty="0"/>
              <a:t>：</a:t>
            </a:r>
          </a:p>
          <a:p>
            <a:pPr marL="0" indent="0">
              <a:buNone/>
            </a:pPr>
            <a:r>
              <a:rPr lang="en-US" altLang="zh-CN" sz="2800" dirty="0" smtClean="0"/>
              <a:t>              </a:t>
            </a:r>
            <a:r>
              <a:rPr lang="en-US" altLang="zh-CN" sz="2800" dirty="0" err="1" smtClean="0"/>
              <a:t>int</a:t>
            </a:r>
            <a:r>
              <a:rPr lang="en-US" altLang="zh-CN" sz="2800" dirty="0" smtClean="0"/>
              <a:t>  (*</a:t>
            </a:r>
            <a:r>
              <a:rPr lang="en-US" altLang="zh-CN" sz="2800" dirty="0"/>
              <a:t>p)[3];</a:t>
            </a:r>
            <a:endParaRPr lang="zh-CN" altLang="zh-CN" sz="2800" dirty="0"/>
          </a:p>
          <a:p>
            <a:pPr marL="0" indent="0">
              <a:buNone/>
            </a:pPr>
            <a:endParaRPr lang="zh-CN" altLang="zh-CN" sz="2800" dirty="0"/>
          </a:p>
        </p:txBody>
      </p:sp>
    </p:spTree>
    <p:extLst>
      <p:ext uri="{BB962C8B-B14F-4D97-AF65-F5344CB8AC3E}">
        <p14:creationId xmlns:p14="http://schemas.microsoft.com/office/powerpoint/2010/main" val="294850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 smtClean="0"/>
              <a:t>指向</a:t>
            </a:r>
            <a:r>
              <a:rPr lang="zh-CN" altLang="zh-CN" dirty="0"/>
              <a:t>二维数组的指针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0577" y="1663931"/>
            <a:ext cx="6155859" cy="470130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zh-CN" sz="2400" dirty="0"/>
              <a:t>【例</a:t>
            </a:r>
            <a:r>
              <a:rPr lang="en-US" altLang="zh-CN" sz="2400" dirty="0"/>
              <a:t>8.10</a:t>
            </a:r>
            <a:r>
              <a:rPr lang="zh-CN" altLang="zh-CN" sz="2400" dirty="0"/>
              <a:t>】用行指针输出二维数组元素。</a:t>
            </a:r>
          </a:p>
          <a:p>
            <a:pPr marL="0" indent="0">
              <a:buNone/>
            </a:pPr>
            <a:r>
              <a:rPr lang="en-US" altLang="zh-CN" sz="2400" dirty="0"/>
              <a:t>#include &lt;</a:t>
            </a:r>
            <a:r>
              <a:rPr lang="en-US" altLang="zh-CN" sz="2400" dirty="0" err="1"/>
              <a:t>stdio.h</a:t>
            </a:r>
            <a:r>
              <a:rPr lang="en-US" altLang="zh-CN" sz="2400" dirty="0"/>
              <a:t>&gt;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/>
              <a:t>main()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 smtClean="0"/>
              <a:t>{</a:t>
            </a:r>
            <a:r>
              <a:rPr lang="en-US" altLang="zh-CN" sz="2400" dirty="0" err="1" smtClean="0"/>
              <a:t>int</a:t>
            </a:r>
            <a:r>
              <a:rPr lang="en-US" altLang="zh-CN" sz="2400" dirty="0" smtClean="0"/>
              <a:t> </a:t>
            </a:r>
            <a:r>
              <a:rPr lang="en-US" altLang="zh-CN" sz="2400" dirty="0"/>
              <a:t>a[3][4]={1,2,3,4,5,6,7,8,9,10,11,12};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/>
              <a:t>	</a:t>
            </a:r>
            <a:r>
              <a:rPr lang="en-US" altLang="zh-CN" sz="2400" dirty="0" err="1"/>
              <a:t>int</a:t>
            </a:r>
            <a:r>
              <a:rPr lang="en-US" altLang="zh-CN" sz="2400" dirty="0"/>
              <a:t> (*p)[4],</a:t>
            </a:r>
            <a:r>
              <a:rPr lang="en-US" altLang="zh-CN" sz="2400" dirty="0" err="1"/>
              <a:t>i</a:t>
            </a:r>
            <a:r>
              <a:rPr lang="en-US" altLang="zh-CN" sz="2400" dirty="0"/>
              <a:t>;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/>
              <a:t>	for(p=</a:t>
            </a:r>
            <a:r>
              <a:rPr lang="en-US" altLang="zh-CN" sz="2400" dirty="0" err="1"/>
              <a:t>a;p</a:t>
            </a:r>
            <a:r>
              <a:rPr lang="en-US" altLang="zh-CN" sz="2400" dirty="0"/>
              <a:t>&lt;a+3;p++)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/>
              <a:t>	</a:t>
            </a:r>
            <a:r>
              <a:rPr lang="en-US" altLang="zh-CN" sz="2400" dirty="0" smtClean="0"/>
              <a:t>{</a:t>
            </a:r>
            <a:r>
              <a:rPr lang="en-US" altLang="zh-CN" sz="2400" dirty="0"/>
              <a:t>		for(</a:t>
            </a:r>
            <a:r>
              <a:rPr lang="en-US" altLang="zh-CN" sz="2400" dirty="0" err="1"/>
              <a:t>i</a:t>
            </a:r>
            <a:r>
              <a:rPr lang="en-US" altLang="zh-CN" sz="2400" dirty="0"/>
              <a:t>=0;i&lt;4;i++)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/>
              <a:t>			</a:t>
            </a:r>
            <a:r>
              <a:rPr lang="en-US" altLang="zh-CN" sz="2400" dirty="0" err="1"/>
              <a:t>printf</a:t>
            </a:r>
            <a:r>
              <a:rPr lang="en-US" altLang="zh-CN" sz="2400" dirty="0"/>
              <a:t>("%3d",*(*</a:t>
            </a:r>
            <a:r>
              <a:rPr lang="en-US" altLang="zh-CN" sz="2400" dirty="0" err="1"/>
              <a:t>p+i</a:t>
            </a:r>
            <a:r>
              <a:rPr lang="en-US" altLang="zh-CN" sz="2400" dirty="0"/>
              <a:t>));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/>
              <a:t>		</a:t>
            </a:r>
            <a:r>
              <a:rPr lang="en-US" altLang="zh-CN" sz="2400" dirty="0" smtClean="0"/>
              <a:t>    </a:t>
            </a:r>
            <a:r>
              <a:rPr lang="en-US" altLang="zh-CN" sz="2400" dirty="0" err="1" smtClean="0"/>
              <a:t>printf</a:t>
            </a:r>
            <a:r>
              <a:rPr lang="en-US" altLang="zh-CN" sz="2400" dirty="0"/>
              <a:t>("\n</a:t>
            </a:r>
            <a:r>
              <a:rPr lang="en-US" altLang="zh-CN" sz="2400" dirty="0" smtClean="0"/>
              <a:t>");}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/>
              <a:t>}</a:t>
            </a:r>
            <a:endParaRPr lang="zh-CN" altLang="zh-CN" sz="2400" dirty="0"/>
          </a:p>
          <a:p>
            <a:pPr marL="0" indent="0">
              <a:buNone/>
            </a:pPr>
            <a:endParaRPr lang="zh-CN" altLang="zh-CN" sz="2400" dirty="0"/>
          </a:p>
        </p:txBody>
      </p:sp>
      <p:pic>
        <p:nvPicPr>
          <p:cNvPr id="5" name="图片 4"/>
          <p:cNvPicPr/>
          <p:nvPr/>
        </p:nvPicPr>
        <p:blipFill rotWithShape="1">
          <a:blip r:embed="rId2"/>
          <a:srcRect t="19247" r="74062" b="48536"/>
          <a:stretch/>
        </p:blipFill>
        <p:spPr>
          <a:xfrm>
            <a:off x="5420205" y="5181600"/>
            <a:ext cx="2077873" cy="1021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415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 smtClean="0"/>
              <a:t>指向</a:t>
            </a:r>
            <a:r>
              <a:rPr lang="zh-CN" altLang="zh-CN" dirty="0"/>
              <a:t>二维数组的指针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0577" y="1995055"/>
            <a:ext cx="7790696" cy="465974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zh-CN" sz="2400" dirty="0"/>
              <a:t>【例</a:t>
            </a:r>
            <a:r>
              <a:rPr lang="en-US" altLang="zh-CN" sz="2400" dirty="0"/>
              <a:t>8.11</a:t>
            </a:r>
            <a:r>
              <a:rPr lang="zh-CN" altLang="zh-CN" sz="2400" dirty="0"/>
              <a:t>】二维数组元素的不同表示方法</a:t>
            </a:r>
          </a:p>
          <a:p>
            <a:pPr marL="0" indent="0">
              <a:buNone/>
            </a:pPr>
            <a:r>
              <a:rPr lang="en-US" altLang="zh-CN" sz="2400" dirty="0"/>
              <a:t>#include &lt;</a:t>
            </a:r>
            <a:r>
              <a:rPr lang="en-US" altLang="zh-CN" sz="2400" dirty="0" err="1"/>
              <a:t>stdio.h</a:t>
            </a:r>
            <a:r>
              <a:rPr lang="en-US" altLang="zh-CN" sz="2400" dirty="0"/>
              <a:t>&gt;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/>
              <a:t>main()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/>
              <a:t>{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/>
              <a:t>	</a:t>
            </a:r>
            <a:r>
              <a:rPr lang="en-US" altLang="zh-CN" sz="2400" dirty="0" err="1"/>
              <a:t>int</a:t>
            </a:r>
            <a:r>
              <a:rPr lang="en-US" altLang="zh-CN" sz="2400" dirty="0"/>
              <a:t> a[3][4]={{1,2,3,4},{5,6,7,8},{9,10,11,12}};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/>
              <a:t>	</a:t>
            </a:r>
            <a:r>
              <a:rPr lang="en-US" altLang="zh-CN" sz="2400" dirty="0" err="1"/>
              <a:t>int</a:t>
            </a:r>
            <a:r>
              <a:rPr lang="en-US" altLang="zh-CN" sz="2400" dirty="0"/>
              <a:t> (*p)[4],</a:t>
            </a:r>
            <a:r>
              <a:rPr lang="en-US" altLang="zh-CN" sz="2400" dirty="0" err="1"/>
              <a:t>i</a:t>
            </a:r>
            <a:r>
              <a:rPr lang="en-US" altLang="zh-CN" sz="2400" dirty="0"/>
              <a:t>=2,j=1;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/>
              <a:t>	p=a;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/>
              <a:t>	</a:t>
            </a:r>
            <a:r>
              <a:rPr lang="en-US" altLang="zh-CN" sz="2400" dirty="0" err="1"/>
              <a:t>printf</a:t>
            </a:r>
            <a:r>
              <a:rPr lang="en-US" altLang="zh-CN" sz="2400" dirty="0"/>
              <a:t>("%</a:t>
            </a:r>
            <a:r>
              <a:rPr lang="en-US" altLang="zh-CN" sz="2400" dirty="0" err="1"/>
              <a:t>d,%d,%d",a</a:t>
            </a:r>
            <a:r>
              <a:rPr lang="en-US" altLang="zh-CN" sz="2400" dirty="0"/>
              <a:t>[</a:t>
            </a:r>
            <a:r>
              <a:rPr lang="en-US" altLang="zh-CN" sz="2400" dirty="0" err="1"/>
              <a:t>i</a:t>
            </a:r>
            <a:r>
              <a:rPr lang="en-US" altLang="zh-CN" sz="2400" dirty="0"/>
              <a:t>][j],*(a[</a:t>
            </a:r>
            <a:r>
              <a:rPr lang="en-US" altLang="zh-CN" sz="2400" dirty="0" err="1"/>
              <a:t>i</a:t>
            </a:r>
            <a:r>
              <a:rPr lang="en-US" altLang="zh-CN" sz="2400" dirty="0"/>
              <a:t>]+j),*(*(</a:t>
            </a:r>
            <a:r>
              <a:rPr lang="en-US" altLang="zh-CN" sz="2400" dirty="0" err="1"/>
              <a:t>p+i</a:t>
            </a:r>
            <a:r>
              <a:rPr lang="en-US" altLang="zh-CN" sz="2400" dirty="0"/>
              <a:t>)+j));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/>
              <a:t>}</a:t>
            </a:r>
            <a:endParaRPr lang="zh-CN" altLang="zh-CN" sz="2400" dirty="0"/>
          </a:p>
          <a:p>
            <a:pPr marL="0" indent="0">
              <a:buNone/>
            </a:pPr>
            <a:endParaRPr lang="zh-CN" altLang="zh-CN" sz="2400" dirty="0"/>
          </a:p>
        </p:txBody>
      </p:sp>
      <p:sp>
        <p:nvSpPr>
          <p:cNvPr id="4" name="圆角矩形标注 3"/>
          <p:cNvSpPr/>
          <p:nvPr/>
        </p:nvSpPr>
        <p:spPr>
          <a:xfrm>
            <a:off x="5024583" y="2710872"/>
            <a:ext cx="6299200" cy="1676400"/>
          </a:xfrm>
          <a:prstGeom prst="wedgeRoundRectCallout">
            <a:avLst>
              <a:gd name="adj1" fmla="val -45564"/>
              <a:gd name="adj2" fmla="val 75631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CN" altLang="en-US" dirty="0">
                <a:latin typeface="宋体" panose="02010600030101010101" pitchFamily="2" charset="-122"/>
                <a:ea typeface="Microsoft YaHei UI"/>
              </a:rPr>
              <a:t>如果定义了</a:t>
            </a:r>
            <a:r>
              <a:rPr lang="en-US" altLang="zh-CN" dirty="0">
                <a:latin typeface="宋体" panose="02010600030101010101" pitchFamily="2" charset="-122"/>
                <a:ea typeface="Microsoft YaHei UI"/>
              </a:rPr>
              <a:t>p</a:t>
            </a:r>
            <a:r>
              <a:rPr lang="zh-CN" altLang="en-US" dirty="0">
                <a:latin typeface="宋体" panose="02010600030101010101" pitchFamily="2" charset="-122"/>
                <a:ea typeface="Microsoft YaHei UI"/>
              </a:rPr>
              <a:t>是指向二维数组</a:t>
            </a:r>
            <a:r>
              <a:rPr lang="en-US" altLang="zh-CN" dirty="0">
                <a:latin typeface="宋体" panose="02010600030101010101" pitchFamily="2" charset="-122"/>
                <a:ea typeface="Microsoft YaHei UI"/>
              </a:rPr>
              <a:t>a</a:t>
            </a:r>
            <a:r>
              <a:rPr lang="zh-CN" altLang="en-US" dirty="0">
                <a:latin typeface="宋体" panose="02010600030101010101" pitchFamily="2" charset="-122"/>
                <a:ea typeface="Microsoft YaHei UI"/>
              </a:rPr>
              <a:t>的行指针，则可以用如下方式</a:t>
            </a:r>
            <a:r>
              <a:rPr lang="zh-CN" altLang="zh-CN" dirty="0">
                <a:latin typeface="宋体" panose="02010600030101010101" pitchFamily="2" charset="-122"/>
                <a:ea typeface="Microsoft YaHei UI"/>
              </a:rPr>
              <a:t>来表示二维数组元素</a:t>
            </a:r>
            <a:r>
              <a:rPr lang="en-US" altLang="zh-CN" dirty="0">
                <a:latin typeface="宋体" panose="02010600030101010101" pitchFamily="2" charset="-122"/>
                <a:ea typeface="Microsoft YaHei UI"/>
              </a:rPr>
              <a:t>a[</a:t>
            </a:r>
            <a:r>
              <a:rPr lang="en-US" altLang="zh-CN" dirty="0" err="1">
                <a:latin typeface="宋体" panose="02010600030101010101" pitchFamily="2" charset="-122"/>
                <a:ea typeface="Microsoft YaHei UI"/>
              </a:rPr>
              <a:t>i</a:t>
            </a:r>
            <a:r>
              <a:rPr lang="en-US" altLang="zh-CN" dirty="0">
                <a:latin typeface="宋体" panose="02010600030101010101" pitchFamily="2" charset="-122"/>
                <a:ea typeface="Microsoft YaHei UI"/>
              </a:rPr>
              <a:t>][j]:</a:t>
            </a:r>
            <a:endParaRPr lang="zh-CN" altLang="zh-CN" dirty="0">
              <a:latin typeface="宋体" panose="02010600030101010101" pitchFamily="2" charset="-122"/>
              <a:ea typeface="Microsoft YaHei UI"/>
            </a:endParaRPr>
          </a:p>
          <a:p>
            <a:r>
              <a:rPr lang="en-US" altLang="zh-CN" dirty="0">
                <a:latin typeface="宋体" panose="02010600030101010101" pitchFamily="2" charset="-122"/>
                <a:ea typeface="Microsoft YaHei UI"/>
              </a:rPr>
              <a:t>*(*(</a:t>
            </a:r>
            <a:r>
              <a:rPr lang="en-US" altLang="zh-CN" dirty="0" err="1">
                <a:latin typeface="宋体" panose="02010600030101010101" pitchFamily="2" charset="-122"/>
                <a:ea typeface="Microsoft YaHei UI"/>
              </a:rPr>
              <a:t>p+i</a:t>
            </a:r>
            <a:r>
              <a:rPr lang="en-US" altLang="zh-CN" dirty="0">
                <a:latin typeface="宋体" panose="02010600030101010101" pitchFamily="2" charset="-122"/>
                <a:ea typeface="Microsoft YaHei UI"/>
              </a:rPr>
              <a:t>)+j)    *(p[</a:t>
            </a:r>
            <a:r>
              <a:rPr lang="en-US" altLang="zh-CN" dirty="0" err="1">
                <a:latin typeface="宋体" panose="02010600030101010101" pitchFamily="2" charset="-122"/>
                <a:ea typeface="Microsoft YaHei UI"/>
              </a:rPr>
              <a:t>i</a:t>
            </a:r>
            <a:r>
              <a:rPr lang="en-US" altLang="zh-CN" dirty="0">
                <a:latin typeface="宋体" panose="02010600030101010101" pitchFamily="2" charset="-122"/>
                <a:ea typeface="Microsoft YaHei UI"/>
              </a:rPr>
              <a:t>]+j)   *(*(</a:t>
            </a:r>
            <a:r>
              <a:rPr lang="en-US" altLang="zh-CN" dirty="0" err="1">
                <a:latin typeface="宋体" panose="02010600030101010101" pitchFamily="2" charset="-122"/>
                <a:ea typeface="Microsoft YaHei UI"/>
              </a:rPr>
              <a:t>p+i</a:t>
            </a:r>
            <a:r>
              <a:rPr lang="en-US" altLang="zh-CN" dirty="0">
                <a:latin typeface="宋体" panose="02010600030101010101" pitchFamily="2" charset="-122"/>
                <a:ea typeface="Microsoft YaHei UI"/>
              </a:rPr>
              <a:t>)+j)</a:t>
            </a:r>
          </a:p>
          <a:p>
            <a:r>
              <a:rPr lang="en-US" altLang="zh-CN" dirty="0">
                <a:latin typeface="宋体" panose="02010600030101010101" pitchFamily="2" charset="-122"/>
                <a:ea typeface="Microsoft YaHei UI"/>
              </a:rPr>
              <a:t>*(*(</a:t>
            </a:r>
            <a:r>
              <a:rPr lang="en-US" altLang="zh-CN" dirty="0" err="1">
                <a:latin typeface="宋体" panose="02010600030101010101" pitchFamily="2" charset="-122"/>
                <a:ea typeface="Microsoft YaHei UI"/>
              </a:rPr>
              <a:t>a+i</a:t>
            </a:r>
            <a:r>
              <a:rPr lang="en-US" altLang="zh-CN" dirty="0">
                <a:latin typeface="宋体" panose="02010600030101010101" pitchFamily="2" charset="-122"/>
                <a:ea typeface="Microsoft YaHei UI"/>
              </a:rPr>
              <a:t>)+j)    *(a[</a:t>
            </a:r>
            <a:r>
              <a:rPr lang="en-US" altLang="zh-CN" dirty="0" err="1">
                <a:latin typeface="宋体" panose="02010600030101010101" pitchFamily="2" charset="-122"/>
                <a:ea typeface="Microsoft YaHei UI"/>
              </a:rPr>
              <a:t>i</a:t>
            </a:r>
            <a:r>
              <a:rPr lang="en-US" altLang="zh-CN" dirty="0">
                <a:latin typeface="宋体" panose="02010600030101010101" pitchFamily="2" charset="-122"/>
                <a:ea typeface="Microsoft YaHei UI"/>
              </a:rPr>
              <a:t>]+j)   *(*(</a:t>
            </a:r>
            <a:r>
              <a:rPr lang="en-US" altLang="zh-CN" dirty="0" err="1">
                <a:latin typeface="宋体" panose="02010600030101010101" pitchFamily="2" charset="-122"/>
                <a:ea typeface="Microsoft YaHei UI"/>
              </a:rPr>
              <a:t>a+i</a:t>
            </a:r>
            <a:r>
              <a:rPr lang="en-US" altLang="zh-CN" dirty="0">
                <a:latin typeface="宋体" panose="02010600030101010101" pitchFamily="2" charset="-122"/>
                <a:ea typeface="Microsoft YaHei UI"/>
              </a:rPr>
              <a:t>)+j)</a:t>
            </a:r>
            <a:endParaRPr lang="zh-CN" altLang="zh-CN" dirty="0">
              <a:latin typeface="宋体" panose="02010600030101010101" pitchFamily="2" charset="-122"/>
              <a:ea typeface="Microsoft YaHei UI"/>
            </a:endParaRPr>
          </a:p>
        </p:txBody>
      </p:sp>
      <p:pic>
        <p:nvPicPr>
          <p:cNvPr id="8" name="图片 7"/>
          <p:cNvPicPr/>
          <p:nvPr/>
        </p:nvPicPr>
        <p:blipFill rotWithShape="1">
          <a:blip r:embed="rId2"/>
          <a:srcRect t="29677" r="83057" b="53468"/>
          <a:stretch/>
        </p:blipFill>
        <p:spPr>
          <a:xfrm>
            <a:off x="7894783" y="5509260"/>
            <a:ext cx="1538777" cy="472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890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指针数组</a:t>
            </a:r>
            <a:endParaRPr lang="zh-CN" altLang="zh-CN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0576" y="1847275"/>
            <a:ext cx="8718951" cy="373611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2800" dirty="0" smtClean="0"/>
              <a:t>数组中的</a:t>
            </a:r>
            <a:r>
              <a:rPr lang="zh-CN" altLang="zh-CN" sz="2800" dirty="0" smtClean="0"/>
              <a:t>元素</a:t>
            </a:r>
            <a:r>
              <a:rPr lang="zh-CN" altLang="zh-CN" sz="2800" dirty="0"/>
              <a:t>都是</a:t>
            </a:r>
            <a:r>
              <a:rPr lang="zh-CN" altLang="zh-CN" sz="2800" dirty="0" smtClean="0"/>
              <a:t>指针</a:t>
            </a:r>
            <a:r>
              <a:rPr lang="zh-CN" altLang="en-US" sz="2800" dirty="0" smtClean="0"/>
              <a:t>变量，这样的数组</a:t>
            </a:r>
            <a:r>
              <a:rPr lang="zh-CN" altLang="zh-CN" sz="2800" dirty="0" smtClean="0"/>
              <a:t>称为</a:t>
            </a:r>
            <a:r>
              <a:rPr lang="zh-CN" altLang="zh-CN" sz="2800" dirty="0"/>
              <a:t>指针</a:t>
            </a:r>
            <a:r>
              <a:rPr lang="zh-CN" altLang="zh-CN" sz="2800" dirty="0" smtClean="0"/>
              <a:t>数组</a:t>
            </a:r>
            <a:r>
              <a:rPr lang="zh-CN" altLang="en-US" sz="2800" dirty="0" smtClean="0"/>
              <a:t>。</a:t>
            </a:r>
            <a:endParaRPr lang="en-US" altLang="zh-CN" sz="2800" dirty="0" smtClean="0"/>
          </a:p>
          <a:p>
            <a:pPr marL="0" indent="0">
              <a:buNone/>
            </a:pPr>
            <a:r>
              <a:rPr lang="zh-CN" altLang="zh-CN" sz="2800" dirty="0" smtClean="0"/>
              <a:t>一</a:t>
            </a:r>
            <a:r>
              <a:rPr lang="zh-CN" altLang="zh-CN" sz="2800" dirty="0"/>
              <a:t>维指针数组的定义形式为：</a:t>
            </a:r>
          </a:p>
          <a:p>
            <a:pPr marL="0" indent="0">
              <a:buNone/>
            </a:pPr>
            <a:r>
              <a:rPr lang="en-US" altLang="zh-CN" sz="2800" b="1" dirty="0" smtClean="0">
                <a:solidFill>
                  <a:srgbClr val="FF0000"/>
                </a:solidFill>
              </a:rPr>
              <a:t>              </a:t>
            </a:r>
            <a:r>
              <a:rPr lang="zh-CN" altLang="zh-CN" sz="2800" b="1" dirty="0" smtClean="0">
                <a:solidFill>
                  <a:schemeClr val="accent4"/>
                </a:solidFill>
              </a:rPr>
              <a:t>类型</a:t>
            </a:r>
            <a:r>
              <a:rPr lang="zh-CN" altLang="zh-CN" sz="2800" b="1" dirty="0">
                <a:solidFill>
                  <a:schemeClr val="accent4"/>
                </a:solidFill>
              </a:rPr>
              <a:t>名 </a:t>
            </a:r>
            <a:r>
              <a:rPr lang="en-US" altLang="zh-CN" sz="2800" b="1" dirty="0">
                <a:solidFill>
                  <a:schemeClr val="accent4"/>
                </a:solidFill>
              </a:rPr>
              <a:t> </a:t>
            </a:r>
            <a:r>
              <a:rPr lang="en-US" altLang="zh-CN" sz="2800" b="1" dirty="0" smtClean="0">
                <a:solidFill>
                  <a:schemeClr val="accent4"/>
                </a:solidFill>
              </a:rPr>
              <a:t> *</a:t>
            </a:r>
            <a:r>
              <a:rPr lang="zh-CN" altLang="zh-CN" sz="2800" b="1" dirty="0">
                <a:solidFill>
                  <a:schemeClr val="accent4"/>
                </a:solidFill>
              </a:rPr>
              <a:t>数组名</a:t>
            </a:r>
            <a:r>
              <a:rPr lang="en-US" altLang="zh-CN" sz="2800" b="1" dirty="0">
                <a:solidFill>
                  <a:schemeClr val="accent4"/>
                </a:solidFill>
              </a:rPr>
              <a:t>[</a:t>
            </a:r>
            <a:r>
              <a:rPr lang="zh-CN" altLang="zh-CN" sz="2800" b="1" dirty="0">
                <a:solidFill>
                  <a:schemeClr val="accent4"/>
                </a:solidFill>
              </a:rPr>
              <a:t>常量表达式</a:t>
            </a:r>
            <a:r>
              <a:rPr lang="en-US" altLang="zh-CN" sz="2800" b="1" dirty="0">
                <a:solidFill>
                  <a:schemeClr val="accent4"/>
                </a:solidFill>
              </a:rPr>
              <a:t>]</a:t>
            </a:r>
            <a:r>
              <a:rPr lang="zh-CN" altLang="zh-CN" sz="2800" b="1" dirty="0">
                <a:solidFill>
                  <a:schemeClr val="accent4"/>
                </a:solidFill>
              </a:rPr>
              <a:t>；</a:t>
            </a:r>
            <a:endParaRPr lang="zh-CN" altLang="zh-CN" sz="2800" dirty="0">
              <a:solidFill>
                <a:schemeClr val="accent4"/>
              </a:solidFill>
            </a:endParaRPr>
          </a:p>
          <a:p>
            <a:pPr marL="0" indent="0">
              <a:buNone/>
            </a:pPr>
            <a:r>
              <a:rPr lang="zh-CN" altLang="zh-CN" sz="2800" dirty="0"/>
              <a:t>例如</a:t>
            </a:r>
            <a:r>
              <a:rPr lang="en-US" altLang="zh-CN" sz="2800" dirty="0"/>
              <a:t>:</a:t>
            </a:r>
            <a:endParaRPr lang="zh-CN" altLang="zh-CN" sz="2800" dirty="0"/>
          </a:p>
          <a:p>
            <a:pPr marL="0" indent="0">
              <a:buNone/>
            </a:pPr>
            <a:r>
              <a:rPr lang="en-US" altLang="zh-CN" sz="2800" dirty="0"/>
              <a:t> </a:t>
            </a:r>
            <a:r>
              <a:rPr lang="en-US" altLang="zh-CN" sz="2800" dirty="0" smtClean="0"/>
              <a:t>             </a:t>
            </a:r>
            <a:r>
              <a:rPr lang="en-US" altLang="zh-CN" sz="2800" dirty="0" err="1" smtClean="0"/>
              <a:t>int</a:t>
            </a:r>
            <a:r>
              <a:rPr lang="en-US" altLang="zh-CN" sz="2800" dirty="0" smtClean="0"/>
              <a:t>  </a:t>
            </a:r>
            <a:r>
              <a:rPr lang="en-US" altLang="zh-CN" sz="2800" dirty="0"/>
              <a:t>*p[5];</a:t>
            </a:r>
            <a:endParaRPr lang="zh-CN" altLang="zh-CN" sz="2800" dirty="0"/>
          </a:p>
          <a:p>
            <a:pPr marL="0" indent="0">
              <a:buNone/>
            </a:pPr>
            <a:r>
              <a:rPr lang="en-US" altLang="zh-CN" sz="2800" dirty="0" smtClean="0"/>
              <a:t>       </a:t>
            </a:r>
            <a:r>
              <a:rPr lang="zh-CN" altLang="zh-CN" sz="2800" dirty="0" smtClean="0"/>
              <a:t>数组</a:t>
            </a:r>
            <a:r>
              <a:rPr lang="en-US" altLang="zh-CN" sz="2800" dirty="0"/>
              <a:t>p</a:t>
            </a:r>
            <a:r>
              <a:rPr lang="zh-CN" altLang="zh-CN" sz="2800" dirty="0"/>
              <a:t>是一个包含</a:t>
            </a:r>
            <a:r>
              <a:rPr lang="en-US" altLang="zh-CN" sz="2800" dirty="0"/>
              <a:t>5</a:t>
            </a:r>
            <a:r>
              <a:rPr lang="zh-CN" altLang="zh-CN" sz="2800" dirty="0"/>
              <a:t>个元素的</a:t>
            </a:r>
            <a:r>
              <a:rPr lang="zh-CN" altLang="zh-CN" sz="2800" dirty="0" smtClean="0"/>
              <a:t>一</a:t>
            </a:r>
            <a:r>
              <a:rPr lang="zh-CN" altLang="en-US" sz="2800" dirty="0" smtClean="0"/>
              <a:t>维</a:t>
            </a:r>
            <a:r>
              <a:rPr lang="zh-CN" altLang="zh-CN" sz="2800" dirty="0" smtClean="0"/>
              <a:t>数组</a:t>
            </a:r>
            <a:r>
              <a:rPr lang="zh-CN" altLang="zh-CN" sz="2800" dirty="0"/>
              <a:t>。它的每个元素都是基类型为</a:t>
            </a:r>
            <a:r>
              <a:rPr lang="en-US" altLang="zh-CN" sz="2800" dirty="0" err="1"/>
              <a:t>int</a:t>
            </a:r>
            <a:r>
              <a:rPr lang="zh-CN" altLang="zh-CN" sz="2800" dirty="0"/>
              <a:t>的</a:t>
            </a:r>
            <a:r>
              <a:rPr lang="zh-CN" altLang="zh-CN" sz="2800" dirty="0" smtClean="0"/>
              <a:t>指针</a:t>
            </a:r>
            <a:r>
              <a:rPr lang="zh-CN" altLang="en-US" sz="2800" dirty="0" smtClean="0"/>
              <a:t>变量</a:t>
            </a:r>
            <a:r>
              <a:rPr lang="zh-CN" altLang="zh-CN" sz="2800" dirty="0" smtClean="0"/>
              <a:t>，</a:t>
            </a:r>
            <a:r>
              <a:rPr lang="zh-CN" altLang="zh-CN" sz="2800" dirty="0"/>
              <a:t>所以称数组</a:t>
            </a:r>
            <a:r>
              <a:rPr lang="en-US" altLang="zh-CN" sz="2800" dirty="0"/>
              <a:t>p</a:t>
            </a:r>
            <a:r>
              <a:rPr lang="zh-CN" altLang="zh-CN" sz="2800" dirty="0"/>
              <a:t>为指针数组。</a:t>
            </a:r>
          </a:p>
          <a:p>
            <a:pPr marL="0" indent="0">
              <a:buNone/>
            </a:pPr>
            <a:endParaRPr lang="zh-CN" altLang="zh-CN" sz="2800" dirty="0"/>
          </a:p>
        </p:txBody>
      </p:sp>
      <p:sp>
        <p:nvSpPr>
          <p:cNvPr id="4" name="圆角矩形标注 3"/>
          <p:cNvSpPr/>
          <p:nvPr/>
        </p:nvSpPr>
        <p:spPr>
          <a:xfrm>
            <a:off x="3814354" y="3500846"/>
            <a:ext cx="2547257" cy="666206"/>
          </a:xfrm>
          <a:prstGeom prst="wedgeRoundRectCallout">
            <a:avLst>
              <a:gd name="adj1" fmla="val -40833"/>
              <a:gd name="adj2" fmla="val 66421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zh-CN" dirty="0">
                <a:ea typeface="Microsoft YaHei UI"/>
              </a:rPr>
              <a:t>不要写成</a:t>
            </a:r>
            <a:r>
              <a:rPr lang="en-US" altLang="zh-CN" dirty="0">
                <a:ea typeface="Microsoft YaHei UI"/>
              </a:rPr>
              <a:t> </a:t>
            </a:r>
            <a:r>
              <a:rPr lang="en-US" altLang="zh-CN" dirty="0" err="1" smtClean="0">
                <a:ea typeface="Microsoft YaHei UI"/>
              </a:rPr>
              <a:t>int</a:t>
            </a:r>
            <a:r>
              <a:rPr lang="en-US" altLang="zh-CN" dirty="0" smtClean="0">
                <a:ea typeface="Microsoft YaHei UI"/>
              </a:rPr>
              <a:t>  </a:t>
            </a:r>
            <a:r>
              <a:rPr lang="en-US" altLang="zh-CN" dirty="0">
                <a:ea typeface="Microsoft YaHei UI"/>
              </a:rPr>
              <a:t>(*p)[5</a:t>
            </a:r>
            <a:r>
              <a:rPr lang="en-US" altLang="zh-CN" dirty="0" smtClean="0">
                <a:ea typeface="Microsoft YaHei UI"/>
              </a:rPr>
              <a:t>]</a:t>
            </a:r>
            <a:r>
              <a:rPr lang="zh-CN" altLang="en-US" dirty="0" smtClean="0">
                <a:ea typeface="Microsoft YaHei UI"/>
              </a:rPr>
              <a:t>；</a:t>
            </a:r>
            <a:endParaRPr lang="zh-CN" altLang="en-US" dirty="0">
              <a:ea typeface="Microsoft YaHei UI"/>
            </a:endParaRPr>
          </a:p>
        </p:txBody>
      </p:sp>
    </p:spTree>
    <p:extLst>
      <p:ext uri="{BB962C8B-B14F-4D97-AF65-F5344CB8AC3E}">
        <p14:creationId xmlns:p14="http://schemas.microsoft.com/office/powerpoint/2010/main" val="1552319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指针数组</a:t>
            </a:r>
            <a:endParaRPr lang="zh-CN" altLang="zh-CN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638322" y="1755642"/>
            <a:ext cx="8598907" cy="5826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zh-CN" sz="3200" dirty="0"/>
              <a:t>指针</a:t>
            </a:r>
            <a:r>
              <a:rPr lang="zh-CN" altLang="zh-CN" sz="3200" dirty="0" smtClean="0"/>
              <a:t>数组</a:t>
            </a:r>
            <a:r>
              <a:rPr lang="zh-CN" altLang="en-US" sz="3200" dirty="0" smtClean="0"/>
              <a:t>常</a:t>
            </a:r>
            <a:r>
              <a:rPr lang="zh-CN" altLang="zh-CN" sz="3200" dirty="0" smtClean="0"/>
              <a:t>用来</a:t>
            </a:r>
            <a:r>
              <a:rPr lang="zh-CN" altLang="en-US" sz="3200" dirty="0" smtClean="0"/>
              <a:t>处理</a:t>
            </a:r>
            <a:r>
              <a:rPr lang="zh-CN" altLang="zh-CN" sz="3200" dirty="0" smtClean="0"/>
              <a:t>字符串</a:t>
            </a:r>
            <a:endParaRPr lang="zh-CN" altLang="en-US" sz="3200" dirty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3042060"/>
              </p:ext>
            </p:extLst>
          </p:nvPr>
        </p:nvGraphicFramePr>
        <p:xfrm>
          <a:off x="1619797" y="3956982"/>
          <a:ext cx="6074231" cy="21423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67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76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67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76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67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5768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5768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5676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5768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5676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5768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5768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56763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57689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66742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34771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357689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</a:tblGrid>
              <a:tr h="4284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C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o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m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p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u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t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e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r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 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n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e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t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w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o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r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k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500" spc="-120" dirty="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\0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84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V</a:t>
                      </a:r>
                      <a:endParaRPr lang="zh-CN" sz="1800" b="0" kern="100">
                        <a:solidFill>
                          <a:schemeClr val="tx1"/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i</a:t>
                      </a:r>
                      <a:endParaRPr lang="zh-CN" sz="1800" b="0" kern="100">
                        <a:solidFill>
                          <a:schemeClr val="tx1"/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s</a:t>
                      </a:r>
                      <a:endParaRPr lang="zh-CN" sz="1800" b="0" kern="100">
                        <a:solidFill>
                          <a:schemeClr val="tx1"/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u</a:t>
                      </a:r>
                      <a:endParaRPr lang="zh-CN" sz="1800" b="0" kern="100">
                        <a:solidFill>
                          <a:schemeClr val="tx1"/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a</a:t>
                      </a:r>
                      <a:endParaRPr lang="zh-CN" sz="1800" b="0" kern="100">
                        <a:solidFill>
                          <a:schemeClr val="tx1"/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l</a:t>
                      </a:r>
                      <a:endParaRPr lang="zh-CN" sz="1800" b="0" kern="100">
                        <a:solidFill>
                          <a:schemeClr val="tx1"/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 </a:t>
                      </a:r>
                      <a:endParaRPr lang="zh-CN" sz="1800" b="0" kern="100">
                        <a:solidFill>
                          <a:schemeClr val="tx1"/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C</a:t>
                      </a:r>
                      <a:endParaRPr lang="zh-CN" sz="1800" b="0" kern="100">
                        <a:solidFill>
                          <a:schemeClr val="tx1"/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+</a:t>
                      </a:r>
                      <a:endParaRPr lang="zh-CN" sz="1800" b="0" kern="100">
                        <a:solidFill>
                          <a:schemeClr val="tx1"/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+</a:t>
                      </a:r>
                      <a:endParaRPr lang="zh-CN" sz="1800" b="0" kern="100">
                        <a:solidFill>
                          <a:schemeClr val="tx1"/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altLang="zh-CN" sz="1800" b="0" kern="500" spc="-120" dirty="0" smtClean="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\0</a:t>
                      </a:r>
                      <a:endParaRPr lang="zh-CN" altLang="zh-CN" sz="1800" b="0" kern="100" dirty="0">
                        <a:solidFill>
                          <a:schemeClr val="tx1"/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  <a:ea typeface="Microsoft YaHei UI"/>
                        </a:rPr>
                        <a:t> </a:t>
                      </a:r>
                      <a:endParaRPr lang="zh-CN" sz="1800" b="0" kern="100" dirty="0"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  <a:ea typeface="Microsoft YaHei UI"/>
                        </a:rPr>
                        <a:t> </a:t>
                      </a:r>
                      <a:endParaRPr lang="zh-CN" sz="1800" b="0" kern="100" dirty="0"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  <a:ea typeface="Microsoft YaHei UI"/>
                        </a:rPr>
                        <a:t> </a:t>
                      </a:r>
                      <a:endParaRPr lang="zh-CN" sz="1800" b="0" kern="100" dirty="0"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  <a:ea typeface="Microsoft YaHei UI"/>
                        </a:rPr>
                        <a:t> </a:t>
                      </a:r>
                      <a:endParaRPr lang="zh-CN" sz="1800" b="0" kern="100" dirty="0"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  <a:ea typeface="Microsoft YaHei UI"/>
                        </a:rPr>
                        <a:t> </a:t>
                      </a:r>
                      <a:endParaRPr lang="zh-CN" sz="1800" b="0" kern="100" dirty="0"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  <a:ea typeface="Microsoft YaHei UI"/>
                        </a:rPr>
                        <a:t> </a:t>
                      </a:r>
                      <a:endParaRPr lang="zh-CN" sz="1800" b="0" kern="100" dirty="0"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84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D</a:t>
                      </a:r>
                      <a:endParaRPr lang="zh-CN" sz="1800" b="0" kern="100">
                        <a:solidFill>
                          <a:schemeClr val="tx1"/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a</a:t>
                      </a:r>
                      <a:endParaRPr lang="zh-CN" sz="1800" b="0" kern="100">
                        <a:solidFill>
                          <a:schemeClr val="tx1"/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t</a:t>
                      </a:r>
                      <a:endParaRPr lang="zh-CN" sz="1800" b="0" kern="100">
                        <a:solidFill>
                          <a:schemeClr val="tx1"/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a</a:t>
                      </a:r>
                      <a:endParaRPr lang="zh-CN" sz="1800" b="0" kern="100">
                        <a:solidFill>
                          <a:schemeClr val="tx1"/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 </a:t>
                      </a:r>
                      <a:endParaRPr lang="zh-CN" sz="1800" b="0" kern="100">
                        <a:solidFill>
                          <a:schemeClr val="tx1"/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s</a:t>
                      </a:r>
                      <a:endParaRPr lang="zh-CN" sz="1800" b="0" kern="100">
                        <a:solidFill>
                          <a:schemeClr val="tx1"/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t</a:t>
                      </a:r>
                      <a:endParaRPr lang="zh-CN" sz="1800" b="0" kern="100">
                        <a:solidFill>
                          <a:schemeClr val="tx1"/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r</a:t>
                      </a:r>
                      <a:endParaRPr lang="zh-CN" sz="1800" b="0" kern="100">
                        <a:solidFill>
                          <a:schemeClr val="tx1"/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u</a:t>
                      </a:r>
                      <a:endParaRPr lang="zh-CN" sz="1800" b="0" kern="100">
                        <a:solidFill>
                          <a:schemeClr val="tx1"/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c</a:t>
                      </a:r>
                      <a:endParaRPr lang="zh-CN" sz="1800" b="0" kern="100">
                        <a:solidFill>
                          <a:schemeClr val="tx1"/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t</a:t>
                      </a:r>
                      <a:endParaRPr lang="zh-CN" sz="1800" b="0" kern="100">
                        <a:solidFill>
                          <a:schemeClr val="tx1"/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u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r</a:t>
                      </a:r>
                      <a:endParaRPr lang="zh-CN" sz="1800" b="0" kern="100">
                        <a:solidFill>
                          <a:schemeClr val="tx1"/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e</a:t>
                      </a:r>
                      <a:endParaRPr lang="zh-CN" sz="1800" b="0" kern="100">
                        <a:solidFill>
                          <a:schemeClr val="tx1"/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500" spc="-120" dirty="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\0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 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 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84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O</a:t>
                      </a:r>
                      <a:endParaRPr lang="zh-CN" sz="1800" b="0" kern="100">
                        <a:solidFill>
                          <a:schemeClr val="tx1"/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p</a:t>
                      </a:r>
                      <a:endParaRPr lang="zh-CN" sz="1800" b="0" kern="100">
                        <a:solidFill>
                          <a:schemeClr val="tx1"/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e</a:t>
                      </a:r>
                      <a:endParaRPr lang="zh-CN" sz="1800" b="0" kern="100">
                        <a:solidFill>
                          <a:schemeClr val="tx1"/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r</a:t>
                      </a:r>
                      <a:endParaRPr lang="zh-CN" sz="1800" b="0" kern="100">
                        <a:solidFill>
                          <a:schemeClr val="tx1"/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a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t</a:t>
                      </a:r>
                      <a:endParaRPr lang="zh-CN" sz="1800" b="0" kern="100">
                        <a:solidFill>
                          <a:schemeClr val="tx1"/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i</a:t>
                      </a:r>
                      <a:endParaRPr lang="zh-CN" sz="1800" b="0" kern="100">
                        <a:solidFill>
                          <a:schemeClr val="tx1"/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n</a:t>
                      </a:r>
                      <a:endParaRPr lang="zh-CN" sz="1800" b="0" kern="100">
                        <a:solidFill>
                          <a:schemeClr val="tx1"/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g</a:t>
                      </a:r>
                      <a:endParaRPr lang="zh-CN" sz="1800" b="0" kern="100">
                        <a:solidFill>
                          <a:schemeClr val="tx1"/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 </a:t>
                      </a:r>
                      <a:endParaRPr lang="zh-CN" sz="1800" b="0" kern="100">
                        <a:solidFill>
                          <a:schemeClr val="tx1"/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s</a:t>
                      </a:r>
                      <a:endParaRPr lang="zh-CN" sz="1800" b="0" kern="100">
                        <a:solidFill>
                          <a:schemeClr val="tx1"/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y</a:t>
                      </a:r>
                      <a:endParaRPr lang="zh-CN" sz="1800" b="0" kern="100">
                        <a:solidFill>
                          <a:schemeClr val="tx1"/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s</a:t>
                      </a:r>
                      <a:endParaRPr lang="zh-CN" sz="1800" b="0" kern="100">
                        <a:solidFill>
                          <a:schemeClr val="tx1"/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t</a:t>
                      </a:r>
                      <a:endParaRPr lang="zh-CN" sz="1800" b="0" kern="100">
                        <a:solidFill>
                          <a:schemeClr val="tx1"/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e</a:t>
                      </a:r>
                      <a:endParaRPr lang="zh-CN" sz="1800" b="0" kern="100">
                        <a:solidFill>
                          <a:schemeClr val="tx1"/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m</a:t>
                      </a:r>
                      <a:endParaRPr lang="zh-CN" sz="1800" b="0" kern="100">
                        <a:solidFill>
                          <a:schemeClr val="tx1"/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500" spc="-12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\0</a:t>
                      </a:r>
                      <a:endParaRPr lang="zh-CN" sz="1800" b="0" kern="100">
                        <a:solidFill>
                          <a:schemeClr val="tx1"/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84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J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a</a:t>
                      </a:r>
                      <a:endParaRPr lang="zh-CN" sz="1800" b="0" kern="100">
                        <a:solidFill>
                          <a:schemeClr val="tx1"/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v</a:t>
                      </a:r>
                      <a:endParaRPr lang="zh-CN" sz="1800" b="0" kern="100">
                        <a:solidFill>
                          <a:schemeClr val="tx1"/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a</a:t>
                      </a:r>
                      <a:endParaRPr lang="zh-CN" sz="1800" b="0" kern="100">
                        <a:solidFill>
                          <a:schemeClr val="tx1"/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500" spc="-12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\0</a:t>
                      </a:r>
                      <a:endParaRPr lang="zh-CN" sz="1800" b="0" kern="100">
                        <a:solidFill>
                          <a:schemeClr val="tx1"/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 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 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 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 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 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 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 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 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 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 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 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 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内容占位符 4"/>
          <p:cNvSpPr txBox="1">
            <a:spLocks/>
          </p:cNvSpPr>
          <p:nvPr/>
        </p:nvSpPr>
        <p:spPr>
          <a:xfrm>
            <a:off x="638322" y="2617788"/>
            <a:ext cx="8598907" cy="5826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2800" dirty="0" smtClean="0"/>
              <a:t>例如：图书管理中的书名存储。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709545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指针数组</a:t>
            </a:r>
            <a:endParaRPr lang="zh-CN" altLang="zh-CN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638322" y="1755642"/>
            <a:ext cx="8598907" cy="5826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3200" dirty="0" smtClean="0"/>
              <a:t>例如：</a:t>
            </a:r>
            <a:r>
              <a:rPr lang="en-US" altLang="zh-CN" sz="3200" dirty="0" smtClean="0"/>
              <a:t>char   </a:t>
            </a:r>
            <a:r>
              <a:rPr lang="zh-CN" altLang="en-US" sz="3200" dirty="0" smtClean="0"/>
              <a:t>*</a:t>
            </a:r>
            <a:r>
              <a:rPr lang="en-US" altLang="zh-CN" sz="3200" dirty="0" smtClean="0"/>
              <a:t>book[5];</a:t>
            </a:r>
            <a:endParaRPr lang="zh-CN" altLang="en-US" sz="3200" dirty="0"/>
          </a:p>
        </p:txBody>
      </p:sp>
      <p:sp>
        <p:nvSpPr>
          <p:cNvPr id="7" name="内容占位符 4"/>
          <p:cNvSpPr txBox="1">
            <a:spLocks/>
          </p:cNvSpPr>
          <p:nvPr/>
        </p:nvSpPr>
        <p:spPr>
          <a:xfrm>
            <a:off x="638322" y="2617788"/>
            <a:ext cx="8598907" cy="5826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zh-CN" altLang="en-US" sz="2800" dirty="0"/>
          </a:p>
        </p:txBody>
      </p:sp>
      <p:graphicFrame>
        <p:nvGraphicFramePr>
          <p:cNvPr id="21" name="表格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4110776"/>
              </p:ext>
            </p:extLst>
          </p:nvPr>
        </p:nvGraphicFramePr>
        <p:xfrm>
          <a:off x="1839311" y="3037483"/>
          <a:ext cx="1163984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39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3302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0" kern="100" dirty="0" smtClean="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book[0]</a:t>
                      </a:r>
                      <a:endParaRPr lang="zh-CN" alt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302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0" kern="100" dirty="0" smtClean="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book[1]</a:t>
                      </a:r>
                      <a:endParaRPr lang="zh-CN" altLang="en-US" sz="24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302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0" kern="100" dirty="0" smtClean="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book[2]</a:t>
                      </a:r>
                      <a:endParaRPr lang="zh-CN" altLang="en-US" sz="24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302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0" kern="100" dirty="0" smtClean="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book[3]</a:t>
                      </a:r>
                      <a:endParaRPr lang="zh-CN" altLang="en-US" sz="24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302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0" kern="100" dirty="0" smtClean="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book[4]</a:t>
                      </a:r>
                      <a:endParaRPr lang="zh-CN" altLang="en-US" sz="24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15" name="直接箭头连接符 14"/>
          <p:cNvCxnSpPr/>
          <p:nvPr/>
        </p:nvCxnSpPr>
        <p:spPr>
          <a:xfrm>
            <a:off x="3013754" y="3283287"/>
            <a:ext cx="980177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箭头连接符 23"/>
          <p:cNvCxnSpPr/>
          <p:nvPr/>
        </p:nvCxnSpPr>
        <p:spPr>
          <a:xfrm>
            <a:off x="3006637" y="3724722"/>
            <a:ext cx="980177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箭头连接符 24"/>
          <p:cNvCxnSpPr/>
          <p:nvPr/>
        </p:nvCxnSpPr>
        <p:spPr>
          <a:xfrm>
            <a:off x="3013754" y="4176666"/>
            <a:ext cx="980177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箭头连接符 25"/>
          <p:cNvCxnSpPr/>
          <p:nvPr/>
        </p:nvCxnSpPr>
        <p:spPr>
          <a:xfrm>
            <a:off x="3013754" y="4649632"/>
            <a:ext cx="980177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箭头连接符 26"/>
          <p:cNvCxnSpPr/>
          <p:nvPr/>
        </p:nvCxnSpPr>
        <p:spPr>
          <a:xfrm>
            <a:off x="3006636" y="5122598"/>
            <a:ext cx="980177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4142616" y="2943661"/>
            <a:ext cx="2906308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CN" sz="2400" kern="100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Computer </a:t>
            </a:r>
            <a:r>
              <a:rPr lang="en-US" altLang="zh-CN" sz="2400" kern="100" dirty="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network</a:t>
            </a:r>
            <a:endParaRPr lang="zh-CN" altLang="en-US" sz="24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139703" y="3444376"/>
            <a:ext cx="1596143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defTabSz="457200">
              <a:defRPr/>
            </a:pPr>
            <a:r>
              <a:rPr lang="en-US" altLang="zh-CN" sz="2400" kern="100" dirty="0">
                <a:ea typeface="Microsoft YaHei UI"/>
              </a:rPr>
              <a:t>Visual C++</a:t>
            </a:r>
            <a:endParaRPr lang="zh-CN" altLang="zh-CN" sz="2400" kern="100" dirty="0">
              <a:latin typeface="Calibri"/>
              <a:ea typeface="Microsoft YaHei UI"/>
              <a:cs typeface="Times New Roman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139703" y="4959935"/>
            <a:ext cx="806631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defTabSz="457200">
              <a:defRPr/>
            </a:pPr>
            <a:r>
              <a:rPr lang="en-US" altLang="zh-CN" sz="2400" kern="100" dirty="0">
                <a:ea typeface="Microsoft YaHei UI"/>
              </a:rPr>
              <a:t>Java</a:t>
            </a:r>
            <a:endParaRPr lang="zh-CN" altLang="en-US" sz="2400" dirty="0"/>
          </a:p>
        </p:txBody>
      </p:sp>
      <p:sp>
        <p:nvSpPr>
          <p:cNvPr id="32" name="TextBox 31"/>
          <p:cNvSpPr txBox="1"/>
          <p:nvPr/>
        </p:nvSpPr>
        <p:spPr>
          <a:xfrm>
            <a:off x="4139703" y="4456230"/>
            <a:ext cx="2585964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defTabSz="457200">
              <a:defRPr/>
            </a:pPr>
            <a:r>
              <a:rPr lang="en-US" altLang="zh-CN" sz="2400" kern="100" dirty="0">
                <a:ea typeface="Microsoft YaHei UI"/>
              </a:rPr>
              <a:t>Operating system</a:t>
            </a:r>
            <a:endParaRPr lang="zh-CN" altLang="zh-CN" sz="2400" kern="100" dirty="0">
              <a:latin typeface="Calibri"/>
              <a:ea typeface="Microsoft YaHei UI"/>
              <a:cs typeface="Times New Roman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139703" y="3948069"/>
            <a:ext cx="2178802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defTabSz="457200">
              <a:defRPr/>
            </a:pPr>
            <a:r>
              <a:rPr lang="en-US" altLang="zh-CN" sz="2400" kern="100" dirty="0">
                <a:ea typeface="Microsoft YaHei UI"/>
              </a:rPr>
              <a:t>Data structure</a:t>
            </a:r>
            <a:endParaRPr lang="zh-CN" altLang="zh-CN" sz="2400" kern="100" dirty="0">
              <a:latin typeface="Calibri"/>
              <a:ea typeface="Microsoft YaHei U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706371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9" grpId="0" animBg="1"/>
      <p:bldP spid="30" grpId="0" animBg="1"/>
      <p:bldP spid="31" grpId="0" animBg="1"/>
      <p:bldP spid="32" grpId="0" animBg="1"/>
      <p:bldP spid="33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指针数组</a:t>
            </a:r>
            <a:endParaRPr lang="zh-CN" altLang="zh-CN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0576" y="1847276"/>
            <a:ext cx="9597521" cy="73827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zh-CN" sz="2800" dirty="0"/>
              <a:t>【例</a:t>
            </a:r>
            <a:r>
              <a:rPr lang="en-US" altLang="zh-CN" sz="2800" dirty="0"/>
              <a:t>8.14</a:t>
            </a:r>
            <a:r>
              <a:rPr lang="zh-CN" altLang="zh-CN" sz="2800" dirty="0"/>
              <a:t>】将多个字符串按字母顺序（由小到大）输出</a:t>
            </a:r>
            <a:r>
              <a:rPr lang="zh-CN" altLang="zh-CN" sz="2800" dirty="0" smtClean="0"/>
              <a:t>。</a:t>
            </a:r>
            <a:endParaRPr lang="zh-CN" altLang="zh-CN" sz="2800" dirty="0"/>
          </a:p>
        </p:txBody>
      </p:sp>
      <p:sp>
        <p:nvSpPr>
          <p:cNvPr id="5" name="内容占位符 2"/>
          <p:cNvSpPr txBox="1">
            <a:spLocks/>
          </p:cNvSpPr>
          <p:nvPr/>
        </p:nvSpPr>
        <p:spPr>
          <a:xfrm>
            <a:off x="639555" y="2509426"/>
            <a:ext cx="8718951" cy="37361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endParaRPr lang="en-US" altLang="zh-CN" sz="2800" dirty="0"/>
          </a:p>
        </p:txBody>
      </p:sp>
      <p:sp>
        <p:nvSpPr>
          <p:cNvPr id="6" name="内容占位符 2"/>
          <p:cNvSpPr txBox="1">
            <a:spLocks/>
          </p:cNvSpPr>
          <p:nvPr/>
        </p:nvSpPr>
        <p:spPr>
          <a:xfrm>
            <a:off x="797216" y="2782694"/>
            <a:ext cx="3816830" cy="34628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zh-CN" altLang="en-US" sz="2800" dirty="0" smtClean="0"/>
              <a:t>比如，排序前：</a:t>
            </a:r>
          </a:p>
          <a:p>
            <a:pPr marL="0" indent="0">
              <a:buFont typeface="Wingdings 3" charset="2"/>
              <a:buNone/>
            </a:pPr>
            <a:r>
              <a:rPr lang="en-US" altLang="zh-CN" sz="2800" dirty="0" smtClean="0"/>
              <a:t>"Computer network“</a:t>
            </a:r>
          </a:p>
          <a:p>
            <a:pPr marL="0" indent="0">
              <a:buFont typeface="Wingdings 3" charset="2"/>
              <a:buNone/>
            </a:pPr>
            <a:r>
              <a:rPr lang="en-US" altLang="zh-CN" sz="2800" dirty="0" smtClean="0"/>
              <a:t>"Visual C++“</a:t>
            </a:r>
          </a:p>
          <a:p>
            <a:pPr marL="0" indent="0">
              <a:buFont typeface="Wingdings 3" charset="2"/>
              <a:buNone/>
            </a:pPr>
            <a:r>
              <a:rPr lang="en-US" altLang="zh-CN" sz="2800" dirty="0" smtClean="0"/>
              <a:t>"Data </a:t>
            </a:r>
            <a:r>
              <a:rPr lang="en-US" altLang="zh-CN" sz="2800" dirty="0" err="1" smtClean="0"/>
              <a:t>sturcture</a:t>
            </a:r>
            <a:r>
              <a:rPr lang="en-US" altLang="zh-CN" sz="2800" dirty="0" smtClean="0"/>
              <a:t>“</a:t>
            </a:r>
          </a:p>
          <a:p>
            <a:pPr marL="0" indent="0">
              <a:buFont typeface="Wingdings 3" charset="2"/>
              <a:buNone/>
            </a:pPr>
            <a:r>
              <a:rPr lang="en-US" altLang="zh-CN" sz="2800" dirty="0" smtClean="0"/>
              <a:t>"Operating system“</a:t>
            </a:r>
          </a:p>
          <a:p>
            <a:pPr marL="0" indent="0">
              <a:buFont typeface="Wingdings 3" charset="2"/>
              <a:buNone/>
            </a:pPr>
            <a:r>
              <a:rPr lang="en-US" altLang="zh-CN" sz="2800" dirty="0" smtClean="0"/>
              <a:t>"Java"</a:t>
            </a:r>
            <a:endParaRPr lang="en-US" altLang="zh-CN" sz="2800" dirty="0"/>
          </a:p>
        </p:txBody>
      </p:sp>
      <p:sp>
        <p:nvSpPr>
          <p:cNvPr id="7" name="内容占位符 2"/>
          <p:cNvSpPr txBox="1">
            <a:spLocks/>
          </p:cNvSpPr>
          <p:nvPr/>
        </p:nvSpPr>
        <p:spPr>
          <a:xfrm>
            <a:off x="5211556" y="2761674"/>
            <a:ext cx="3816830" cy="34628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zh-CN" altLang="en-US" sz="2800" dirty="0" smtClean="0"/>
              <a:t>排序后：</a:t>
            </a:r>
            <a:endParaRPr lang="en-US" altLang="zh-CN" sz="2800" dirty="0" smtClean="0"/>
          </a:p>
          <a:p>
            <a:pPr marL="0" indent="0">
              <a:buFont typeface="Wingdings 3" charset="2"/>
              <a:buNone/>
            </a:pPr>
            <a:r>
              <a:rPr lang="en-US" altLang="zh-CN" sz="2800" dirty="0" smtClean="0"/>
              <a:t>"Computer network“</a:t>
            </a:r>
          </a:p>
          <a:p>
            <a:pPr marL="0" indent="0">
              <a:buNone/>
            </a:pPr>
            <a:r>
              <a:rPr lang="en-US" altLang="zh-CN" sz="2800" dirty="0"/>
              <a:t>"Data </a:t>
            </a:r>
            <a:r>
              <a:rPr lang="en-US" altLang="zh-CN" sz="2800" dirty="0" err="1"/>
              <a:t>sturcture</a:t>
            </a:r>
            <a:r>
              <a:rPr lang="en-US" altLang="zh-CN" sz="2800" dirty="0"/>
              <a:t>“</a:t>
            </a:r>
          </a:p>
          <a:p>
            <a:pPr marL="0" indent="0">
              <a:buNone/>
            </a:pPr>
            <a:r>
              <a:rPr lang="en-US" altLang="zh-CN" sz="2800" dirty="0"/>
              <a:t>"Java"</a:t>
            </a:r>
          </a:p>
          <a:p>
            <a:pPr marL="0" indent="0">
              <a:buNone/>
            </a:pPr>
            <a:r>
              <a:rPr lang="en-US" altLang="zh-CN" sz="2800" dirty="0"/>
              <a:t>"Operating system“</a:t>
            </a:r>
          </a:p>
          <a:p>
            <a:pPr marL="0" indent="0">
              <a:buFont typeface="Wingdings 3" charset="2"/>
              <a:buNone/>
            </a:pPr>
            <a:r>
              <a:rPr lang="en-US" altLang="zh-CN" sz="2800" dirty="0" smtClean="0"/>
              <a:t>"Visual C++“</a:t>
            </a:r>
          </a:p>
        </p:txBody>
      </p:sp>
    </p:spTree>
    <p:extLst>
      <p:ext uri="{BB962C8B-B14F-4D97-AF65-F5344CB8AC3E}">
        <p14:creationId xmlns:p14="http://schemas.microsoft.com/office/powerpoint/2010/main" val="1971772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指针数组</a:t>
            </a:r>
            <a:endParaRPr lang="zh-CN" altLang="zh-CN" dirty="0"/>
          </a:p>
        </p:txBody>
      </p:sp>
      <p:graphicFrame>
        <p:nvGraphicFramePr>
          <p:cNvPr id="13" name="表格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8735632"/>
              </p:ext>
            </p:extLst>
          </p:nvPr>
        </p:nvGraphicFramePr>
        <p:xfrm>
          <a:off x="665186" y="2823041"/>
          <a:ext cx="1026980" cy="21264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269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2528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book[0]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528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book[1]</a:t>
                      </a:r>
                      <a:endParaRPr lang="zh-CN" sz="1800" b="0" kern="100">
                        <a:solidFill>
                          <a:schemeClr val="tx1"/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528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book[2]</a:t>
                      </a:r>
                      <a:endParaRPr lang="zh-CN" sz="1800" b="0" kern="100">
                        <a:solidFill>
                          <a:schemeClr val="tx1"/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528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book[3]</a:t>
                      </a:r>
                      <a:endParaRPr lang="zh-CN" sz="1800" b="0" kern="100">
                        <a:solidFill>
                          <a:schemeClr val="tx1"/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528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book[4]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14" name="直接箭头连接符 13"/>
          <p:cNvCxnSpPr/>
          <p:nvPr/>
        </p:nvCxnSpPr>
        <p:spPr>
          <a:xfrm>
            <a:off x="1721215" y="3060551"/>
            <a:ext cx="466725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/>
          <p:cNvCxnSpPr/>
          <p:nvPr/>
        </p:nvCxnSpPr>
        <p:spPr>
          <a:xfrm>
            <a:off x="1721215" y="3453706"/>
            <a:ext cx="466725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/>
          <p:cNvCxnSpPr/>
          <p:nvPr/>
        </p:nvCxnSpPr>
        <p:spPr>
          <a:xfrm>
            <a:off x="1717095" y="3823186"/>
            <a:ext cx="466725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箭头连接符 16"/>
          <p:cNvCxnSpPr/>
          <p:nvPr/>
        </p:nvCxnSpPr>
        <p:spPr>
          <a:xfrm>
            <a:off x="1721215" y="4281656"/>
            <a:ext cx="466725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箭头连接符 17"/>
          <p:cNvCxnSpPr/>
          <p:nvPr/>
        </p:nvCxnSpPr>
        <p:spPr>
          <a:xfrm>
            <a:off x="1721215" y="4658211"/>
            <a:ext cx="466725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274933" y="2832565"/>
            <a:ext cx="222907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CN" kern="100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Computer </a:t>
            </a:r>
            <a:r>
              <a:rPr lang="en-US" altLang="zh-CN" kern="100" dirty="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network</a:t>
            </a:r>
            <a:endParaRPr lang="zh-CN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272020" y="3270220"/>
            <a:ext cx="1241687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defTabSz="457200">
              <a:defRPr/>
            </a:pPr>
            <a:r>
              <a:rPr lang="en-US" altLang="zh-CN" kern="100" dirty="0">
                <a:ea typeface="Microsoft YaHei UI"/>
              </a:rPr>
              <a:t>Visual C++</a:t>
            </a:r>
            <a:endParaRPr lang="zh-CN" altLang="zh-CN" kern="100" dirty="0">
              <a:latin typeface="Calibri"/>
              <a:ea typeface="Microsoft YaHei UI"/>
              <a:cs typeface="Times New Roman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272020" y="4523029"/>
            <a:ext cx="65274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defTabSz="457200">
              <a:defRPr/>
            </a:pPr>
            <a:r>
              <a:rPr lang="en-US" altLang="zh-CN" kern="100" dirty="0">
                <a:ea typeface="Microsoft YaHei UI"/>
              </a:rPr>
              <a:t>Java</a:t>
            </a:r>
            <a:endParaRPr lang="zh-CN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2272020" y="4103404"/>
            <a:ext cx="198483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defTabSz="457200">
              <a:defRPr/>
            </a:pPr>
            <a:r>
              <a:rPr lang="en-US" altLang="zh-CN" kern="100" dirty="0">
                <a:ea typeface="Microsoft YaHei UI"/>
              </a:rPr>
              <a:t>Operating system</a:t>
            </a:r>
            <a:endParaRPr lang="zh-CN" altLang="zh-CN" kern="100" dirty="0">
              <a:latin typeface="Calibri"/>
              <a:ea typeface="Microsoft YaHei UI"/>
              <a:cs typeface="Times New Roman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272020" y="3689833"/>
            <a:ext cx="167866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defTabSz="457200">
              <a:defRPr/>
            </a:pPr>
            <a:r>
              <a:rPr lang="en-US" altLang="zh-CN" kern="100" dirty="0">
                <a:ea typeface="Microsoft YaHei UI"/>
              </a:rPr>
              <a:t>Data structure</a:t>
            </a:r>
            <a:endParaRPr lang="zh-CN" altLang="zh-CN" kern="100" dirty="0">
              <a:latin typeface="Calibri"/>
              <a:ea typeface="Microsoft YaHei UI"/>
              <a:cs typeface="Times New Roman"/>
            </a:endParaRPr>
          </a:p>
        </p:txBody>
      </p:sp>
      <p:graphicFrame>
        <p:nvGraphicFramePr>
          <p:cNvPr id="24" name="表格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3413496"/>
              </p:ext>
            </p:extLst>
          </p:nvPr>
        </p:nvGraphicFramePr>
        <p:xfrm>
          <a:off x="5137196" y="2817791"/>
          <a:ext cx="1026980" cy="21264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269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2528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book[0]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528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 dirty="0" smtClean="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book[1]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528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 smtClean="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book[2]</a:t>
                      </a:r>
                      <a:endParaRPr lang="zh-CN" sz="1800" b="0" kern="100">
                        <a:solidFill>
                          <a:schemeClr val="tx1"/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528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book[3]</a:t>
                      </a:r>
                      <a:endParaRPr lang="zh-CN" sz="1800" b="0" kern="100">
                        <a:solidFill>
                          <a:schemeClr val="tx1"/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528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ea typeface="Microsoft YaHei UI"/>
                        </a:rPr>
                        <a:t>book[4]</a:t>
                      </a:r>
                      <a:endParaRPr lang="zh-CN" sz="1800" b="0" kern="100" dirty="0">
                        <a:solidFill>
                          <a:schemeClr val="tx1"/>
                        </a:solidFill>
                        <a:effectLst/>
                        <a:latin typeface="Calibri"/>
                        <a:ea typeface="Microsoft YaHei U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25" name="直接箭头连接符 24"/>
          <p:cNvCxnSpPr>
            <a:endCxn id="30" idx="1"/>
          </p:cNvCxnSpPr>
          <p:nvPr/>
        </p:nvCxnSpPr>
        <p:spPr>
          <a:xfrm>
            <a:off x="6193225" y="3011981"/>
            <a:ext cx="55371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箭头连接符 25"/>
          <p:cNvCxnSpPr>
            <a:endCxn id="34" idx="1"/>
          </p:cNvCxnSpPr>
          <p:nvPr/>
        </p:nvCxnSpPr>
        <p:spPr>
          <a:xfrm>
            <a:off x="6193225" y="3448456"/>
            <a:ext cx="550805" cy="42079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箭头连接符 26"/>
          <p:cNvCxnSpPr/>
          <p:nvPr/>
        </p:nvCxnSpPr>
        <p:spPr>
          <a:xfrm>
            <a:off x="6189105" y="3817936"/>
            <a:ext cx="470845" cy="83502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箭头连接符 27"/>
          <p:cNvCxnSpPr>
            <a:endCxn id="33" idx="1"/>
          </p:cNvCxnSpPr>
          <p:nvPr/>
        </p:nvCxnSpPr>
        <p:spPr>
          <a:xfrm flipV="1">
            <a:off x="6189105" y="4282820"/>
            <a:ext cx="554925" cy="525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箭头连接符 28"/>
          <p:cNvCxnSpPr>
            <a:endCxn id="31" idx="1"/>
          </p:cNvCxnSpPr>
          <p:nvPr/>
        </p:nvCxnSpPr>
        <p:spPr>
          <a:xfrm flipV="1">
            <a:off x="6193225" y="3449636"/>
            <a:ext cx="550805" cy="120332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6746943" y="2827315"/>
            <a:ext cx="222907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CN" kern="100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Computer </a:t>
            </a:r>
            <a:r>
              <a:rPr lang="en-US" altLang="zh-CN" kern="100" dirty="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network</a:t>
            </a:r>
            <a:endParaRPr lang="zh-CN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744030" y="3264970"/>
            <a:ext cx="1241687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defTabSz="457200">
              <a:defRPr/>
            </a:pPr>
            <a:r>
              <a:rPr lang="en-US" altLang="zh-CN" kern="100" dirty="0">
                <a:ea typeface="Microsoft YaHei UI"/>
              </a:rPr>
              <a:t>Visual C++</a:t>
            </a:r>
            <a:endParaRPr lang="zh-CN" altLang="zh-CN" kern="100" dirty="0">
              <a:latin typeface="Calibri"/>
              <a:ea typeface="Microsoft YaHei UI"/>
              <a:cs typeface="Times New Roman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744030" y="4517779"/>
            <a:ext cx="65274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defTabSz="457200">
              <a:defRPr/>
            </a:pPr>
            <a:r>
              <a:rPr lang="en-US" altLang="zh-CN" kern="100" dirty="0">
                <a:ea typeface="Microsoft YaHei UI"/>
              </a:rPr>
              <a:t>Java</a:t>
            </a:r>
            <a:endParaRPr lang="zh-CN" alt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6744030" y="4098154"/>
            <a:ext cx="198483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defTabSz="457200">
              <a:defRPr/>
            </a:pPr>
            <a:r>
              <a:rPr lang="en-US" altLang="zh-CN" kern="100" dirty="0">
                <a:ea typeface="Microsoft YaHei UI"/>
              </a:rPr>
              <a:t>Operating system</a:t>
            </a:r>
            <a:endParaRPr lang="zh-CN" altLang="zh-CN" kern="100" dirty="0">
              <a:latin typeface="Calibri"/>
              <a:ea typeface="Microsoft YaHei UI"/>
              <a:cs typeface="Times New Roman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744030" y="3684583"/>
            <a:ext cx="167866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defTabSz="457200">
              <a:defRPr/>
            </a:pPr>
            <a:r>
              <a:rPr lang="en-US" altLang="zh-CN" kern="100" dirty="0">
                <a:ea typeface="Microsoft YaHei UI"/>
              </a:rPr>
              <a:t>Data structure</a:t>
            </a:r>
            <a:endParaRPr lang="zh-CN" altLang="zh-CN" kern="100" dirty="0">
              <a:latin typeface="Calibri"/>
              <a:ea typeface="Microsoft YaHei UI"/>
              <a:cs typeface="Times New Roman"/>
            </a:endParaRPr>
          </a:p>
        </p:txBody>
      </p:sp>
      <p:sp>
        <p:nvSpPr>
          <p:cNvPr id="42" name="内容占位符 4"/>
          <p:cNvSpPr>
            <a:spLocks noGrp="1"/>
          </p:cNvSpPr>
          <p:nvPr>
            <p:ph idx="1"/>
          </p:nvPr>
        </p:nvSpPr>
        <p:spPr>
          <a:xfrm>
            <a:off x="638322" y="1755642"/>
            <a:ext cx="8598907" cy="5826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3200" dirty="0" smtClean="0"/>
              <a:t>例如：</a:t>
            </a:r>
            <a:r>
              <a:rPr lang="en-US" altLang="zh-CN" sz="3200" dirty="0" smtClean="0"/>
              <a:t>char   </a:t>
            </a:r>
            <a:r>
              <a:rPr lang="zh-CN" altLang="en-US" sz="3200" dirty="0" smtClean="0"/>
              <a:t>*</a:t>
            </a:r>
            <a:r>
              <a:rPr lang="en-US" altLang="zh-CN" sz="3200" dirty="0" smtClean="0"/>
              <a:t>book[5];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73568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3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42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2732215" y="2413000"/>
            <a:ext cx="70852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 smtClean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8.4  </a:t>
            </a:r>
            <a:r>
              <a:rPr lang="zh-CN" altLang="en-US" sz="4000" b="1" dirty="0" smtClean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用指针变量作为函数参数</a:t>
            </a:r>
            <a:endParaRPr lang="zh-CN" altLang="en-US" sz="4000" b="1" dirty="0">
              <a:solidFill>
                <a:schemeClr val="accent2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32933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8. 4  </a:t>
            </a:r>
            <a:r>
              <a:rPr lang="zh-CN" altLang="zh-CN" dirty="0"/>
              <a:t>用指针变量作为函数参数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0576" y="1745672"/>
            <a:ext cx="7250369" cy="1177637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zh-CN" altLang="zh-CN" dirty="0" smtClean="0"/>
              <a:t>指针</a:t>
            </a:r>
            <a:r>
              <a:rPr lang="zh-CN" altLang="zh-CN" dirty="0"/>
              <a:t>变量作为形参时，对应的实参必须</a:t>
            </a:r>
            <a:r>
              <a:rPr lang="zh-CN" altLang="zh-CN" dirty="0" smtClean="0"/>
              <a:t>为地址</a:t>
            </a:r>
            <a:r>
              <a:rPr lang="zh-CN" altLang="zh-CN" dirty="0"/>
              <a:t>类型的表达式的</a:t>
            </a:r>
            <a:r>
              <a:rPr lang="zh-CN" altLang="zh-CN" dirty="0" smtClean="0"/>
              <a:t>值</a:t>
            </a:r>
            <a:endParaRPr lang="en-US" altLang="zh-CN" dirty="0"/>
          </a:p>
          <a:p>
            <a:pPr>
              <a:buFont typeface="Wingdings" pitchFamily="2" charset="2"/>
              <a:buChar char="Ø"/>
            </a:pPr>
            <a:r>
              <a:rPr lang="zh-CN" altLang="zh-CN" dirty="0" smtClean="0"/>
              <a:t>除了</a:t>
            </a:r>
            <a:r>
              <a:rPr lang="zh-CN" altLang="zh-CN" dirty="0"/>
              <a:t>用</a:t>
            </a:r>
            <a:r>
              <a:rPr lang="en-US" altLang="zh-CN" dirty="0"/>
              <a:t>return</a:t>
            </a:r>
            <a:r>
              <a:rPr lang="zh-CN" altLang="zh-CN" dirty="0"/>
              <a:t>返回一个值之外，还可以通过指针参数返回多个数据。</a:t>
            </a:r>
          </a:p>
          <a:p>
            <a:pPr>
              <a:buFont typeface="Wingdings" pitchFamily="2" charset="2"/>
              <a:buChar char="Ø"/>
            </a:pPr>
            <a:endParaRPr lang="zh-CN" altLang="zh-CN" dirty="0"/>
          </a:p>
        </p:txBody>
      </p:sp>
      <p:sp>
        <p:nvSpPr>
          <p:cNvPr id="4" name="内容占位符 2"/>
          <p:cNvSpPr txBox="1">
            <a:spLocks/>
          </p:cNvSpPr>
          <p:nvPr/>
        </p:nvSpPr>
        <p:spPr>
          <a:xfrm>
            <a:off x="660577" y="2590797"/>
            <a:ext cx="5643241" cy="40178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en-US" altLang="zh-CN" dirty="0" smtClean="0"/>
              <a:t>【</a:t>
            </a:r>
            <a:r>
              <a:rPr lang="zh-CN" altLang="en-US" dirty="0" smtClean="0"/>
              <a:t>例</a:t>
            </a:r>
            <a:r>
              <a:rPr lang="en-US" altLang="zh-CN" dirty="0" smtClean="0"/>
              <a:t>8.13】</a:t>
            </a:r>
            <a:r>
              <a:rPr lang="zh-CN" altLang="en-US" dirty="0" smtClean="0"/>
              <a:t>指针变量做形参，交换函数实参变量的值。</a:t>
            </a:r>
          </a:p>
          <a:p>
            <a:pPr marL="0" indent="0">
              <a:buFont typeface="Wingdings 3" charset="2"/>
              <a:buNone/>
            </a:pPr>
            <a:endParaRPr lang="zh-CN" altLang="en-US" dirty="0" smtClean="0"/>
          </a:p>
          <a:p>
            <a:pPr marL="0" indent="0">
              <a:buFont typeface="Wingdings 3" charset="2"/>
              <a:buNone/>
            </a:pPr>
            <a:r>
              <a:rPr lang="en-US" altLang="zh-CN" dirty="0" smtClean="0"/>
              <a:t>#include &lt;</a:t>
            </a:r>
            <a:r>
              <a:rPr lang="en-US" altLang="zh-CN" dirty="0" err="1" smtClean="0"/>
              <a:t>stdio.h</a:t>
            </a:r>
            <a:r>
              <a:rPr lang="en-US" altLang="zh-CN" dirty="0" smtClean="0"/>
              <a:t>&gt;</a:t>
            </a:r>
          </a:p>
          <a:p>
            <a:pPr marL="0" indent="0">
              <a:buFont typeface="Wingdings 3" charset="2"/>
              <a:buNone/>
            </a:pPr>
            <a:r>
              <a:rPr lang="en-US" altLang="zh-CN" dirty="0" smtClean="0"/>
              <a:t>void swap(</a:t>
            </a:r>
            <a:r>
              <a:rPr lang="en-US" altLang="zh-CN" dirty="0" err="1" smtClean="0"/>
              <a:t>int</a:t>
            </a:r>
            <a:r>
              <a:rPr lang="en-US" altLang="zh-CN" dirty="0" smtClean="0"/>
              <a:t> *</a:t>
            </a:r>
            <a:r>
              <a:rPr lang="en-US" altLang="zh-CN" dirty="0" err="1" smtClean="0"/>
              <a:t>p,int</a:t>
            </a:r>
            <a:r>
              <a:rPr lang="en-US" altLang="zh-CN" dirty="0" smtClean="0"/>
              <a:t> *q)</a:t>
            </a:r>
          </a:p>
          <a:p>
            <a:pPr marL="0" indent="0">
              <a:buFont typeface="Wingdings 3" charset="2"/>
              <a:buNone/>
            </a:pPr>
            <a:r>
              <a:rPr lang="en-US" altLang="zh-CN" dirty="0" smtClean="0"/>
              <a:t>{</a:t>
            </a:r>
          </a:p>
          <a:p>
            <a:pPr marL="0" indent="0">
              <a:buFont typeface="Wingdings 3" charset="2"/>
              <a:buNone/>
            </a:pPr>
            <a:r>
              <a:rPr lang="en-US" altLang="zh-CN" dirty="0" smtClean="0"/>
              <a:t>	</a:t>
            </a:r>
            <a:r>
              <a:rPr lang="en-US" altLang="zh-CN" dirty="0" err="1" smtClean="0"/>
              <a:t>int</a:t>
            </a:r>
            <a:r>
              <a:rPr lang="en-US" altLang="zh-CN" dirty="0" smtClean="0"/>
              <a:t> t;</a:t>
            </a:r>
          </a:p>
          <a:p>
            <a:pPr marL="0" indent="0">
              <a:buFont typeface="Wingdings 3" charset="2"/>
              <a:buNone/>
            </a:pPr>
            <a:r>
              <a:rPr lang="en-US" altLang="zh-CN" dirty="0" smtClean="0"/>
              <a:t>	t=*p;</a:t>
            </a:r>
          </a:p>
          <a:p>
            <a:pPr marL="0" indent="0">
              <a:buFont typeface="Wingdings 3" charset="2"/>
              <a:buNone/>
            </a:pPr>
            <a:r>
              <a:rPr lang="en-US" altLang="zh-CN" dirty="0" smtClean="0"/>
              <a:t>	*p=*q;</a:t>
            </a:r>
          </a:p>
          <a:p>
            <a:pPr marL="0" indent="0">
              <a:buFont typeface="Wingdings 3" charset="2"/>
              <a:buNone/>
            </a:pPr>
            <a:r>
              <a:rPr lang="en-US" altLang="zh-CN" dirty="0" smtClean="0"/>
              <a:t>	*q=t;</a:t>
            </a:r>
          </a:p>
          <a:p>
            <a:pPr marL="0" indent="0">
              <a:buFont typeface="Wingdings 3" charset="2"/>
              <a:buNone/>
            </a:pPr>
            <a:r>
              <a:rPr lang="en-US" altLang="zh-CN" dirty="0" smtClean="0"/>
              <a:t>}</a:t>
            </a:r>
            <a:endParaRPr lang="en-US" altLang="zh-CN" dirty="0"/>
          </a:p>
        </p:txBody>
      </p:sp>
      <p:sp>
        <p:nvSpPr>
          <p:cNvPr id="5" name="内容占位符 2"/>
          <p:cNvSpPr txBox="1">
            <a:spLocks/>
          </p:cNvSpPr>
          <p:nvPr/>
        </p:nvSpPr>
        <p:spPr>
          <a:xfrm>
            <a:off x="3802426" y="3435919"/>
            <a:ext cx="3775992" cy="29648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en-US" altLang="zh-CN" dirty="0" smtClean="0"/>
              <a:t>main()</a:t>
            </a:r>
          </a:p>
          <a:p>
            <a:pPr marL="0" indent="0">
              <a:buFont typeface="Wingdings 3" charset="2"/>
              <a:buNone/>
            </a:pPr>
            <a:r>
              <a:rPr lang="en-US" altLang="zh-CN" dirty="0" smtClean="0"/>
              <a:t>{</a:t>
            </a:r>
          </a:p>
          <a:p>
            <a:pPr marL="0" indent="0">
              <a:buFont typeface="Wingdings 3" charset="2"/>
              <a:buNone/>
            </a:pPr>
            <a:r>
              <a:rPr lang="en-US" altLang="zh-CN" dirty="0" smtClean="0"/>
              <a:t>	</a:t>
            </a:r>
            <a:r>
              <a:rPr lang="en-US" altLang="zh-CN" dirty="0" err="1" smtClean="0"/>
              <a:t>int</a:t>
            </a:r>
            <a:r>
              <a:rPr lang="en-US" altLang="zh-CN" dirty="0" smtClean="0"/>
              <a:t> a=3,b=5;</a:t>
            </a:r>
          </a:p>
          <a:p>
            <a:pPr marL="0" indent="0">
              <a:buFont typeface="Wingdings 3" charset="2"/>
              <a:buNone/>
            </a:pPr>
            <a:r>
              <a:rPr lang="en-US" altLang="zh-CN" dirty="0" smtClean="0"/>
              <a:t>	</a:t>
            </a:r>
            <a:r>
              <a:rPr lang="en-US" altLang="zh-CN" dirty="0" err="1" smtClean="0"/>
              <a:t>printf</a:t>
            </a:r>
            <a:r>
              <a:rPr lang="en-US" altLang="zh-CN" dirty="0" smtClean="0"/>
              <a:t>("a=%</a:t>
            </a:r>
            <a:r>
              <a:rPr lang="en-US" altLang="zh-CN" dirty="0" err="1" smtClean="0"/>
              <a:t>d,b</a:t>
            </a:r>
            <a:r>
              <a:rPr lang="en-US" altLang="zh-CN" dirty="0" smtClean="0"/>
              <a:t>=%d\n",</a:t>
            </a:r>
            <a:r>
              <a:rPr lang="en-US" altLang="zh-CN" dirty="0" err="1" smtClean="0"/>
              <a:t>a,b</a:t>
            </a:r>
            <a:r>
              <a:rPr lang="en-US" altLang="zh-CN" dirty="0" smtClean="0"/>
              <a:t>);</a:t>
            </a:r>
          </a:p>
          <a:p>
            <a:pPr marL="0" indent="0">
              <a:buFont typeface="Wingdings 3" charset="2"/>
              <a:buNone/>
            </a:pPr>
            <a:r>
              <a:rPr lang="en-US" altLang="zh-CN" dirty="0" smtClean="0"/>
              <a:t>	swap(&amp;</a:t>
            </a:r>
            <a:r>
              <a:rPr lang="en-US" altLang="zh-CN" dirty="0" err="1" smtClean="0"/>
              <a:t>a,&amp;b</a:t>
            </a:r>
            <a:r>
              <a:rPr lang="en-US" altLang="zh-CN" dirty="0" smtClean="0"/>
              <a:t>);</a:t>
            </a:r>
          </a:p>
          <a:p>
            <a:pPr marL="0" indent="0">
              <a:buFont typeface="Wingdings 3" charset="2"/>
              <a:buNone/>
            </a:pPr>
            <a:r>
              <a:rPr lang="en-US" altLang="zh-CN" dirty="0" smtClean="0"/>
              <a:t>	</a:t>
            </a:r>
            <a:r>
              <a:rPr lang="en-US" altLang="zh-CN" dirty="0" err="1" smtClean="0"/>
              <a:t>printf</a:t>
            </a:r>
            <a:r>
              <a:rPr lang="en-US" altLang="zh-CN" dirty="0" smtClean="0"/>
              <a:t>("a=%</a:t>
            </a:r>
            <a:r>
              <a:rPr lang="en-US" altLang="zh-CN" dirty="0" err="1" smtClean="0"/>
              <a:t>d,b</a:t>
            </a:r>
            <a:r>
              <a:rPr lang="en-US" altLang="zh-CN" dirty="0" smtClean="0"/>
              <a:t>=%d\n",</a:t>
            </a:r>
            <a:r>
              <a:rPr lang="en-US" altLang="zh-CN" dirty="0" err="1" smtClean="0"/>
              <a:t>a,b</a:t>
            </a:r>
            <a:r>
              <a:rPr lang="en-US" altLang="zh-CN" dirty="0" smtClean="0"/>
              <a:t>);</a:t>
            </a:r>
          </a:p>
          <a:p>
            <a:pPr marL="0" indent="0">
              <a:buFont typeface="Wingdings 3" charset="2"/>
              <a:buNone/>
            </a:pPr>
            <a:r>
              <a:rPr lang="en-US" altLang="zh-CN" dirty="0" smtClean="0"/>
              <a:t>}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3449870" y="3435919"/>
            <a:ext cx="0" cy="29648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图片 8"/>
          <p:cNvPicPr/>
          <p:nvPr/>
        </p:nvPicPr>
        <p:blipFill>
          <a:blip r:embed="rId2"/>
          <a:stretch>
            <a:fillRect/>
          </a:stretch>
        </p:blipFill>
        <p:spPr>
          <a:xfrm>
            <a:off x="7383396" y="4786630"/>
            <a:ext cx="4808604" cy="1870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753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8. 4  </a:t>
            </a:r>
            <a:r>
              <a:rPr lang="zh-CN" altLang="zh-CN" dirty="0"/>
              <a:t>用指针变量作为函数参数</a:t>
            </a:r>
          </a:p>
        </p:txBody>
      </p:sp>
      <p:sp>
        <p:nvSpPr>
          <p:cNvPr id="4" name="内容占位符 2"/>
          <p:cNvSpPr txBox="1">
            <a:spLocks/>
          </p:cNvSpPr>
          <p:nvPr/>
        </p:nvSpPr>
        <p:spPr>
          <a:xfrm>
            <a:off x="660577" y="2151885"/>
            <a:ext cx="5643241" cy="40178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en-US" altLang="zh-CN" dirty="0" smtClean="0"/>
              <a:t>【</a:t>
            </a:r>
            <a:r>
              <a:rPr lang="zh-CN" altLang="en-US" dirty="0" smtClean="0"/>
              <a:t>例</a:t>
            </a:r>
            <a:r>
              <a:rPr lang="en-US" altLang="zh-CN" dirty="0" smtClean="0"/>
              <a:t>】</a:t>
            </a:r>
            <a:r>
              <a:rPr lang="zh-CN" altLang="en-US" dirty="0" smtClean="0"/>
              <a:t>指针变量做形参，数组名做实参</a:t>
            </a:r>
            <a:endParaRPr lang="en-US" altLang="zh-CN" dirty="0" smtClean="0"/>
          </a:p>
          <a:p>
            <a:pPr marL="0" indent="0">
              <a:buFont typeface="Wingdings 3" charset="2"/>
              <a:buNone/>
            </a:pPr>
            <a:endParaRPr lang="zh-CN" altLang="en-US" dirty="0" smtClean="0"/>
          </a:p>
          <a:p>
            <a:pPr marL="0" indent="0">
              <a:buNone/>
            </a:pPr>
            <a:r>
              <a:rPr lang="en-US" altLang="zh-CN" dirty="0"/>
              <a:t>#include&lt;</a:t>
            </a:r>
            <a:r>
              <a:rPr lang="en-US" altLang="zh-CN" dirty="0" err="1"/>
              <a:t>stdio.h</a:t>
            </a:r>
            <a:r>
              <a:rPr lang="en-US" altLang="zh-CN" dirty="0"/>
              <a:t>&gt;</a:t>
            </a:r>
          </a:p>
          <a:p>
            <a:pPr marL="0" indent="0">
              <a:buNone/>
            </a:pPr>
            <a:r>
              <a:rPr lang="en-US" altLang="zh-CN" dirty="0"/>
              <a:t>void print(</a:t>
            </a:r>
            <a:r>
              <a:rPr lang="en-US" altLang="zh-CN" dirty="0" err="1"/>
              <a:t>int</a:t>
            </a:r>
            <a:r>
              <a:rPr lang="en-US" altLang="zh-CN" dirty="0"/>
              <a:t> *</a:t>
            </a:r>
            <a:r>
              <a:rPr lang="en-US" altLang="zh-CN" dirty="0" err="1"/>
              <a:t>p,int</a:t>
            </a:r>
            <a:r>
              <a:rPr lang="en-US" altLang="zh-CN" dirty="0"/>
              <a:t> n)</a:t>
            </a:r>
          </a:p>
          <a:p>
            <a:pPr marL="0" indent="0">
              <a:buNone/>
            </a:pPr>
            <a:r>
              <a:rPr lang="en-US" altLang="zh-CN" dirty="0"/>
              <a:t>{</a:t>
            </a:r>
          </a:p>
          <a:p>
            <a:pPr marL="0" indent="0">
              <a:buNone/>
            </a:pPr>
            <a:r>
              <a:rPr lang="en-US" altLang="zh-CN" dirty="0"/>
              <a:t>	for(</a:t>
            </a:r>
            <a:r>
              <a:rPr lang="en-US" altLang="zh-CN" dirty="0" err="1"/>
              <a:t>int</a:t>
            </a:r>
            <a:r>
              <a:rPr lang="en-US" altLang="zh-CN" dirty="0"/>
              <a:t> </a:t>
            </a:r>
            <a:r>
              <a:rPr lang="en-US" altLang="zh-CN" dirty="0" err="1"/>
              <a:t>i</a:t>
            </a:r>
            <a:r>
              <a:rPr lang="en-US" altLang="zh-CN" dirty="0"/>
              <a:t>=0;i&lt;</a:t>
            </a:r>
            <a:r>
              <a:rPr lang="en-US" altLang="zh-CN" dirty="0" err="1"/>
              <a:t>n;i</a:t>
            </a:r>
            <a:r>
              <a:rPr lang="en-US" altLang="zh-CN" dirty="0"/>
              <a:t>++)</a:t>
            </a:r>
          </a:p>
          <a:p>
            <a:pPr marL="0" indent="0">
              <a:buNone/>
            </a:pPr>
            <a:r>
              <a:rPr lang="en-US" altLang="zh-CN" dirty="0"/>
              <a:t>	   </a:t>
            </a:r>
            <a:r>
              <a:rPr lang="en-US" altLang="zh-CN" dirty="0" err="1"/>
              <a:t>printf</a:t>
            </a:r>
            <a:r>
              <a:rPr lang="en-US" altLang="zh-CN" dirty="0"/>
              <a:t>("%3d",*p++);</a:t>
            </a:r>
          </a:p>
          <a:p>
            <a:pPr marL="0" indent="0">
              <a:buNone/>
            </a:pPr>
            <a:r>
              <a:rPr lang="en-US" altLang="zh-CN" dirty="0"/>
              <a:t>}</a:t>
            </a:r>
          </a:p>
        </p:txBody>
      </p:sp>
      <p:sp>
        <p:nvSpPr>
          <p:cNvPr id="5" name="内容占位符 2"/>
          <p:cNvSpPr txBox="1">
            <a:spLocks/>
          </p:cNvSpPr>
          <p:nvPr/>
        </p:nvSpPr>
        <p:spPr>
          <a:xfrm>
            <a:off x="3802426" y="2911663"/>
            <a:ext cx="3775992" cy="29648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dirty="0" err="1"/>
              <a:t>int</a:t>
            </a:r>
            <a:r>
              <a:rPr lang="en-US" altLang="zh-CN" dirty="0"/>
              <a:t> main()</a:t>
            </a:r>
          </a:p>
          <a:p>
            <a:pPr marL="0" indent="0">
              <a:buNone/>
            </a:pPr>
            <a:r>
              <a:rPr lang="en-US" altLang="zh-CN" dirty="0"/>
              <a:t>{</a:t>
            </a:r>
          </a:p>
          <a:p>
            <a:pPr marL="0" indent="0">
              <a:buNone/>
            </a:pPr>
            <a:r>
              <a:rPr lang="en-US" altLang="zh-CN" dirty="0"/>
              <a:t>	</a:t>
            </a:r>
            <a:r>
              <a:rPr lang="en-US" altLang="zh-CN" dirty="0" err="1"/>
              <a:t>int</a:t>
            </a:r>
            <a:r>
              <a:rPr lang="en-US" altLang="zh-CN" dirty="0"/>
              <a:t> a[5]={1,2,3,4,5};</a:t>
            </a:r>
          </a:p>
          <a:p>
            <a:pPr marL="0" indent="0">
              <a:buNone/>
            </a:pPr>
            <a:r>
              <a:rPr lang="en-US" altLang="zh-CN" dirty="0"/>
              <a:t>	print(a,5);</a:t>
            </a:r>
          </a:p>
          <a:p>
            <a:pPr marL="0" indent="0">
              <a:buNone/>
            </a:pPr>
            <a:r>
              <a:rPr lang="en-US" altLang="zh-CN" dirty="0"/>
              <a:t>	return 0;	</a:t>
            </a:r>
          </a:p>
          <a:p>
            <a:pPr marL="0" indent="0">
              <a:buNone/>
            </a:pPr>
            <a:r>
              <a:rPr lang="en-US" altLang="zh-CN" dirty="0"/>
              <a:t> }</a:t>
            </a:r>
            <a:endParaRPr lang="en-US" altLang="zh-CN" dirty="0" smtClean="0"/>
          </a:p>
        </p:txBody>
      </p:sp>
      <p:cxnSp>
        <p:nvCxnSpPr>
          <p:cNvPr id="6" name="直接连接符 5"/>
          <p:cNvCxnSpPr/>
          <p:nvPr/>
        </p:nvCxnSpPr>
        <p:spPr>
          <a:xfrm>
            <a:off x="3693710" y="2936046"/>
            <a:ext cx="0" cy="29648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5" name="Picture 1" descr="C:\Users\Administrator\AppData\Roaming\Tencent\Users\975411396\QQ\WinTemp\RichOle\GK]N1%$LP`XSH{4$N{~JWP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1440" y="5376672"/>
            <a:ext cx="3046258" cy="402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2048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8. 4  </a:t>
            </a:r>
            <a:r>
              <a:rPr lang="zh-CN" altLang="zh-CN" dirty="0"/>
              <a:t>用指针变量作为函数参数</a:t>
            </a:r>
          </a:p>
        </p:txBody>
      </p:sp>
      <p:sp>
        <p:nvSpPr>
          <p:cNvPr id="4" name="内容占位符 2"/>
          <p:cNvSpPr txBox="1">
            <a:spLocks/>
          </p:cNvSpPr>
          <p:nvPr/>
        </p:nvSpPr>
        <p:spPr>
          <a:xfrm>
            <a:off x="660577" y="2151885"/>
            <a:ext cx="5643241" cy="40178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en-US" altLang="zh-CN" dirty="0" smtClean="0"/>
              <a:t>【</a:t>
            </a:r>
            <a:r>
              <a:rPr lang="zh-CN" altLang="en-US" dirty="0" smtClean="0"/>
              <a:t>例</a:t>
            </a:r>
            <a:r>
              <a:rPr lang="en-US" altLang="zh-CN" dirty="0" smtClean="0"/>
              <a:t>】</a:t>
            </a:r>
            <a:r>
              <a:rPr lang="zh-CN" altLang="en-US" dirty="0" smtClean="0"/>
              <a:t>数组名做形参，数组名做实参</a:t>
            </a:r>
            <a:endParaRPr lang="en-US" altLang="zh-CN" dirty="0" smtClean="0"/>
          </a:p>
          <a:p>
            <a:pPr marL="0" indent="0">
              <a:buFont typeface="Wingdings 3" charset="2"/>
              <a:buNone/>
            </a:pPr>
            <a:endParaRPr lang="zh-CN" altLang="en-US" dirty="0" smtClean="0"/>
          </a:p>
          <a:p>
            <a:pPr marL="0" indent="0">
              <a:buNone/>
            </a:pPr>
            <a:r>
              <a:rPr lang="en-US" altLang="zh-CN" dirty="0"/>
              <a:t>#include&lt;</a:t>
            </a:r>
            <a:r>
              <a:rPr lang="en-US" altLang="zh-CN" dirty="0" err="1"/>
              <a:t>stdio.h</a:t>
            </a:r>
            <a:r>
              <a:rPr lang="en-US" altLang="zh-CN" dirty="0"/>
              <a:t>&gt;</a:t>
            </a:r>
          </a:p>
          <a:p>
            <a:pPr marL="0" indent="0">
              <a:buNone/>
            </a:pPr>
            <a:r>
              <a:rPr lang="en-US" altLang="zh-CN" dirty="0"/>
              <a:t>void print(</a:t>
            </a:r>
            <a:r>
              <a:rPr lang="en-US" altLang="zh-CN" dirty="0" err="1"/>
              <a:t>int</a:t>
            </a:r>
            <a:r>
              <a:rPr lang="en-US" altLang="zh-CN" dirty="0"/>
              <a:t> </a:t>
            </a:r>
            <a:r>
              <a:rPr lang="en-US" altLang="zh-CN" dirty="0" smtClean="0"/>
              <a:t>b[],</a:t>
            </a:r>
            <a:r>
              <a:rPr lang="en-US" altLang="zh-CN" dirty="0" err="1" smtClean="0"/>
              <a:t>int</a:t>
            </a:r>
            <a:r>
              <a:rPr lang="en-US" altLang="zh-CN" dirty="0" smtClean="0"/>
              <a:t> </a:t>
            </a:r>
            <a:r>
              <a:rPr lang="en-US" altLang="zh-CN" dirty="0"/>
              <a:t>n)</a:t>
            </a:r>
          </a:p>
          <a:p>
            <a:pPr marL="0" indent="0">
              <a:buNone/>
            </a:pPr>
            <a:r>
              <a:rPr lang="en-US" altLang="zh-CN" dirty="0"/>
              <a:t>{</a:t>
            </a:r>
          </a:p>
          <a:p>
            <a:pPr marL="0" indent="0">
              <a:buNone/>
            </a:pPr>
            <a:r>
              <a:rPr lang="en-US" altLang="zh-CN" dirty="0"/>
              <a:t>	for(</a:t>
            </a:r>
            <a:r>
              <a:rPr lang="en-US" altLang="zh-CN" dirty="0" err="1"/>
              <a:t>int</a:t>
            </a:r>
            <a:r>
              <a:rPr lang="en-US" altLang="zh-CN" dirty="0"/>
              <a:t> </a:t>
            </a:r>
            <a:r>
              <a:rPr lang="en-US" altLang="zh-CN" dirty="0" err="1"/>
              <a:t>i</a:t>
            </a:r>
            <a:r>
              <a:rPr lang="en-US" altLang="zh-CN" dirty="0"/>
              <a:t>=0;i&lt;</a:t>
            </a:r>
            <a:r>
              <a:rPr lang="en-US" altLang="zh-CN" dirty="0" err="1"/>
              <a:t>n;i</a:t>
            </a:r>
            <a:r>
              <a:rPr lang="en-US" altLang="zh-CN" dirty="0"/>
              <a:t>++)</a:t>
            </a:r>
          </a:p>
          <a:p>
            <a:pPr marL="0" indent="0">
              <a:buNone/>
            </a:pPr>
            <a:r>
              <a:rPr lang="en-US" altLang="zh-CN" dirty="0"/>
              <a:t>	   </a:t>
            </a:r>
            <a:r>
              <a:rPr lang="en-US" altLang="zh-CN" dirty="0" err="1"/>
              <a:t>printf</a:t>
            </a:r>
            <a:r>
              <a:rPr lang="en-US" altLang="zh-CN" dirty="0"/>
              <a:t>("%3d</a:t>
            </a:r>
            <a:r>
              <a:rPr lang="en-US" altLang="zh-CN" dirty="0" smtClean="0"/>
              <a:t>",*b++);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}</a:t>
            </a:r>
          </a:p>
        </p:txBody>
      </p:sp>
      <p:sp>
        <p:nvSpPr>
          <p:cNvPr id="5" name="内容占位符 2"/>
          <p:cNvSpPr txBox="1">
            <a:spLocks/>
          </p:cNvSpPr>
          <p:nvPr/>
        </p:nvSpPr>
        <p:spPr>
          <a:xfrm>
            <a:off x="3802426" y="2911663"/>
            <a:ext cx="3775992" cy="29648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dirty="0" err="1"/>
              <a:t>int</a:t>
            </a:r>
            <a:r>
              <a:rPr lang="en-US" altLang="zh-CN" dirty="0"/>
              <a:t> main()</a:t>
            </a:r>
          </a:p>
          <a:p>
            <a:pPr marL="0" indent="0">
              <a:buNone/>
            </a:pPr>
            <a:r>
              <a:rPr lang="en-US" altLang="zh-CN" dirty="0"/>
              <a:t>{</a:t>
            </a:r>
          </a:p>
          <a:p>
            <a:pPr marL="0" indent="0">
              <a:buNone/>
            </a:pPr>
            <a:r>
              <a:rPr lang="en-US" altLang="zh-CN" dirty="0"/>
              <a:t>	</a:t>
            </a:r>
            <a:r>
              <a:rPr lang="en-US" altLang="zh-CN" dirty="0" err="1"/>
              <a:t>int</a:t>
            </a:r>
            <a:r>
              <a:rPr lang="en-US" altLang="zh-CN" dirty="0"/>
              <a:t> a[5]={1,2,3,4,5};</a:t>
            </a:r>
          </a:p>
          <a:p>
            <a:pPr marL="0" indent="0">
              <a:buNone/>
            </a:pPr>
            <a:r>
              <a:rPr lang="en-US" altLang="zh-CN" dirty="0"/>
              <a:t>	print(a,5);</a:t>
            </a:r>
          </a:p>
          <a:p>
            <a:pPr marL="0" indent="0">
              <a:buNone/>
            </a:pPr>
            <a:r>
              <a:rPr lang="en-US" altLang="zh-CN" dirty="0"/>
              <a:t>	return 0;	</a:t>
            </a:r>
          </a:p>
          <a:p>
            <a:pPr marL="0" indent="0">
              <a:buNone/>
            </a:pPr>
            <a:r>
              <a:rPr lang="en-US" altLang="zh-CN" dirty="0"/>
              <a:t> }</a:t>
            </a:r>
            <a:endParaRPr lang="en-US" altLang="zh-CN" dirty="0" smtClean="0"/>
          </a:p>
        </p:txBody>
      </p:sp>
      <p:cxnSp>
        <p:nvCxnSpPr>
          <p:cNvPr id="6" name="直接连接符 5"/>
          <p:cNvCxnSpPr/>
          <p:nvPr/>
        </p:nvCxnSpPr>
        <p:spPr>
          <a:xfrm>
            <a:off x="3693710" y="2936046"/>
            <a:ext cx="0" cy="29648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5" name="Picture 1" descr="C:\Users\Administrator\AppData\Roaming\Tencent\Users\975411396\QQ\WinTemp\RichOle\GK]N1%$LP`XSH{4$N{~JWP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1440" y="5376672"/>
            <a:ext cx="3046258" cy="402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01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3095072" y="2050143"/>
            <a:ext cx="70852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 smtClean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8.5  </a:t>
            </a:r>
            <a:r>
              <a:rPr lang="zh-CN" altLang="en-US" sz="4000" b="1" dirty="0" smtClean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返回指针值的函数</a:t>
            </a:r>
            <a:endParaRPr lang="zh-CN" altLang="en-US" sz="4000" b="1" dirty="0">
              <a:solidFill>
                <a:schemeClr val="accent2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0460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8.5  </a:t>
            </a:r>
            <a:r>
              <a:rPr lang="zh-CN" altLang="zh-CN" dirty="0"/>
              <a:t>返回指针的函数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0576" y="1888840"/>
            <a:ext cx="8926769" cy="347287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zh-CN" sz="2800" dirty="0" smtClean="0"/>
              <a:t>函数可以</a:t>
            </a:r>
            <a:r>
              <a:rPr lang="zh-CN" altLang="zh-CN" sz="2800" dirty="0"/>
              <a:t>返回指针型的</a:t>
            </a:r>
            <a:r>
              <a:rPr lang="zh-CN" altLang="zh-CN" sz="2800" dirty="0" smtClean="0"/>
              <a:t>数据。</a:t>
            </a:r>
            <a:r>
              <a:rPr lang="zh-CN" altLang="zh-CN" sz="2800" dirty="0"/>
              <a:t>这种返回指针值的函数</a:t>
            </a:r>
            <a:r>
              <a:rPr lang="zh-CN" altLang="zh-CN" sz="2800" dirty="0" smtClean="0"/>
              <a:t>，</a:t>
            </a:r>
            <a:endParaRPr lang="en-US" altLang="zh-CN" sz="2800" dirty="0" smtClean="0"/>
          </a:p>
          <a:p>
            <a:pPr marL="0" indent="0">
              <a:buNone/>
            </a:pPr>
            <a:r>
              <a:rPr lang="zh-CN" altLang="zh-CN" sz="2800" dirty="0" smtClean="0"/>
              <a:t>一般</a:t>
            </a:r>
            <a:r>
              <a:rPr lang="zh-CN" altLang="zh-CN" sz="2800" dirty="0"/>
              <a:t>定义形式为：</a:t>
            </a:r>
          </a:p>
          <a:p>
            <a:pPr marL="0" indent="0" algn="ctr">
              <a:buNone/>
            </a:pPr>
            <a:r>
              <a:rPr lang="zh-CN" altLang="zh-CN" sz="2800" dirty="0">
                <a:solidFill>
                  <a:schemeClr val="accent5"/>
                </a:solidFill>
              </a:rPr>
              <a:t>类型名  </a:t>
            </a:r>
            <a:r>
              <a:rPr lang="en-US" altLang="zh-CN" sz="2800" dirty="0">
                <a:solidFill>
                  <a:schemeClr val="accent5"/>
                </a:solidFill>
              </a:rPr>
              <a:t>*</a:t>
            </a:r>
            <a:r>
              <a:rPr lang="zh-CN" altLang="zh-CN" sz="2800" dirty="0">
                <a:solidFill>
                  <a:schemeClr val="accent5"/>
                </a:solidFill>
              </a:rPr>
              <a:t>函数名</a:t>
            </a:r>
            <a:r>
              <a:rPr lang="en-US" altLang="zh-CN" sz="2800" dirty="0">
                <a:solidFill>
                  <a:schemeClr val="accent5"/>
                </a:solidFill>
              </a:rPr>
              <a:t> ( </a:t>
            </a:r>
            <a:r>
              <a:rPr lang="zh-CN" altLang="zh-CN" sz="2800" dirty="0">
                <a:solidFill>
                  <a:schemeClr val="accent5"/>
                </a:solidFill>
              </a:rPr>
              <a:t>参数列表</a:t>
            </a:r>
            <a:r>
              <a:rPr lang="en-US" altLang="zh-CN" sz="2800" dirty="0">
                <a:solidFill>
                  <a:schemeClr val="accent5"/>
                </a:solidFill>
              </a:rPr>
              <a:t> ) </a:t>
            </a:r>
            <a:r>
              <a:rPr lang="en-US" altLang="zh-CN" sz="2800" dirty="0">
                <a:solidFill>
                  <a:srgbClr val="FF0000"/>
                </a:solidFill>
              </a:rPr>
              <a:t>    </a:t>
            </a:r>
            <a:endParaRPr lang="zh-CN" altLang="zh-CN" sz="28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zh-CN" sz="2800" dirty="0" smtClean="0"/>
              <a:t>       </a:t>
            </a:r>
          </a:p>
          <a:p>
            <a:pPr marL="0" indent="0">
              <a:buNone/>
            </a:pPr>
            <a:r>
              <a:rPr lang="zh-CN" altLang="zh-CN" sz="2800" dirty="0" smtClean="0"/>
              <a:t>例如</a:t>
            </a:r>
            <a:r>
              <a:rPr lang="zh-CN" altLang="en-US" sz="2800" dirty="0" smtClean="0"/>
              <a:t>：</a:t>
            </a:r>
            <a:r>
              <a:rPr lang="en-US" altLang="zh-CN" sz="2800" dirty="0" smtClean="0"/>
              <a:t> </a:t>
            </a:r>
            <a:r>
              <a:rPr lang="en-US" altLang="zh-CN" sz="2800" dirty="0" err="1"/>
              <a:t>int</a:t>
            </a:r>
            <a:r>
              <a:rPr lang="en-US" altLang="zh-CN" sz="2800" dirty="0"/>
              <a:t>  *a( </a:t>
            </a:r>
            <a:r>
              <a:rPr lang="en-US" altLang="zh-CN" sz="2800" dirty="0" err="1"/>
              <a:t>int</a:t>
            </a:r>
            <a:r>
              <a:rPr lang="en-US" altLang="zh-CN" sz="2800" dirty="0"/>
              <a:t> </a:t>
            </a:r>
            <a:r>
              <a:rPr lang="en-US" altLang="zh-CN" sz="2800" dirty="0" err="1"/>
              <a:t>x,int</a:t>
            </a:r>
            <a:r>
              <a:rPr lang="en-US" altLang="zh-CN" sz="2800" dirty="0"/>
              <a:t> y</a:t>
            </a:r>
            <a:r>
              <a:rPr lang="en-US" altLang="zh-CN" sz="2800" dirty="0" smtClean="0"/>
              <a:t>);</a:t>
            </a:r>
            <a:endParaRPr lang="zh-CN" altLang="zh-CN" sz="2800" dirty="0"/>
          </a:p>
        </p:txBody>
      </p:sp>
    </p:spTree>
    <p:extLst>
      <p:ext uri="{BB962C8B-B14F-4D97-AF65-F5344CB8AC3E}">
        <p14:creationId xmlns:p14="http://schemas.microsoft.com/office/powerpoint/2010/main" val="2746844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8.5  </a:t>
            </a:r>
            <a:r>
              <a:rPr lang="zh-CN" altLang="zh-CN" dirty="0"/>
              <a:t>返回指针的函数</a:t>
            </a:r>
          </a:p>
        </p:txBody>
      </p:sp>
      <p:sp>
        <p:nvSpPr>
          <p:cNvPr id="7" name="内容占位符 2"/>
          <p:cNvSpPr>
            <a:spLocks noGrp="1"/>
          </p:cNvSpPr>
          <p:nvPr>
            <p:ph idx="1"/>
          </p:nvPr>
        </p:nvSpPr>
        <p:spPr>
          <a:xfrm>
            <a:off x="660576" y="1888840"/>
            <a:ext cx="8926769" cy="3472878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zh-CN" sz="2400" dirty="0"/>
              <a:t>【例</a:t>
            </a:r>
            <a:r>
              <a:rPr lang="en-US" altLang="zh-CN" sz="2400" dirty="0"/>
              <a:t>8.16</a:t>
            </a:r>
            <a:r>
              <a:rPr lang="zh-CN" altLang="zh-CN" sz="2400" dirty="0"/>
              <a:t>】从键盘输入一个字符串，再输入一个要查找的字符</a:t>
            </a:r>
            <a:r>
              <a:rPr lang="zh-CN" altLang="zh-CN" sz="2400" dirty="0" smtClean="0"/>
              <a:t>，</a:t>
            </a:r>
            <a:r>
              <a:rPr lang="zh-CN" altLang="en-US" sz="2400" dirty="0"/>
              <a:t>编写</a:t>
            </a:r>
            <a:r>
              <a:rPr lang="en-US" altLang="zh-CN" sz="2400" dirty="0" smtClean="0"/>
              <a:t>match</a:t>
            </a:r>
            <a:r>
              <a:rPr lang="zh-CN" altLang="zh-CN" sz="2400" dirty="0"/>
              <a:t>函数在字符串中查找该字符。若找到相同字符，则返回一个指向该字符所在位置的指针；如果没有找到，则返回一个空（</a:t>
            </a:r>
            <a:r>
              <a:rPr lang="en-US" altLang="zh-CN" sz="2400" dirty="0"/>
              <a:t>NULL</a:t>
            </a:r>
            <a:r>
              <a:rPr lang="zh-CN" altLang="zh-CN" sz="2400" dirty="0"/>
              <a:t>）指针。</a:t>
            </a:r>
          </a:p>
        </p:txBody>
      </p:sp>
      <p:pic>
        <p:nvPicPr>
          <p:cNvPr id="8" name="图片 4" descr="C:\Users\thinkpad\Documents\WeChat Files\hopemao9339\FileStorage\Temp\167629763328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6501" y="4420115"/>
            <a:ext cx="5724523" cy="1561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4769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8.5  </a:t>
            </a:r>
            <a:r>
              <a:rPr lang="zh-CN" altLang="zh-CN" dirty="0"/>
              <a:t>返回指针的函数</a:t>
            </a:r>
          </a:p>
        </p:txBody>
      </p:sp>
      <p:sp>
        <p:nvSpPr>
          <p:cNvPr id="7" name="内容占位符 2"/>
          <p:cNvSpPr>
            <a:spLocks noGrp="1"/>
          </p:cNvSpPr>
          <p:nvPr>
            <p:ph idx="1"/>
          </p:nvPr>
        </p:nvSpPr>
        <p:spPr>
          <a:xfrm>
            <a:off x="660577" y="1888840"/>
            <a:ext cx="7264224" cy="347287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dirty="0"/>
              <a:t>#include &lt;</a:t>
            </a:r>
            <a:r>
              <a:rPr lang="en-US" altLang="zh-CN" dirty="0" err="1"/>
              <a:t>stdio.h</a:t>
            </a:r>
            <a:r>
              <a:rPr lang="en-US" altLang="zh-CN" dirty="0"/>
              <a:t>&gt;</a:t>
            </a:r>
            <a:endParaRPr lang="zh-CN" altLang="zh-CN" dirty="0"/>
          </a:p>
          <a:p>
            <a:pPr marL="0" indent="0">
              <a:buNone/>
            </a:pPr>
            <a:r>
              <a:rPr lang="en-US" altLang="zh-CN" dirty="0" err="1"/>
              <a:t>int</a:t>
            </a:r>
            <a:r>
              <a:rPr lang="en-US" altLang="zh-CN" dirty="0"/>
              <a:t> main() </a:t>
            </a:r>
            <a:r>
              <a:rPr lang="en-US" altLang="zh-CN" dirty="0" smtClean="0"/>
              <a:t>{</a:t>
            </a:r>
            <a:endParaRPr lang="zh-CN" altLang="zh-CN" dirty="0"/>
          </a:p>
          <a:p>
            <a:pPr marL="0" indent="0">
              <a:buNone/>
            </a:pPr>
            <a:r>
              <a:rPr lang="en-US" altLang="zh-CN" dirty="0" smtClean="0"/>
              <a:t>      char </a:t>
            </a:r>
            <a:r>
              <a:rPr lang="en-US" altLang="zh-CN" dirty="0"/>
              <a:t>*match(</a:t>
            </a:r>
            <a:r>
              <a:rPr lang="en-US" altLang="zh-CN" dirty="0" err="1"/>
              <a:t>char,char</a:t>
            </a:r>
            <a:r>
              <a:rPr lang="en-US" altLang="zh-CN" dirty="0"/>
              <a:t> *);         </a:t>
            </a:r>
            <a:endParaRPr lang="zh-CN" altLang="zh-CN" dirty="0"/>
          </a:p>
          <a:p>
            <a:pPr marL="0" indent="0">
              <a:buNone/>
            </a:pPr>
            <a:r>
              <a:rPr lang="en-US" altLang="zh-CN" dirty="0"/>
              <a:t> </a:t>
            </a:r>
            <a:r>
              <a:rPr lang="en-US" altLang="zh-CN" dirty="0" smtClean="0"/>
              <a:t>     char </a:t>
            </a:r>
            <a:r>
              <a:rPr lang="en-US" altLang="zh-CN" dirty="0"/>
              <a:t>s[50],c,*p;</a:t>
            </a:r>
            <a:endParaRPr lang="zh-CN" altLang="zh-CN" dirty="0"/>
          </a:p>
          <a:p>
            <a:pPr marL="0" indent="0">
              <a:buNone/>
            </a:pPr>
            <a:r>
              <a:rPr lang="en-US" altLang="zh-CN" dirty="0" smtClean="0"/>
              <a:t>      </a:t>
            </a:r>
            <a:r>
              <a:rPr lang="en-US" altLang="zh-CN" dirty="0" err="1" smtClean="0"/>
              <a:t>printf</a:t>
            </a:r>
            <a:r>
              <a:rPr lang="en-US" altLang="zh-CN" dirty="0"/>
              <a:t>("</a:t>
            </a:r>
            <a:r>
              <a:rPr lang="zh-CN" altLang="zh-CN" dirty="0"/>
              <a:t>请输入一个字符串：</a:t>
            </a:r>
            <a:r>
              <a:rPr lang="en-US" altLang="zh-CN" dirty="0"/>
              <a:t>\n");</a:t>
            </a:r>
            <a:endParaRPr lang="zh-CN" altLang="zh-CN" dirty="0"/>
          </a:p>
          <a:p>
            <a:pPr marL="0" indent="0">
              <a:buNone/>
            </a:pPr>
            <a:r>
              <a:rPr lang="en-US" altLang="zh-CN" dirty="0" smtClean="0"/>
              <a:t>      gets(s</a:t>
            </a:r>
            <a:r>
              <a:rPr lang="en-US" altLang="zh-CN" dirty="0"/>
              <a:t>);                             </a:t>
            </a:r>
            <a:endParaRPr lang="zh-CN" altLang="zh-CN" dirty="0"/>
          </a:p>
          <a:p>
            <a:pPr marL="0" indent="0">
              <a:buNone/>
            </a:pPr>
            <a:r>
              <a:rPr lang="en-US" altLang="zh-CN" dirty="0"/>
              <a:t>	</a:t>
            </a:r>
            <a:r>
              <a:rPr lang="en-US" altLang="zh-CN" dirty="0" err="1" smtClean="0"/>
              <a:t>printf</a:t>
            </a:r>
            <a:r>
              <a:rPr lang="en-US" altLang="zh-CN" dirty="0"/>
              <a:t>("</a:t>
            </a:r>
            <a:r>
              <a:rPr lang="zh-CN" altLang="zh-CN" dirty="0"/>
              <a:t>请输入一个字符：</a:t>
            </a:r>
            <a:r>
              <a:rPr lang="en-US" altLang="zh-CN" dirty="0"/>
              <a:t>\n");</a:t>
            </a:r>
            <a:endParaRPr lang="zh-CN" altLang="zh-CN" dirty="0"/>
          </a:p>
          <a:p>
            <a:pPr marL="0" indent="0">
              <a:buNone/>
            </a:pPr>
            <a:r>
              <a:rPr lang="en-US" altLang="zh-CN" dirty="0"/>
              <a:t>	</a:t>
            </a:r>
            <a:r>
              <a:rPr lang="en-US" altLang="zh-CN" dirty="0" smtClean="0"/>
              <a:t>c=</a:t>
            </a:r>
            <a:r>
              <a:rPr lang="en-US" altLang="zh-CN" dirty="0" err="1" smtClean="0"/>
              <a:t>getchar</a:t>
            </a:r>
            <a:r>
              <a:rPr lang="en-US" altLang="zh-CN" dirty="0"/>
              <a:t>(); </a:t>
            </a:r>
            <a:r>
              <a:rPr lang="en-US" altLang="zh-CN" dirty="0" smtClean="0"/>
              <a:t>                       </a:t>
            </a:r>
            <a:endParaRPr lang="zh-CN" altLang="zh-CN" dirty="0" smtClean="0"/>
          </a:p>
          <a:p>
            <a:pPr marL="0" indent="0">
              <a:buNone/>
            </a:pPr>
            <a:r>
              <a:rPr lang="en-US" altLang="zh-CN" dirty="0" smtClean="0"/>
              <a:t>	p=match(</a:t>
            </a:r>
            <a:r>
              <a:rPr lang="en-US" altLang="zh-CN" dirty="0" err="1" smtClean="0"/>
              <a:t>c,s</a:t>
            </a:r>
            <a:r>
              <a:rPr lang="en-US" altLang="zh-CN" dirty="0" smtClean="0"/>
              <a:t>);                       </a:t>
            </a:r>
            <a:endParaRPr lang="zh-CN" altLang="zh-CN" dirty="0" smtClean="0"/>
          </a:p>
          <a:p>
            <a:pPr marL="0" indent="0">
              <a:buNone/>
            </a:pPr>
            <a:r>
              <a:rPr lang="en-US" altLang="zh-CN" dirty="0"/>
              <a:t>	</a:t>
            </a:r>
            <a:r>
              <a:rPr lang="en-US" altLang="zh-CN" dirty="0" err="1" smtClean="0"/>
              <a:t>printf</a:t>
            </a:r>
            <a:r>
              <a:rPr lang="en-US" altLang="zh-CN" dirty="0"/>
              <a:t>("</a:t>
            </a:r>
            <a:r>
              <a:rPr lang="zh-CN" altLang="zh-CN" dirty="0"/>
              <a:t>查找结果：</a:t>
            </a:r>
            <a:r>
              <a:rPr lang="en-US" altLang="zh-CN" dirty="0"/>
              <a:t>");</a:t>
            </a:r>
            <a:endParaRPr lang="zh-CN" altLang="zh-CN" dirty="0"/>
          </a:p>
          <a:p>
            <a:pPr marL="0" indent="0">
              <a:buNone/>
            </a:pPr>
            <a:r>
              <a:rPr lang="en-US" altLang="zh-CN" dirty="0"/>
              <a:t>	</a:t>
            </a:r>
            <a:r>
              <a:rPr lang="en-US" altLang="zh-CN" dirty="0" smtClean="0"/>
              <a:t>if(</a:t>
            </a:r>
            <a:r>
              <a:rPr lang="zh-CN" altLang="en-US" dirty="0" smtClean="0"/>
              <a:t>*</a:t>
            </a:r>
            <a:r>
              <a:rPr lang="en-US" altLang="zh-CN" dirty="0" smtClean="0"/>
              <a:t>p==</a:t>
            </a:r>
            <a:r>
              <a:rPr lang="zh-CN" altLang="en-US" dirty="0" smtClean="0"/>
              <a:t>‘</a:t>
            </a:r>
            <a:r>
              <a:rPr lang="en-US" altLang="zh-CN" dirty="0" smtClean="0"/>
              <a:t>\0’)</a:t>
            </a:r>
            <a:endParaRPr lang="zh-CN" altLang="zh-CN" dirty="0"/>
          </a:p>
          <a:p>
            <a:pPr marL="0" indent="0">
              <a:buNone/>
            </a:pPr>
            <a:r>
              <a:rPr lang="en-US" altLang="zh-CN" dirty="0"/>
              <a:t>		</a:t>
            </a:r>
            <a:r>
              <a:rPr lang="en-US" altLang="zh-CN" dirty="0" err="1" smtClean="0"/>
              <a:t>printf</a:t>
            </a:r>
            <a:r>
              <a:rPr lang="en-US" altLang="zh-CN" dirty="0"/>
              <a:t>("</a:t>
            </a:r>
            <a:r>
              <a:rPr lang="zh-CN" altLang="zh-CN" dirty="0"/>
              <a:t>字符串中无此字符</a:t>
            </a:r>
            <a:r>
              <a:rPr lang="en-US" altLang="zh-CN" dirty="0"/>
              <a:t>\n");</a:t>
            </a:r>
            <a:endParaRPr lang="zh-CN" altLang="zh-CN" dirty="0"/>
          </a:p>
          <a:p>
            <a:pPr marL="0" indent="0">
              <a:buNone/>
            </a:pPr>
            <a:r>
              <a:rPr lang="en-US" altLang="zh-CN" dirty="0"/>
              <a:t>	</a:t>
            </a:r>
            <a:endParaRPr lang="zh-CN" altLang="zh-CN" dirty="0"/>
          </a:p>
        </p:txBody>
      </p:sp>
      <p:sp>
        <p:nvSpPr>
          <p:cNvPr id="8" name="内容占位符 2"/>
          <p:cNvSpPr txBox="1">
            <a:spLocks/>
          </p:cNvSpPr>
          <p:nvPr/>
        </p:nvSpPr>
        <p:spPr>
          <a:xfrm>
            <a:off x="5813149" y="1888840"/>
            <a:ext cx="7264224" cy="34728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en-US" altLang="zh-CN" dirty="0" smtClean="0"/>
              <a:t>else</a:t>
            </a:r>
          </a:p>
          <a:p>
            <a:pPr marL="0" indent="0">
              <a:buFont typeface="Wingdings 3" charset="2"/>
              <a:buNone/>
            </a:pPr>
            <a:r>
              <a:rPr lang="en-US" altLang="zh-CN" dirty="0" smtClean="0"/>
              <a:t>	 </a:t>
            </a:r>
            <a:r>
              <a:rPr lang="en-US" altLang="zh-CN" dirty="0" err="1" smtClean="0"/>
              <a:t>printf</a:t>
            </a:r>
            <a:r>
              <a:rPr lang="en-US" altLang="zh-CN" dirty="0" smtClean="0"/>
              <a:t>("%c</a:t>
            </a:r>
            <a:r>
              <a:rPr lang="zh-CN" altLang="en-US" dirty="0" smtClean="0"/>
              <a:t>查找成功！</a:t>
            </a:r>
            <a:r>
              <a:rPr lang="en-US" altLang="zh-CN" dirty="0" smtClean="0"/>
              <a:t>\n",*p); </a:t>
            </a:r>
          </a:p>
          <a:p>
            <a:pPr marL="0" indent="0">
              <a:buFont typeface="Wingdings 3" charset="2"/>
              <a:buNone/>
            </a:pPr>
            <a:r>
              <a:rPr lang="en-US" altLang="zh-CN" dirty="0" smtClean="0"/>
              <a:t>}</a:t>
            </a:r>
          </a:p>
          <a:p>
            <a:pPr marL="0" indent="0">
              <a:buFont typeface="Wingdings 3" charset="2"/>
              <a:buNone/>
            </a:pPr>
            <a:r>
              <a:rPr lang="en-US" altLang="zh-CN" dirty="0" smtClean="0"/>
              <a:t>char *match(char </a:t>
            </a:r>
            <a:r>
              <a:rPr lang="en-US" altLang="zh-CN" dirty="0" err="1" smtClean="0"/>
              <a:t>c,char</a:t>
            </a:r>
            <a:r>
              <a:rPr lang="en-US" altLang="zh-CN" dirty="0" smtClean="0"/>
              <a:t> *s)</a:t>
            </a:r>
          </a:p>
          <a:p>
            <a:pPr marL="0" indent="0">
              <a:buFont typeface="Wingdings 3" charset="2"/>
              <a:buNone/>
            </a:pPr>
            <a:r>
              <a:rPr lang="en-US" altLang="zh-CN" dirty="0" smtClean="0"/>
              <a:t> {</a:t>
            </a:r>
            <a:endParaRPr lang="zh-CN" altLang="en-US" dirty="0" smtClean="0"/>
          </a:p>
          <a:p>
            <a:pPr marL="0" indent="0">
              <a:buFont typeface="Wingdings 3" charset="2"/>
              <a:buNone/>
            </a:pPr>
            <a:r>
              <a:rPr lang="zh-CN" altLang="en-US" dirty="0" smtClean="0"/>
              <a:t>	</a:t>
            </a:r>
            <a:r>
              <a:rPr lang="en-US" altLang="zh-CN" dirty="0" err="1" smtClean="0"/>
              <a:t>int</a:t>
            </a:r>
            <a:r>
              <a:rPr lang="en-US" altLang="zh-CN" dirty="0" smtClean="0"/>
              <a:t> </a:t>
            </a:r>
            <a:r>
              <a:rPr lang="en-US" altLang="zh-CN" dirty="0" err="1" smtClean="0"/>
              <a:t>i</a:t>
            </a:r>
            <a:r>
              <a:rPr lang="en-US" altLang="zh-CN" dirty="0" smtClean="0"/>
              <a:t>=0;</a:t>
            </a:r>
          </a:p>
          <a:p>
            <a:pPr marL="0" indent="0">
              <a:buNone/>
            </a:pPr>
            <a:r>
              <a:rPr lang="en-US" altLang="zh-CN" dirty="0" smtClean="0"/>
              <a:t>	while(</a:t>
            </a:r>
            <a:r>
              <a:rPr lang="en-US" altLang="zh-CN" dirty="0"/>
              <a:t>s[</a:t>
            </a:r>
            <a:r>
              <a:rPr lang="en-US" altLang="zh-CN" dirty="0" err="1"/>
              <a:t>i</a:t>
            </a:r>
            <a:r>
              <a:rPr lang="en-US" altLang="zh-CN" dirty="0"/>
              <a:t>]!='\0</a:t>
            </a:r>
            <a:r>
              <a:rPr lang="en-US" altLang="zh-CN" dirty="0" smtClean="0"/>
              <a:t>'&amp;&amp;c!=s[</a:t>
            </a:r>
            <a:r>
              <a:rPr lang="en-US" altLang="zh-CN" dirty="0" err="1" smtClean="0"/>
              <a:t>i</a:t>
            </a:r>
            <a:r>
              <a:rPr lang="en-US" altLang="zh-CN" dirty="0" smtClean="0"/>
              <a:t>])</a:t>
            </a:r>
          </a:p>
          <a:p>
            <a:pPr marL="0" indent="0">
              <a:buFont typeface="Wingdings 3" charset="2"/>
              <a:buNone/>
            </a:pPr>
            <a:r>
              <a:rPr lang="en-US" altLang="zh-CN" dirty="0" smtClean="0"/>
              <a:t>	         </a:t>
            </a:r>
            <a:r>
              <a:rPr lang="en-US" altLang="zh-CN" dirty="0" err="1" smtClean="0"/>
              <a:t>i</a:t>
            </a:r>
            <a:r>
              <a:rPr lang="en-US" altLang="zh-CN" dirty="0" smtClean="0"/>
              <a:t>++;</a:t>
            </a:r>
          </a:p>
          <a:p>
            <a:pPr marL="0" indent="0">
              <a:buFont typeface="Wingdings 3" charset="2"/>
              <a:buNone/>
            </a:pPr>
            <a:r>
              <a:rPr lang="en-US" altLang="zh-CN" dirty="0" smtClean="0"/>
              <a:t>	return &amp;s[</a:t>
            </a:r>
            <a:r>
              <a:rPr lang="en-US" altLang="zh-CN" dirty="0" err="1" smtClean="0"/>
              <a:t>i</a:t>
            </a:r>
            <a:r>
              <a:rPr lang="en-US" altLang="zh-CN" dirty="0" smtClean="0"/>
              <a:t>];                       </a:t>
            </a:r>
            <a:endParaRPr lang="zh-CN" altLang="en-US" dirty="0" smtClean="0"/>
          </a:p>
          <a:p>
            <a:pPr marL="0" indent="0">
              <a:buFont typeface="Wingdings 3" charset="2"/>
              <a:buNone/>
            </a:pPr>
            <a:r>
              <a:rPr lang="en-US" altLang="zh-CN" dirty="0" smtClean="0"/>
              <a:t>}</a:t>
            </a:r>
            <a:endParaRPr lang="zh-CN" altLang="en-US" dirty="0"/>
          </a:p>
        </p:txBody>
      </p:sp>
      <p:cxnSp>
        <p:nvCxnSpPr>
          <p:cNvPr id="9" name="直接连接符 8"/>
          <p:cNvCxnSpPr/>
          <p:nvPr/>
        </p:nvCxnSpPr>
        <p:spPr>
          <a:xfrm>
            <a:off x="5442859" y="1785263"/>
            <a:ext cx="58055" cy="455748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标注 15"/>
          <p:cNvSpPr/>
          <p:nvPr/>
        </p:nvSpPr>
        <p:spPr>
          <a:xfrm>
            <a:off x="3429088" y="1285186"/>
            <a:ext cx="5700398" cy="645214"/>
          </a:xfrm>
          <a:prstGeom prst="wedgeRectCallout">
            <a:avLst>
              <a:gd name="adj1" fmla="val -40051"/>
              <a:gd name="adj2" fmla="val 265937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例如：输入</a:t>
            </a:r>
            <a:r>
              <a:rPr lang="en-US" altLang="zh-CN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China is a country with a long history.</a:t>
            </a:r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标注 18"/>
          <p:cNvSpPr/>
          <p:nvPr/>
        </p:nvSpPr>
        <p:spPr>
          <a:xfrm>
            <a:off x="3008175" y="4715194"/>
            <a:ext cx="1948632" cy="645214"/>
          </a:xfrm>
          <a:prstGeom prst="wedgeRectCallout">
            <a:avLst>
              <a:gd name="adj1" fmla="val -63228"/>
              <a:gd name="adj2" fmla="val -22002"/>
            </a:avLst>
          </a:prstGeom>
          <a:solidFill>
            <a:srgbClr val="92D050"/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例如输入‘</a:t>
            </a:r>
            <a:r>
              <a:rPr lang="en-US" altLang="zh-CN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</a:t>
            </a:r>
            <a:r>
              <a:rPr lang="zh-CN" altLang="en-US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’</a:t>
            </a:r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12150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9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957941" y="2775855"/>
            <a:ext cx="94981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 smtClean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8.6   </a:t>
            </a:r>
            <a:r>
              <a:rPr lang="zh-CN" altLang="zh-CN" sz="4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指向</a:t>
            </a:r>
            <a:r>
              <a:rPr lang="zh-CN" altLang="zh-CN" sz="4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函数的</a:t>
            </a:r>
            <a:r>
              <a:rPr lang="zh-CN" altLang="zh-CN" sz="4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指针</a:t>
            </a:r>
            <a:r>
              <a:rPr lang="en-US" altLang="zh-CN" sz="4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zh-CN" sz="4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en-US" altLang="zh-CN" sz="4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zh-CN" sz="4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指向</a:t>
            </a:r>
            <a:r>
              <a:rPr lang="zh-CN" altLang="zh-CN" sz="4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指针的指针</a:t>
            </a:r>
            <a:endParaRPr lang="zh-CN" altLang="en-US" sz="4000" b="1" dirty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10586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8.6</a:t>
            </a:r>
            <a:r>
              <a:rPr lang="en-US" altLang="zh-CN" dirty="0"/>
              <a:t>.</a:t>
            </a:r>
            <a:r>
              <a:rPr lang="en-US" altLang="zh-CN" dirty="0" smtClean="0"/>
              <a:t>1 </a:t>
            </a:r>
            <a:r>
              <a:rPr lang="zh-CN" altLang="zh-CN" dirty="0" smtClean="0"/>
              <a:t>指向</a:t>
            </a:r>
            <a:r>
              <a:rPr lang="zh-CN" altLang="zh-CN" dirty="0"/>
              <a:t>函数的</a:t>
            </a:r>
            <a:r>
              <a:rPr lang="zh-CN" altLang="zh-CN" dirty="0" smtClean="0"/>
              <a:t>指针</a:t>
            </a:r>
            <a:endParaRPr lang="zh-CN" altLang="zh-CN" dirty="0"/>
          </a:p>
        </p:txBody>
      </p:sp>
      <p:sp>
        <p:nvSpPr>
          <p:cNvPr id="9" name="内容占位符 2"/>
          <p:cNvSpPr>
            <a:spLocks noGrp="1"/>
          </p:cNvSpPr>
          <p:nvPr>
            <p:ph idx="1"/>
          </p:nvPr>
        </p:nvSpPr>
        <p:spPr>
          <a:xfrm>
            <a:off x="660576" y="1888840"/>
            <a:ext cx="8926769" cy="3472878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CN" sz="2800" dirty="0" smtClean="0">
                <a:solidFill>
                  <a:schemeClr val="tx1"/>
                </a:solidFill>
              </a:rPr>
              <a:t>       </a:t>
            </a:r>
            <a:r>
              <a:rPr lang="zh-CN" altLang="zh-CN" sz="2800" dirty="0" smtClean="0">
                <a:solidFill>
                  <a:schemeClr val="tx1"/>
                </a:solidFill>
              </a:rPr>
              <a:t>将</a:t>
            </a:r>
            <a:r>
              <a:rPr lang="zh-CN" altLang="zh-CN" sz="2800" dirty="0">
                <a:solidFill>
                  <a:schemeClr val="tx1"/>
                </a:solidFill>
              </a:rPr>
              <a:t>函数名赋予一个</a:t>
            </a:r>
            <a:r>
              <a:rPr lang="en-US" altLang="zh-CN" sz="2800" dirty="0" smtClean="0">
                <a:solidFill>
                  <a:schemeClr val="tx1"/>
                </a:solidFill>
              </a:rPr>
              <a:t>指</a:t>
            </a:r>
            <a:r>
              <a:rPr lang="zh-CN" altLang="en-US" sz="2800" dirty="0" smtClean="0">
                <a:solidFill>
                  <a:schemeClr val="tx1"/>
                </a:solidFill>
              </a:rPr>
              <a:t>针</a:t>
            </a:r>
            <a:r>
              <a:rPr lang="zh-CN" altLang="zh-CN" sz="2800" dirty="0" smtClean="0">
                <a:solidFill>
                  <a:schemeClr val="tx1"/>
                </a:solidFill>
              </a:rPr>
              <a:t>变量</a:t>
            </a:r>
            <a:r>
              <a:rPr lang="zh-CN" altLang="zh-CN" sz="2800" dirty="0">
                <a:solidFill>
                  <a:schemeClr val="tx1"/>
                </a:solidFill>
              </a:rPr>
              <a:t>，使指针变量指向函数所在的内存区域，这种指针就是指向函数的指针</a:t>
            </a:r>
            <a:r>
              <a:rPr lang="zh-CN" altLang="zh-CN" sz="2800" dirty="0" smtClean="0">
                <a:solidFill>
                  <a:schemeClr val="tx1"/>
                </a:solidFill>
              </a:rPr>
              <a:t>。</a:t>
            </a:r>
            <a:endParaRPr lang="en-US" altLang="zh-CN" sz="2800" dirty="0" smtClean="0">
              <a:solidFill>
                <a:schemeClr val="tx1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800" dirty="0" smtClean="0"/>
              <a:t>        </a:t>
            </a:r>
            <a:r>
              <a:rPr lang="zh-CN" altLang="zh-CN" sz="2800" dirty="0" smtClean="0"/>
              <a:t>指向</a:t>
            </a:r>
            <a:r>
              <a:rPr lang="zh-CN" altLang="zh-CN" sz="2800" dirty="0"/>
              <a:t>函数的指针变量</a:t>
            </a:r>
            <a:r>
              <a:rPr lang="zh-CN" altLang="zh-CN" sz="2800" dirty="0" smtClean="0"/>
              <a:t>的</a:t>
            </a:r>
            <a:r>
              <a:rPr lang="zh-CN" altLang="en-US" sz="2800" dirty="0" smtClean="0"/>
              <a:t>一般</a:t>
            </a:r>
            <a:r>
              <a:rPr lang="zh-CN" altLang="zh-CN" sz="2800" dirty="0" smtClean="0"/>
              <a:t>定义</a:t>
            </a:r>
            <a:r>
              <a:rPr lang="zh-CN" altLang="zh-CN" sz="2800" dirty="0"/>
              <a:t>形式</a:t>
            </a:r>
            <a:r>
              <a:rPr lang="zh-CN" altLang="zh-CN" sz="2800" dirty="0" smtClean="0"/>
              <a:t>为</a:t>
            </a:r>
            <a:endParaRPr lang="en-US" altLang="zh-CN" sz="2800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800" dirty="0" smtClean="0">
                <a:solidFill>
                  <a:srgbClr val="FF0000"/>
                </a:solidFill>
              </a:rPr>
              <a:t>           </a:t>
            </a:r>
            <a:r>
              <a:rPr lang="zh-CN" altLang="zh-CN" sz="2800" dirty="0" smtClean="0">
                <a:solidFill>
                  <a:srgbClr val="FF0000"/>
                </a:solidFill>
              </a:rPr>
              <a:t>数据类型</a:t>
            </a:r>
            <a:r>
              <a:rPr lang="en-US" altLang="zh-CN" sz="2800" dirty="0" smtClean="0">
                <a:solidFill>
                  <a:srgbClr val="FF0000"/>
                </a:solidFill>
              </a:rPr>
              <a:t>  </a:t>
            </a:r>
            <a:r>
              <a:rPr lang="zh-CN" altLang="zh-CN" sz="2800" dirty="0">
                <a:solidFill>
                  <a:srgbClr val="FF0000"/>
                </a:solidFill>
              </a:rPr>
              <a:t>（</a:t>
            </a:r>
            <a:r>
              <a:rPr lang="en-US" altLang="zh-CN" sz="2800" dirty="0">
                <a:solidFill>
                  <a:srgbClr val="FF0000"/>
                </a:solidFill>
              </a:rPr>
              <a:t>*</a:t>
            </a:r>
            <a:r>
              <a:rPr lang="zh-CN" altLang="zh-CN" sz="2800" dirty="0">
                <a:solidFill>
                  <a:srgbClr val="FF0000"/>
                </a:solidFill>
              </a:rPr>
              <a:t>指针</a:t>
            </a:r>
            <a:r>
              <a:rPr lang="zh-CN" altLang="zh-CN" sz="2800" dirty="0" smtClean="0">
                <a:solidFill>
                  <a:srgbClr val="FF0000"/>
                </a:solidFill>
              </a:rPr>
              <a:t>变量</a:t>
            </a:r>
            <a:r>
              <a:rPr lang="en-US" altLang="zh-CN" sz="2800" dirty="0" smtClean="0">
                <a:solidFill>
                  <a:srgbClr val="FF0000"/>
                </a:solidFill>
              </a:rPr>
              <a:t>)(</a:t>
            </a:r>
            <a:r>
              <a:rPr lang="zh-CN" altLang="zh-CN" sz="2800" dirty="0" smtClean="0">
                <a:solidFill>
                  <a:srgbClr val="FF0000"/>
                </a:solidFill>
              </a:rPr>
              <a:t>参数</a:t>
            </a:r>
            <a:r>
              <a:rPr lang="zh-CN" altLang="zh-CN" sz="2800" dirty="0">
                <a:solidFill>
                  <a:srgbClr val="FF0000"/>
                </a:solidFill>
              </a:rPr>
              <a:t>列表）</a:t>
            </a: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2049908"/>
              </p:ext>
            </p:extLst>
          </p:nvPr>
        </p:nvGraphicFramePr>
        <p:xfrm>
          <a:off x="9804400" y="3881966"/>
          <a:ext cx="1339850" cy="22902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9850">
                  <a:extLst>
                    <a:ext uri="{9D8B030D-6E8A-4147-A177-3AD203B41FA5}">
                      <a16:colId xmlns:a16="http://schemas.microsoft.com/office/drawing/2014/main" val="1651543369"/>
                    </a:ext>
                  </a:extLst>
                </a:gridCol>
              </a:tblGrid>
              <a:tr h="458047">
                <a:tc>
                  <a:txBody>
                    <a:bodyPr/>
                    <a:lstStyle/>
                    <a:p>
                      <a:r>
                        <a:rPr lang="zh-CN" altLang="en-US" sz="2400" b="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指令</a:t>
                      </a:r>
                      <a:r>
                        <a:rPr lang="en-US" altLang="zh-CN" sz="2400" b="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zh-CN" altLang="en-US" sz="24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0905953"/>
                  </a:ext>
                </a:extLst>
              </a:tr>
              <a:tr h="458047">
                <a:tc>
                  <a:txBody>
                    <a:bodyPr/>
                    <a:lstStyle/>
                    <a:p>
                      <a:r>
                        <a:rPr lang="zh-CN" altLang="en-US" sz="2400" b="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指令</a:t>
                      </a:r>
                      <a:r>
                        <a:rPr lang="en-US" altLang="zh-CN" sz="2400" b="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endParaRPr lang="zh-CN" altLang="en-US" sz="24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3936450"/>
                  </a:ext>
                </a:extLst>
              </a:tr>
              <a:tr h="458047">
                <a:tc>
                  <a:txBody>
                    <a:bodyPr/>
                    <a:lstStyle/>
                    <a:p>
                      <a:r>
                        <a:rPr lang="zh-CN" altLang="en-US" sz="2400" b="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指令</a:t>
                      </a:r>
                      <a:r>
                        <a:rPr lang="en-US" altLang="zh-CN" sz="2400" b="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endParaRPr lang="zh-CN" altLang="en-US" sz="24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5927216"/>
                  </a:ext>
                </a:extLst>
              </a:tr>
              <a:tr h="458047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...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8422499"/>
                  </a:ext>
                </a:extLst>
              </a:tr>
              <a:tr h="458047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...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2242896"/>
                  </a:ext>
                </a:extLst>
              </a:tr>
            </a:tbl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8317387" y="3881966"/>
            <a:ext cx="10150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err="1"/>
              <a:t>f</a:t>
            </a:r>
            <a:r>
              <a:rPr lang="en-US" altLang="zh-CN" sz="2400" dirty="0" err="1" smtClean="0"/>
              <a:t>unc</a:t>
            </a:r>
            <a:r>
              <a:rPr lang="en-US" altLang="zh-CN" sz="2400" dirty="0" smtClean="0"/>
              <a:t>()</a:t>
            </a:r>
            <a:endParaRPr lang="zh-CN" altLang="en-US" sz="2400" dirty="0"/>
          </a:p>
        </p:txBody>
      </p:sp>
      <p:cxnSp>
        <p:nvCxnSpPr>
          <p:cNvPr id="7" name="直接箭头连接符 6"/>
          <p:cNvCxnSpPr/>
          <p:nvPr/>
        </p:nvCxnSpPr>
        <p:spPr>
          <a:xfrm>
            <a:off x="9276418" y="4140682"/>
            <a:ext cx="460656" cy="66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3709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8.6.1 </a:t>
            </a:r>
            <a:r>
              <a:rPr lang="zh-CN" altLang="zh-CN" dirty="0"/>
              <a:t>指向函数的指针</a:t>
            </a:r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887060" y="1644650"/>
            <a:ext cx="10466740" cy="3880773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sz="28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例如：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800" dirty="0" err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int</a:t>
            </a:r>
            <a:r>
              <a:rPr lang="en-US" altLang="zh-CN" sz="28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800" dirty="0" err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func</a:t>
            </a:r>
            <a:r>
              <a:rPr lang="en-US" altLang="zh-CN" sz="28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en-US" altLang="zh-CN" sz="2800" dirty="0" err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int</a:t>
            </a:r>
            <a:r>
              <a:rPr lang="en-US" altLang="zh-CN" sz="28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x</a:t>
            </a:r>
            <a:r>
              <a:rPr lang="en-US" altLang="zh-CN" sz="2800" dirty="0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);         </a:t>
            </a:r>
            <a:r>
              <a:rPr lang="en-US" altLang="zh-CN" sz="28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/* </a:t>
            </a:r>
            <a:r>
              <a:rPr lang="zh-CN" altLang="en-US" sz="28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声明一个函数 *</a:t>
            </a:r>
            <a:r>
              <a:rPr lang="en-US" altLang="zh-CN" sz="28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800" dirty="0" err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int</a:t>
            </a:r>
            <a:r>
              <a:rPr lang="en-US" altLang="zh-CN" sz="28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800" dirty="0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(*p) </a:t>
            </a:r>
            <a:r>
              <a:rPr lang="en-US" altLang="zh-CN" sz="28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en-US" altLang="zh-CN" sz="2800" dirty="0" err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int</a:t>
            </a:r>
            <a:r>
              <a:rPr lang="en-US" altLang="zh-CN" sz="28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x); </a:t>
            </a:r>
            <a:r>
              <a:rPr lang="en-US" altLang="zh-CN" sz="2800" dirty="0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/* </a:t>
            </a:r>
            <a:r>
              <a:rPr lang="zh-CN" altLang="en-US" sz="28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声明一</a:t>
            </a:r>
            <a:r>
              <a:rPr lang="zh-CN" altLang="en-US" sz="2800" dirty="0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</a:t>
            </a:r>
            <a:r>
              <a:rPr lang="zh-CN" altLang="en-US" sz="28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指向</a:t>
            </a:r>
            <a:r>
              <a:rPr lang="zh-CN" altLang="en-US" sz="2800" dirty="0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函数的指针变量 </a:t>
            </a:r>
            <a:r>
              <a:rPr lang="zh-CN" altLang="en-US" sz="28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*</a:t>
            </a:r>
            <a:r>
              <a:rPr lang="en-US" altLang="zh-CN" sz="28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800" dirty="0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p=</a:t>
            </a:r>
            <a:r>
              <a:rPr lang="en-US" altLang="zh-CN" sz="2800" dirty="0" err="1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func</a:t>
            </a:r>
            <a:r>
              <a:rPr lang="en-US" altLang="zh-CN" sz="28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; </a:t>
            </a:r>
            <a:r>
              <a:rPr lang="en-US" altLang="zh-CN" sz="2800" dirty="0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/* </a:t>
            </a:r>
            <a:r>
              <a:rPr lang="zh-CN" altLang="en-US" sz="28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将</a:t>
            </a:r>
            <a:r>
              <a:rPr lang="en-US" altLang="zh-CN" sz="2800" dirty="0" err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func</a:t>
            </a:r>
            <a:r>
              <a:rPr lang="zh-CN" altLang="en-US" sz="28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函数的首地址赋给</a:t>
            </a:r>
            <a:r>
              <a:rPr lang="zh-CN" altLang="en-US" sz="2800" dirty="0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指针变量</a:t>
            </a:r>
            <a:r>
              <a:rPr lang="en-US" altLang="zh-CN" sz="2800" dirty="0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p*/</a:t>
            </a:r>
            <a:endParaRPr lang="en-US" altLang="zh-CN" sz="2800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28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或者使用下面的方法将函数地址赋给函数指针：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800" dirty="0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p=&amp;</a:t>
            </a:r>
            <a:r>
              <a:rPr lang="en-US" altLang="zh-CN" sz="2800" dirty="0" err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func</a:t>
            </a:r>
            <a:r>
              <a:rPr lang="en-US" altLang="zh-CN" sz="28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;</a:t>
            </a:r>
          </a:p>
          <a:p>
            <a:pPr marL="0" indent="0">
              <a:lnSpc>
                <a:spcPct val="150000"/>
              </a:lnSpc>
              <a:buNone/>
            </a:pP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124232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8.6.1 </a:t>
            </a:r>
            <a:r>
              <a:rPr lang="zh-CN" altLang="zh-CN" dirty="0"/>
              <a:t>指向函数的指针</a:t>
            </a:r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401742" y="1892767"/>
            <a:ext cx="4068660" cy="388077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2000" dirty="0" smtClean="0"/>
              <a:t>例</a:t>
            </a:r>
            <a:r>
              <a:rPr lang="en-US" altLang="zh-CN" sz="2000" dirty="0" smtClean="0"/>
              <a:t>8.17</a:t>
            </a:r>
            <a:r>
              <a:rPr lang="zh-CN" altLang="zh-CN" dirty="0"/>
              <a:t>使用指向函数的指针变量调用一个函数，求出两个整数的和。</a:t>
            </a:r>
            <a:endParaRPr lang="en-US" altLang="zh-CN" sz="2000" dirty="0" smtClean="0"/>
          </a:p>
          <a:p>
            <a:pPr marL="0" indent="0">
              <a:buNone/>
            </a:pPr>
            <a:r>
              <a:rPr lang="en-US" altLang="zh-CN" sz="2000" dirty="0" smtClean="0"/>
              <a:t>#</a:t>
            </a:r>
            <a:r>
              <a:rPr lang="en-US" altLang="zh-CN" sz="2000" dirty="0"/>
              <a:t>include &lt;</a:t>
            </a:r>
            <a:r>
              <a:rPr lang="en-US" altLang="zh-CN" sz="2000" dirty="0" err="1"/>
              <a:t>stdio.h</a:t>
            </a:r>
            <a:r>
              <a:rPr lang="en-US" altLang="zh-CN" sz="2000" dirty="0"/>
              <a:t>&gt;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 err="1"/>
              <a:t>int</a:t>
            </a:r>
            <a:r>
              <a:rPr lang="en-US" altLang="zh-CN" sz="2000" dirty="0"/>
              <a:t> sum()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{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	</a:t>
            </a:r>
            <a:r>
              <a:rPr lang="en-US" altLang="zh-CN" sz="2000" dirty="0" smtClean="0"/>
              <a:t> </a:t>
            </a:r>
            <a:r>
              <a:rPr lang="en-US" altLang="zh-CN" sz="2000" dirty="0" err="1"/>
              <a:t>int</a:t>
            </a:r>
            <a:r>
              <a:rPr lang="en-US" altLang="zh-CN" sz="2000" dirty="0"/>
              <a:t>  </a:t>
            </a:r>
            <a:r>
              <a:rPr lang="en-US" altLang="zh-CN" sz="2000" dirty="0" err="1"/>
              <a:t>a,b</a:t>
            </a:r>
            <a:r>
              <a:rPr lang="en-US" altLang="zh-CN" sz="2000" dirty="0"/>
              <a:t>;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	 </a:t>
            </a:r>
            <a:r>
              <a:rPr lang="en-US" altLang="zh-CN" sz="2000" dirty="0" err="1" smtClean="0"/>
              <a:t>printf</a:t>
            </a:r>
            <a:r>
              <a:rPr lang="en-US" altLang="zh-CN" sz="2000" dirty="0"/>
              <a:t>("</a:t>
            </a:r>
            <a:r>
              <a:rPr lang="zh-CN" altLang="zh-CN" sz="2000" dirty="0"/>
              <a:t>请输入两个整数</a:t>
            </a:r>
            <a:r>
              <a:rPr lang="en-US" altLang="zh-CN" sz="2000" dirty="0"/>
              <a:t>:\n");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	 </a:t>
            </a:r>
            <a:r>
              <a:rPr lang="en-US" altLang="zh-CN" sz="2000" dirty="0" err="1" smtClean="0"/>
              <a:t>scanf</a:t>
            </a:r>
            <a:r>
              <a:rPr lang="en-US" altLang="zh-CN" sz="2000" dirty="0"/>
              <a:t>("%</a:t>
            </a:r>
            <a:r>
              <a:rPr lang="en-US" altLang="zh-CN" sz="2000" dirty="0" err="1"/>
              <a:t>d,%d",&amp;a,&amp;b</a:t>
            </a:r>
            <a:r>
              <a:rPr lang="en-US" altLang="zh-CN" sz="2000" dirty="0"/>
              <a:t>);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	 </a:t>
            </a:r>
            <a:r>
              <a:rPr lang="en-US" altLang="zh-CN" sz="2000" dirty="0" smtClean="0"/>
              <a:t>return </a:t>
            </a:r>
            <a:r>
              <a:rPr lang="en-US" altLang="zh-CN" sz="2000" dirty="0" err="1"/>
              <a:t>a+b</a:t>
            </a:r>
            <a:r>
              <a:rPr lang="en-US" altLang="zh-CN" sz="2000" dirty="0"/>
              <a:t>;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}</a:t>
            </a:r>
            <a:endParaRPr lang="zh-CN" altLang="zh-CN" sz="2000" dirty="0"/>
          </a:p>
          <a:p>
            <a:pPr marL="0" indent="0">
              <a:lnSpc>
                <a:spcPct val="150000"/>
              </a:lnSpc>
              <a:buNone/>
            </a:pPr>
            <a:endParaRPr lang="zh-CN" altLang="en-US" sz="2800" dirty="0"/>
          </a:p>
        </p:txBody>
      </p:sp>
      <p:sp>
        <p:nvSpPr>
          <p:cNvPr id="4" name="内容占位符 4"/>
          <p:cNvSpPr txBox="1">
            <a:spLocks/>
          </p:cNvSpPr>
          <p:nvPr/>
        </p:nvSpPr>
        <p:spPr>
          <a:xfrm>
            <a:off x="4357007" y="1892767"/>
            <a:ext cx="6844393" cy="38807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en-US" altLang="zh-CN" sz="2000" dirty="0" err="1" smtClean="0"/>
              <a:t>int</a:t>
            </a:r>
            <a:r>
              <a:rPr lang="en-US" altLang="zh-CN" sz="2000" dirty="0" smtClean="0"/>
              <a:t> main() </a:t>
            </a:r>
          </a:p>
          <a:p>
            <a:pPr marL="0" indent="0">
              <a:buFont typeface="Wingdings 3" charset="2"/>
              <a:buNone/>
            </a:pPr>
            <a:r>
              <a:rPr lang="en-US" altLang="zh-CN" sz="2000" dirty="0" smtClean="0"/>
              <a:t>{</a:t>
            </a:r>
          </a:p>
          <a:p>
            <a:pPr marL="0" indent="0">
              <a:buFont typeface="Wingdings 3" charset="2"/>
              <a:buNone/>
            </a:pPr>
            <a:r>
              <a:rPr lang="en-US" altLang="zh-CN" sz="2000" dirty="0" smtClean="0"/>
              <a:t>     </a:t>
            </a:r>
            <a:r>
              <a:rPr lang="en-US" altLang="zh-CN" sz="2000" dirty="0" err="1" smtClean="0"/>
              <a:t>int</a:t>
            </a:r>
            <a:r>
              <a:rPr lang="en-US" altLang="zh-CN" sz="2000" dirty="0" smtClean="0"/>
              <a:t> result;</a:t>
            </a:r>
          </a:p>
          <a:p>
            <a:pPr marL="0" indent="0">
              <a:buFont typeface="Wingdings 3" charset="2"/>
              <a:buNone/>
            </a:pPr>
            <a:r>
              <a:rPr lang="en-US" altLang="zh-CN" sz="2000" dirty="0" smtClean="0"/>
              <a:t>     </a:t>
            </a:r>
            <a:r>
              <a:rPr lang="en-US" altLang="zh-CN" sz="2000" dirty="0" err="1" smtClean="0"/>
              <a:t>int</a:t>
            </a:r>
            <a:r>
              <a:rPr lang="en-US" altLang="zh-CN" sz="2000" dirty="0" smtClean="0"/>
              <a:t> (*p)();             	//p</a:t>
            </a:r>
            <a:r>
              <a:rPr lang="zh-CN" altLang="en-US" sz="2000" dirty="0" smtClean="0"/>
              <a:t>是指向无参函数的指针变量</a:t>
            </a:r>
          </a:p>
          <a:p>
            <a:pPr marL="0" indent="0">
              <a:buFont typeface="Wingdings 3" charset="2"/>
              <a:buNone/>
            </a:pPr>
            <a:r>
              <a:rPr lang="en-US" altLang="zh-CN" sz="2000" dirty="0" smtClean="0"/>
              <a:t>     p=sum;                 //</a:t>
            </a:r>
            <a:r>
              <a:rPr lang="zh-CN" altLang="en-US" sz="2000" dirty="0" smtClean="0"/>
              <a:t>变量</a:t>
            </a:r>
            <a:r>
              <a:rPr lang="en-US" altLang="zh-CN" sz="2000" dirty="0" smtClean="0"/>
              <a:t>p</a:t>
            </a:r>
            <a:r>
              <a:rPr lang="zh-CN" altLang="en-US" sz="2000" dirty="0" smtClean="0"/>
              <a:t>指向</a:t>
            </a:r>
            <a:r>
              <a:rPr lang="en-US" altLang="zh-CN" sz="2000" dirty="0" smtClean="0"/>
              <a:t>sum</a:t>
            </a:r>
            <a:r>
              <a:rPr lang="zh-CN" altLang="en-US" sz="2000" dirty="0" smtClean="0"/>
              <a:t>函数的首地址</a:t>
            </a:r>
          </a:p>
          <a:p>
            <a:pPr marL="0" indent="0">
              <a:buFont typeface="Wingdings 3" charset="2"/>
              <a:buNone/>
            </a:pPr>
            <a:r>
              <a:rPr lang="zh-CN" altLang="en-US" sz="2000" dirty="0"/>
              <a:t> </a:t>
            </a:r>
            <a:r>
              <a:rPr lang="zh-CN" altLang="en-US" sz="2000" dirty="0" smtClean="0"/>
              <a:t>    </a:t>
            </a:r>
            <a:r>
              <a:rPr lang="en-US" altLang="zh-CN" sz="2000" dirty="0" smtClean="0"/>
              <a:t>result=(*p)();       	//</a:t>
            </a:r>
            <a:r>
              <a:rPr lang="zh-CN" altLang="en-US" sz="2000" dirty="0" smtClean="0"/>
              <a:t>通过</a:t>
            </a:r>
            <a:r>
              <a:rPr lang="en-US" altLang="zh-CN" sz="2000" dirty="0" smtClean="0"/>
              <a:t>p</a:t>
            </a:r>
            <a:r>
              <a:rPr lang="zh-CN" altLang="en-US" sz="2000" dirty="0" smtClean="0"/>
              <a:t>指针调用</a:t>
            </a:r>
            <a:r>
              <a:rPr lang="en-US" altLang="zh-CN" sz="2000" dirty="0" smtClean="0"/>
              <a:t>sum</a:t>
            </a:r>
            <a:r>
              <a:rPr lang="zh-CN" altLang="en-US" sz="2000" dirty="0" smtClean="0"/>
              <a:t>函数</a:t>
            </a:r>
          </a:p>
          <a:p>
            <a:pPr marL="0" indent="0">
              <a:buFont typeface="Wingdings 3" charset="2"/>
              <a:buNone/>
            </a:pPr>
            <a:r>
              <a:rPr lang="zh-CN" altLang="en-US" sz="2000" dirty="0"/>
              <a:t> </a:t>
            </a:r>
            <a:r>
              <a:rPr lang="zh-CN" altLang="en-US" sz="2000" dirty="0" smtClean="0"/>
              <a:t>    </a:t>
            </a:r>
            <a:r>
              <a:rPr lang="en-US" altLang="zh-CN" sz="2000" dirty="0" err="1" smtClean="0"/>
              <a:t>printf</a:t>
            </a:r>
            <a:r>
              <a:rPr lang="en-US" altLang="zh-CN" sz="2000" dirty="0" smtClean="0"/>
              <a:t>("</a:t>
            </a:r>
            <a:r>
              <a:rPr lang="zh-CN" altLang="en-US" sz="2000" dirty="0" smtClean="0"/>
              <a:t>两个数的和是</a:t>
            </a:r>
            <a:r>
              <a:rPr lang="en-US" altLang="zh-CN" sz="2000" dirty="0" smtClean="0"/>
              <a:t>%d\</a:t>
            </a:r>
            <a:r>
              <a:rPr lang="en-US" altLang="zh-CN" sz="2000" dirty="0" err="1" smtClean="0"/>
              <a:t>n",result</a:t>
            </a:r>
            <a:r>
              <a:rPr lang="en-US" altLang="zh-CN" sz="2000" dirty="0" smtClean="0"/>
              <a:t>); </a:t>
            </a:r>
          </a:p>
          <a:p>
            <a:pPr marL="0" indent="0">
              <a:buFont typeface="Wingdings 3" charset="2"/>
              <a:buNone/>
            </a:pPr>
            <a:r>
              <a:rPr lang="en-US" altLang="zh-CN" sz="2000" dirty="0" smtClean="0"/>
              <a:t>}</a:t>
            </a:r>
          </a:p>
          <a:p>
            <a:pPr marL="0" indent="0">
              <a:lnSpc>
                <a:spcPct val="150000"/>
              </a:lnSpc>
              <a:buFont typeface="Wingdings 3" charset="2"/>
              <a:buNone/>
            </a:pPr>
            <a:endParaRPr lang="en-US" altLang="en-US" sz="2800" dirty="0"/>
          </a:p>
        </p:txBody>
      </p:sp>
      <p:cxnSp>
        <p:nvCxnSpPr>
          <p:cNvPr id="6" name="直接连接符 5"/>
          <p:cNvCxnSpPr/>
          <p:nvPr/>
        </p:nvCxnSpPr>
        <p:spPr>
          <a:xfrm>
            <a:off x="4357007" y="1573230"/>
            <a:ext cx="0" cy="4538664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图片 1" descr="C:\Users\thinkpad\Documents\WeChat Files\hopemao9339\FileStorage\Temp\167621065936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1911" y="5443562"/>
            <a:ext cx="2254343" cy="998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4947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8.6.1 </a:t>
            </a:r>
            <a:r>
              <a:rPr lang="zh-CN" altLang="zh-CN" dirty="0"/>
              <a:t>指向函数的指针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77511" y="2160591"/>
            <a:ext cx="7155213" cy="368776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2400" dirty="0" smtClean="0"/>
              <a:t>关于该例题的几点说明：</a:t>
            </a:r>
            <a:endParaRPr lang="en-US" altLang="zh-CN" sz="2400" dirty="0" smtClean="0"/>
          </a:p>
          <a:p>
            <a:pPr marL="0" indent="0">
              <a:buNone/>
            </a:pPr>
            <a:r>
              <a:rPr lang="zh-CN" altLang="en-US" sz="2400" dirty="0" smtClean="0"/>
              <a:t>（</a:t>
            </a:r>
            <a:r>
              <a:rPr lang="en-US" altLang="zh-CN" sz="2400" dirty="0" smtClean="0"/>
              <a:t>1</a:t>
            </a:r>
            <a:r>
              <a:rPr lang="zh-CN" altLang="en-US" sz="2400" dirty="0" smtClean="0"/>
              <a:t>）</a:t>
            </a:r>
            <a:r>
              <a:rPr lang="en-US" altLang="zh-CN" sz="2400" dirty="0" err="1" smtClean="0"/>
              <a:t>int</a:t>
            </a:r>
            <a:r>
              <a:rPr lang="en-US" altLang="zh-CN" sz="2400" dirty="0" smtClean="0"/>
              <a:t> (*p)() </a:t>
            </a:r>
            <a:r>
              <a:rPr lang="zh-CN" altLang="en-US" sz="2400" dirty="0" smtClean="0"/>
              <a:t>不能省略括号</a:t>
            </a:r>
            <a:endParaRPr lang="en-US" altLang="zh-CN" sz="2400" dirty="0" smtClean="0"/>
          </a:p>
          <a:p>
            <a:pPr marL="0" indent="0">
              <a:buNone/>
            </a:pPr>
            <a:r>
              <a:rPr lang="zh-CN" altLang="en-US" sz="2400" dirty="0" smtClean="0"/>
              <a:t>（</a:t>
            </a:r>
            <a:r>
              <a:rPr lang="en-US" altLang="zh-CN" sz="2400" dirty="0" smtClean="0"/>
              <a:t>2</a:t>
            </a:r>
            <a:r>
              <a:rPr lang="zh-CN" altLang="en-US" sz="2400" dirty="0" smtClean="0"/>
              <a:t>）</a:t>
            </a:r>
            <a:r>
              <a:rPr lang="en-US" altLang="zh-CN" sz="2400" dirty="0" smtClean="0"/>
              <a:t>p=sum;</a:t>
            </a:r>
            <a:r>
              <a:rPr lang="zh-CN" altLang="en-US" sz="2400" dirty="0" smtClean="0"/>
              <a:t>给指针变量赋值时，必须给出函数名，不必给出参数。</a:t>
            </a:r>
            <a:endParaRPr lang="en-US" altLang="zh-CN" sz="2400" dirty="0" smtClean="0"/>
          </a:p>
          <a:p>
            <a:pPr marL="0" indent="0">
              <a:buNone/>
            </a:pPr>
            <a:r>
              <a:rPr lang="zh-CN" altLang="en-US" sz="2400" dirty="0" smtClean="0"/>
              <a:t>（</a:t>
            </a:r>
            <a:r>
              <a:rPr lang="en-US" altLang="zh-CN" sz="2400" dirty="0" smtClean="0"/>
              <a:t>3</a:t>
            </a:r>
            <a:r>
              <a:rPr lang="zh-CN" altLang="en-US" sz="2400" dirty="0" smtClean="0"/>
              <a:t>）</a:t>
            </a:r>
            <a:r>
              <a:rPr lang="en-US" altLang="zh-CN" sz="2400" dirty="0" smtClean="0"/>
              <a:t>p</a:t>
            </a:r>
            <a:r>
              <a:rPr lang="zh-CN" altLang="en-US" sz="2400" dirty="0" smtClean="0"/>
              <a:t>指向</a:t>
            </a:r>
            <a:r>
              <a:rPr lang="en-US" altLang="zh-CN" sz="2400" dirty="0" smtClean="0"/>
              <a:t>sum</a:t>
            </a:r>
            <a:r>
              <a:rPr lang="zh-CN" altLang="en-US" sz="2400" dirty="0" smtClean="0"/>
              <a:t>函数，但不能使用</a:t>
            </a:r>
            <a:r>
              <a:rPr lang="en-US" altLang="zh-CN" sz="2400" dirty="0" smtClean="0"/>
              <a:t>p++</a:t>
            </a:r>
            <a:r>
              <a:rPr lang="zh-CN" altLang="en-US" sz="2400" dirty="0" smtClean="0"/>
              <a:t>、</a:t>
            </a:r>
            <a:r>
              <a:rPr lang="en-US" altLang="zh-CN" sz="2400" dirty="0" smtClean="0"/>
              <a:t>p--</a:t>
            </a:r>
            <a:r>
              <a:rPr lang="zh-CN" altLang="en-US" sz="2400" dirty="0" smtClean="0"/>
              <a:t>、</a:t>
            </a:r>
            <a:r>
              <a:rPr lang="en-US" altLang="zh-CN" sz="2400" dirty="0" err="1" smtClean="0"/>
              <a:t>p+n</a:t>
            </a:r>
            <a:r>
              <a:rPr lang="zh-CN" altLang="en-US" sz="2400" dirty="0" smtClean="0"/>
              <a:t>等运算指向函数内某条指令。</a:t>
            </a:r>
            <a:endParaRPr lang="en-US" altLang="zh-CN" sz="2400" dirty="0" smtClean="0"/>
          </a:p>
          <a:p>
            <a:pPr marL="0" indent="0">
              <a:buNone/>
            </a:pPr>
            <a:r>
              <a:rPr lang="zh-CN" altLang="en-US" sz="2400" dirty="0" smtClean="0"/>
              <a:t>（</a:t>
            </a:r>
            <a:r>
              <a:rPr lang="en-US" altLang="zh-CN" sz="2400" dirty="0" smtClean="0"/>
              <a:t>4</a:t>
            </a:r>
            <a:r>
              <a:rPr lang="zh-CN" altLang="en-US" sz="2400" dirty="0" smtClean="0"/>
              <a:t>）因为类型声明语句</a:t>
            </a:r>
            <a:r>
              <a:rPr lang="en-US" altLang="zh-CN" sz="2400" dirty="0" err="1" smtClean="0"/>
              <a:t>int</a:t>
            </a:r>
            <a:r>
              <a:rPr lang="en-US" altLang="zh-CN" sz="2400" dirty="0" smtClean="0"/>
              <a:t> </a:t>
            </a:r>
            <a:r>
              <a:rPr lang="en-US" altLang="zh-CN" sz="2400" dirty="0"/>
              <a:t>(*p</a:t>
            </a:r>
            <a:r>
              <a:rPr lang="en-US" altLang="zh-CN" sz="2400" dirty="0" smtClean="0"/>
              <a:t>)()</a:t>
            </a:r>
            <a:r>
              <a:rPr lang="zh-CN" altLang="en-US" sz="2400" dirty="0" smtClean="0"/>
              <a:t>，所以</a:t>
            </a:r>
            <a:r>
              <a:rPr lang="en-US" altLang="zh-CN" sz="2400" dirty="0" smtClean="0"/>
              <a:t>p</a:t>
            </a:r>
            <a:r>
              <a:rPr lang="zh-CN" altLang="en-US" sz="2400" dirty="0" smtClean="0"/>
              <a:t>只能指向类型一致的函数，不能指向有参函数。</a:t>
            </a:r>
            <a:endParaRPr lang="zh-CN" altLang="en-US" sz="2400" dirty="0"/>
          </a:p>
        </p:txBody>
      </p:sp>
      <p:pic>
        <p:nvPicPr>
          <p:cNvPr id="7" name="Picture 2" descr="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3724" y="1485900"/>
            <a:ext cx="2436751" cy="4892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265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8.6.1 </a:t>
            </a:r>
            <a:r>
              <a:rPr lang="zh-CN" altLang="zh-CN" dirty="0"/>
              <a:t>指向函数的指针</a:t>
            </a:r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401741" y="1892767"/>
            <a:ext cx="4248635" cy="388077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zh-CN" dirty="0"/>
              <a:t>【例</a:t>
            </a:r>
            <a:r>
              <a:rPr lang="en-US" altLang="zh-CN" dirty="0"/>
              <a:t>8.18</a:t>
            </a:r>
            <a:r>
              <a:rPr lang="zh-CN" altLang="zh-CN" dirty="0"/>
              <a:t>】使用指向函数的指针变量调用有参函数，求两个整数中较大的数。</a:t>
            </a:r>
          </a:p>
          <a:p>
            <a:pPr marL="0" indent="0">
              <a:buNone/>
            </a:pPr>
            <a:r>
              <a:rPr lang="en-US" altLang="zh-CN" dirty="0" smtClean="0"/>
              <a:t>#</a:t>
            </a:r>
            <a:r>
              <a:rPr lang="en-US" altLang="zh-CN" dirty="0"/>
              <a:t>include &lt;</a:t>
            </a:r>
            <a:r>
              <a:rPr lang="en-US" altLang="zh-CN" dirty="0" err="1"/>
              <a:t>stdio.h</a:t>
            </a:r>
            <a:r>
              <a:rPr lang="en-US" altLang="zh-CN" dirty="0"/>
              <a:t>&gt;</a:t>
            </a:r>
            <a:endParaRPr lang="zh-CN" altLang="zh-CN" dirty="0"/>
          </a:p>
          <a:p>
            <a:pPr marL="0" indent="0">
              <a:buNone/>
            </a:pPr>
            <a:r>
              <a:rPr lang="en-US" altLang="zh-CN" dirty="0" err="1"/>
              <a:t>int</a:t>
            </a:r>
            <a:r>
              <a:rPr lang="en-US" altLang="zh-CN" dirty="0"/>
              <a:t> max(</a:t>
            </a:r>
            <a:r>
              <a:rPr lang="en-US" altLang="zh-CN" dirty="0" err="1"/>
              <a:t>int</a:t>
            </a:r>
            <a:r>
              <a:rPr lang="en-US" altLang="zh-CN" dirty="0"/>
              <a:t> </a:t>
            </a:r>
            <a:r>
              <a:rPr lang="en-US" altLang="zh-CN" dirty="0" err="1"/>
              <a:t>a,int</a:t>
            </a:r>
            <a:r>
              <a:rPr lang="en-US" altLang="zh-CN" dirty="0"/>
              <a:t> b)</a:t>
            </a:r>
            <a:endParaRPr lang="zh-CN" altLang="zh-CN" dirty="0"/>
          </a:p>
          <a:p>
            <a:pPr marL="0" indent="0">
              <a:buNone/>
            </a:pPr>
            <a:r>
              <a:rPr lang="en-US" altLang="zh-CN" dirty="0"/>
              <a:t>{</a:t>
            </a:r>
            <a:endParaRPr lang="zh-CN" altLang="zh-CN" dirty="0"/>
          </a:p>
          <a:p>
            <a:pPr marL="0" indent="0">
              <a:buNone/>
            </a:pPr>
            <a:r>
              <a:rPr lang="en-US" altLang="zh-CN" dirty="0"/>
              <a:t>	    return a&gt;</a:t>
            </a:r>
            <a:r>
              <a:rPr lang="en-US" altLang="zh-CN" dirty="0" err="1"/>
              <a:t>b?a:b</a:t>
            </a:r>
            <a:r>
              <a:rPr lang="en-US" altLang="zh-CN" dirty="0"/>
              <a:t>;</a:t>
            </a:r>
            <a:endParaRPr lang="zh-CN" altLang="zh-CN" dirty="0"/>
          </a:p>
          <a:p>
            <a:pPr marL="0" indent="0">
              <a:buNone/>
            </a:pPr>
            <a:r>
              <a:rPr lang="en-US" altLang="zh-CN" dirty="0"/>
              <a:t>} </a:t>
            </a:r>
            <a:endParaRPr lang="zh-CN" altLang="zh-CN" dirty="0"/>
          </a:p>
          <a:p>
            <a:pPr marL="0" indent="0">
              <a:buNone/>
            </a:pPr>
            <a:r>
              <a:rPr lang="en-US" altLang="zh-CN" dirty="0" err="1"/>
              <a:t>int</a:t>
            </a:r>
            <a:r>
              <a:rPr lang="en-US" altLang="zh-CN" dirty="0"/>
              <a:t> main() </a:t>
            </a:r>
            <a:endParaRPr lang="zh-CN" altLang="zh-CN" dirty="0"/>
          </a:p>
          <a:p>
            <a:pPr marL="0" indent="0">
              <a:buNone/>
            </a:pPr>
            <a:r>
              <a:rPr lang="en-US" altLang="zh-CN" dirty="0"/>
              <a:t>{</a:t>
            </a:r>
            <a:endParaRPr lang="zh-CN" altLang="zh-CN" dirty="0"/>
          </a:p>
          <a:p>
            <a:pPr marL="0" indent="0">
              <a:buNone/>
            </a:pPr>
            <a:r>
              <a:rPr lang="en-US" altLang="zh-CN" dirty="0"/>
              <a:t>	   </a:t>
            </a:r>
            <a:r>
              <a:rPr lang="en-US" altLang="zh-CN" dirty="0" err="1"/>
              <a:t>int</a:t>
            </a:r>
            <a:r>
              <a:rPr lang="en-US" altLang="zh-CN" dirty="0"/>
              <a:t> </a:t>
            </a:r>
            <a:r>
              <a:rPr lang="en-US" altLang="zh-CN" dirty="0" err="1"/>
              <a:t>a,b,result</a:t>
            </a:r>
            <a:r>
              <a:rPr lang="en-US" altLang="zh-CN" dirty="0"/>
              <a:t>;</a:t>
            </a:r>
            <a:endParaRPr lang="zh-CN" altLang="zh-CN" dirty="0"/>
          </a:p>
          <a:p>
            <a:pPr marL="0" indent="0">
              <a:buNone/>
            </a:pPr>
            <a:r>
              <a:rPr lang="en-US" altLang="zh-CN" dirty="0"/>
              <a:t>	   </a:t>
            </a:r>
            <a:r>
              <a:rPr lang="en-US" altLang="zh-CN" dirty="0" err="1"/>
              <a:t>int</a:t>
            </a:r>
            <a:r>
              <a:rPr lang="en-US" altLang="zh-CN" dirty="0"/>
              <a:t> (*p)(</a:t>
            </a:r>
            <a:r>
              <a:rPr lang="en-US" altLang="zh-CN" dirty="0" err="1"/>
              <a:t>int,int</a:t>
            </a:r>
            <a:r>
              <a:rPr lang="en-US" altLang="zh-CN" dirty="0"/>
              <a:t>);           	</a:t>
            </a:r>
            <a:endParaRPr lang="zh-CN" altLang="en-US" dirty="0"/>
          </a:p>
        </p:txBody>
      </p:sp>
      <p:sp>
        <p:nvSpPr>
          <p:cNvPr id="4" name="内容占位符 4"/>
          <p:cNvSpPr txBox="1">
            <a:spLocks/>
          </p:cNvSpPr>
          <p:nvPr/>
        </p:nvSpPr>
        <p:spPr>
          <a:xfrm>
            <a:off x="5349784" y="1892767"/>
            <a:ext cx="6844393" cy="38807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zh-CN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dirty="0" smtClean="0"/>
              <a:t>    p=max</a:t>
            </a:r>
            <a:r>
              <a:rPr lang="en-US" altLang="zh-CN" dirty="0"/>
              <a:t>; 	//</a:t>
            </a:r>
            <a:r>
              <a:rPr lang="zh-CN" altLang="zh-CN" dirty="0"/>
              <a:t>给</a:t>
            </a:r>
            <a:r>
              <a:rPr lang="en-US" altLang="zh-CN" dirty="0"/>
              <a:t>p</a:t>
            </a:r>
            <a:r>
              <a:rPr lang="zh-CN" altLang="zh-CN" dirty="0"/>
              <a:t>赋值时不必给出函数参数</a:t>
            </a:r>
          </a:p>
          <a:p>
            <a:pPr marL="0" indent="0">
              <a:buNone/>
            </a:pPr>
            <a:r>
              <a:rPr lang="en-US" altLang="zh-CN" dirty="0" smtClean="0"/>
              <a:t>    </a:t>
            </a:r>
            <a:r>
              <a:rPr lang="en-US" altLang="zh-CN" dirty="0" err="1" smtClean="0"/>
              <a:t>printf</a:t>
            </a:r>
            <a:r>
              <a:rPr lang="en-US" altLang="zh-CN" dirty="0"/>
              <a:t>("</a:t>
            </a:r>
            <a:r>
              <a:rPr lang="zh-CN" altLang="zh-CN" dirty="0"/>
              <a:t>请输入两个整数：</a:t>
            </a:r>
            <a:r>
              <a:rPr lang="en-US" altLang="zh-CN" dirty="0"/>
              <a:t>\n");</a:t>
            </a:r>
            <a:endParaRPr lang="zh-CN" altLang="zh-CN" dirty="0"/>
          </a:p>
          <a:p>
            <a:pPr marL="0" indent="0">
              <a:buNone/>
            </a:pPr>
            <a:r>
              <a:rPr lang="en-US" altLang="zh-CN" dirty="0" smtClean="0"/>
              <a:t>    </a:t>
            </a:r>
            <a:r>
              <a:rPr lang="en-US" altLang="zh-CN" dirty="0" err="1" smtClean="0"/>
              <a:t>scanf</a:t>
            </a:r>
            <a:r>
              <a:rPr lang="en-US" altLang="zh-CN" dirty="0"/>
              <a:t>("%</a:t>
            </a:r>
            <a:r>
              <a:rPr lang="en-US" altLang="zh-CN" dirty="0" err="1"/>
              <a:t>d,%d",&amp;a,&amp;b</a:t>
            </a:r>
            <a:r>
              <a:rPr lang="en-US" altLang="zh-CN" dirty="0"/>
              <a:t>);	 	</a:t>
            </a:r>
            <a:endParaRPr lang="zh-CN" altLang="zh-CN" dirty="0"/>
          </a:p>
          <a:p>
            <a:pPr marL="0" indent="0">
              <a:buNone/>
            </a:pPr>
            <a:r>
              <a:rPr lang="en-US" altLang="zh-CN" dirty="0" smtClean="0"/>
              <a:t>    result</a:t>
            </a:r>
            <a:r>
              <a:rPr lang="en-US" altLang="zh-CN" dirty="0"/>
              <a:t>=(*p)(</a:t>
            </a:r>
            <a:r>
              <a:rPr lang="en-US" altLang="zh-CN" dirty="0" err="1"/>
              <a:t>a,b</a:t>
            </a:r>
            <a:r>
              <a:rPr lang="en-US" altLang="zh-CN" dirty="0"/>
              <a:t>); 	//</a:t>
            </a:r>
            <a:r>
              <a:rPr lang="zh-CN" altLang="zh-CN" dirty="0"/>
              <a:t>通过</a:t>
            </a:r>
            <a:r>
              <a:rPr lang="en-US" altLang="zh-CN" dirty="0"/>
              <a:t>p</a:t>
            </a:r>
            <a:r>
              <a:rPr lang="zh-CN" altLang="zh-CN" dirty="0"/>
              <a:t>指针调用</a:t>
            </a:r>
            <a:r>
              <a:rPr lang="en-US" altLang="zh-CN" dirty="0"/>
              <a:t>max</a:t>
            </a:r>
            <a:r>
              <a:rPr lang="zh-CN" altLang="zh-CN" dirty="0"/>
              <a:t>函数</a:t>
            </a:r>
          </a:p>
          <a:p>
            <a:pPr marL="0" indent="0">
              <a:buNone/>
            </a:pPr>
            <a:r>
              <a:rPr lang="en-US" altLang="zh-CN" dirty="0" smtClean="0"/>
              <a:t>    </a:t>
            </a:r>
            <a:r>
              <a:rPr lang="en-US" altLang="zh-CN" dirty="0" err="1" smtClean="0"/>
              <a:t>printf</a:t>
            </a:r>
            <a:r>
              <a:rPr lang="en-US" altLang="zh-CN" dirty="0"/>
              <a:t>("</a:t>
            </a:r>
            <a:r>
              <a:rPr lang="zh-CN" altLang="zh-CN" dirty="0"/>
              <a:t>其中较大的数是</a:t>
            </a:r>
            <a:r>
              <a:rPr lang="en-US" altLang="zh-CN" dirty="0"/>
              <a:t>%d\</a:t>
            </a:r>
            <a:r>
              <a:rPr lang="en-US" altLang="zh-CN" dirty="0" err="1"/>
              <a:t>n",result</a:t>
            </a:r>
            <a:r>
              <a:rPr lang="en-US" altLang="zh-CN" dirty="0"/>
              <a:t>);	</a:t>
            </a:r>
            <a:endParaRPr lang="zh-CN" altLang="zh-CN" dirty="0"/>
          </a:p>
          <a:p>
            <a:pPr marL="0" indent="0">
              <a:buNone/>
            </a:pPr>
            <a:r>
              <a:rPr lang="en-US" altLang="zh-CN" dirty="0" smtClean="0"/>
              <a:t>}</a:t>
            </a:r>
          </a:p>
          <a:p>
            <a:pPr marL="0" indent="0">
              <a:lnSpc>
                <a:spcPct val="150000"/>
              </a:lnSpc>
              <a:buFont typeface="Wingdings 3" charset="2"/>
              <a:buNone/>
            </a:pPr>
            <a:endParaRPr lang="en-US" altLang="en-US" dirty="0"/>
          </a:p>
        </p:txBody>
      </p:sp>
      <p:cxnSp>
        <p:nvCxnSpPr>
          <p:cNvPr id="6" name="直接连接符 5"/>
          <p:cNvCxnSpPr/>
          <p:nvPr/>
        </p:nvCxnSpPr>
        <p:spPr>
          <a:xfrm>
            <a:off x="4761957" y="1912868"/>
            <a:ext cx="0" cy="4538664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图片 4" descr="C:\Users\thinkpad\Documents\WeChat Files\hopemao9339\FileStorage\Temp\167806921322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579" y="5113044"/>
            <a:ext cx="2210863" cy="829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7429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8.6.2 </a:t>
            </a:r>
            <a:r>
              <a:rPr lang="zh-CN" altLang="zh-CN" dirty="0" smtClean="0"/>
              <a:t>指向指针的指针</a:t>
            </a:r>
            <a:endParaRPr lang="zh-CN" altLang="zh-CN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77511" y="2160591"/>
            <a:ext cx="8866539" cy="368776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2800" dirty="0" smtClean="0"/>
              <a:t>       </a:t>
            </a:r>
            <a:r>
              <a:rPr lang="zh-CN" altLang="zh-CN" sz="2800" dirty="0" smtClean="0"/>
              <a:t>如果</a:t>
            </a:r>
            <a:r>
              <a:rPr lang="zh-CN" altLang="zh-CN" sz="2800" dirty="0"/>
              <a:t>一个指针指向的是另外一个指针，我们就称它为二级指针，或者指向指针的</a:t>
            </a:r>
            <a:r>
              <a:rPr lang="zh-CN" altLang="zh-CN" sz="2800" dirty="0" smtClean="0"/>
              <a:t>指针</a:t>
            </a:r>
            <a:r>
              <a:rPr lang="zh-CN" altLang="en-US" sz="2800" dirty="0" smtClean="0"/>
              <a:t>。</a:t>
            </a:r>
            <a:endParaRPr lang="en-US" altLang="zh-CN" sz="2800" dirty="0" smtClean="0"/>
          </a:p>
          <a:p>
            <a:pPr marL="0" indent="0">
              <a:buNone/>
            </a:pPr>
            <a:r>
              <a:rPr lang="en-US" altLang="zh-CN" sz="2800" dirty="0"/>
              <a:t> </a:t>
            </a:r>
            <a:r>
              <a:rPr lang="en-US" altLang="zh-CN" sz="2800" dirty="0" smtClean="0"/>
              <a:t>      </a:t>
            </a:r>
            <a:r>
              <a:rPr lang="zh-CN" altLang="en-US" sz="2800" dirty="0" smtClean="0"/>
              <a:t>例如：</a:t>
            </a:r>
            <a:endParaRPr lang="en-US" altLang="zh-CN" sz="2800" dirty="0" smtClean="0"/>
          </a:p>
          <a:p>
            <a:pPr marL="0" indent="0">
              <a:buNone/>
            </a:pPr>
            <a:r>
              <a:rPr lang="en-US" altLang="zh-CN" sz="2800" dirty="0" err="1" smtClean="0"/>
              <a:t>int</a:t>
            </a:r>
            <a:r>
              <a:rPr lang="en-US" altLang="zh-CN" sz="2800" dirty="0" smtClean="0"/>
              <a:t> </a:t>
            </a:r>
            <a:r>
              <a:rPr lang="en-US" altLang="zh-CN" sz="2800" dirty="0"/>
              <a:t>a=100;</a:t>
            </a:r>
            <a:endParaRPr lang="zh-CN" altLang="zh-CN" sz="2800" dirty="0"/>
          </a:p>
          <a:p>
            <a:pPr marL="0" indent="0">
              <a:buNone/>
            </a:pPr>
            <a:r>
              <a:rPr lang="en-US" altLang="zh-CN" sz="2800" dirty="0" err="1"/>
              <a:t>int</a:t>
            </a:r>
            <a:r>
              <a:rPr lang="en-US" altLang="zh-CN" sz="2800" dirty="0"/>
              <a:t> *p1=&amp;a;</a:t>
            </a:r>
            <a:endParaRPr lang="zh-CN" altLang="zh-CN" sz="2800" dirty="0"/>
          </a:p>
          <a:p>
            <a:pPr marL="0" indent="0">
              <a:buNone/>
            </a:pPr>
            <a:r>
              <a:rPr lang="en-US" altLang="zh-CN" sz="2800" dirty="0" err="1"/>
              <a:t>int</a:t>
            </a:r>
            <a:r>
              <a:rPr lang="en-US" altLang="zh-CN" sz="2800" dirty="0"/>
              <a:t> **p2=&amp;p1;</a:t>
            </a:r>
            <a:endParaRPr lang="zh-CN" altLang="zh-CN" sz="2800" dirty="0"/>
          </a:p>
          <a:p>
            <a:pPr marL="0" indent="0">
              <a:buNone/>
            </a:pPr>
            <a:endParaRPr lang="zh-CN" altLang="en-US" sz="3600" dirty="0"/>
          </a:p>
        </p:txBody>
      </p:sp>
      <p:pic>
        <p:nvPicPr>
          <p:cNvPr id="3074" name="Picture 2" descr="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3500" y="3829050"/>
            <a:ext cx="7233307" cy="1390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0361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3095072" y="2050143"/>
            <a:ext cx="70852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实例分析与实现</a:t>
            </a:r>
            <a:endParaRPr lang="zh-CN" altLang="en-US" sz="4000" b="1" dirty="0">
              <a:solidFill>
                <a:schemeClr val="accent2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89727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>
          <a:xfrm>
            <a:off x="571466" y="864235"/>
            <a:ext cx="8598907" cy="1320800"/>
          </a:xfrm>
        </p:spPr>
        <p:txBody>
          <a:bodyPr>
            <a:normAutofit/>
          </a:bodyPr>
          <a:lstStyle/>
          <a:p>
            <a:pPr eaLnBrk="1" hangingPunct="1"/>
            <a:r>
              <a:rPr lang="zh-CN" altLang="en-US" dirty="0" smtClean="0">
                <a:latin typeface="微软雅黑" panose="020B0503020204020204" charset="-122"/>
                <a:ea typeface="微软雅黑" panose="020B0503020204020204" charset="-122"/>
              </a:rPr>
              <a:t>实例</a:t>
            </a:r>
            <a:r>
              <a:rPr lang="en-US" altLang="zh-CN" dirty="0" smtClean="0"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lang="zh-CN" altLang="en-US" dirty="0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TextBox 2"/>
          <p:cNvSpPr txBox="1"/>
          <p:nvPr/>
        </p:nvSpPr>
        <p:spPr>
          <a:xfrm>
            <a:off x="522514" y="2116371"/>
            <a:ext cx="955040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altLang="zh-CN" sz="28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</a:t>
            </a:r>
            <a:r>
              <a:rPr lang="zh-CN" altLang="zh-CN" sz="28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计算</a:t>
            </a:r>
            <a:r>
              <a:rPr lang="zh-CN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字符串中子串出现的次数</a:t>
            </a:r>
            <a:r>
              <a:rPr lang="zh-CN" altLang="zh-CN" sz="28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。</a:t>
            </a:r>
            <a:endParaRPr lang="en-US" altLang="zh-CN" sz="2800" dirty="0" smtClean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lvl="0"/>
            <a:r>
              <a:rPr lang="zh-CN" altLang="zh-CN" sz="28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例如</a:t>
            </a:r>
            <a:r>
              <a:rPr lang="zh-CN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：</a:t>
            </a:r>
            <a:r>
              <a:rPr lang="zh-CN" altLang="zh-CN" sz="28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“</a:t>
            </a:r>
            <a:r>
              <a:rPr lang="en-US" altLang="zh-CN" sz="28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China</a:t>
            </a:r>
            <a:r>
              <a:rPr lang="zh-CN" altLang="zh-CN" sz="28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”</a:t>
            </a:r>
            <a:r>
              <a:rPr lang="zh-CN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在</a:t>
            </a:r>
            <a:r>
              <a:rPr lang="zh-CN" altLang="zh-CN" sz="28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“</a:t>
            </a:r>
            <a:r>
              <a:rPr lang="en-US" altLang="zh-CN" sz="2800" dirty="0"/>
              <a:t>China is a great country. China is a civilized country.</a:t>
            </a:r>
            <a:r>
              <a:rPr lang="zh-CN" altLang="zh-CN" sz="28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”</a:t>
            </a:r>
            <a:r>
              <a:rPr lang="zh-CN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中出现的次数</a:t>
            </a:r>
            <a:r>
              <a:rPr lang="zh-CN" altLang="zh-CN" sz="28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为</a:t>
            </a:r>
            <a:r>
              <a:rPr lang="en-US" altLang="zh-CN" sz="28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2</a:t>
            </a:r>
            <a:r>
              <a:rPr lang="zh-CN" altLang="zh-CN" sz="28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。</a:t>
            </a:r>
            <a:endParaRPr lang="zh-CN" altLang="en-US" sz="28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28893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>
          <a:xfrm>
            <a:off x="571466" y="864235"/>
            <a:ext cx="8598907" cy="1320800"/>
          </a:xfrm>
        </p:spPr>
        <p:txBody>
          <a:bodyPr>
            <a:normAutofit/>
          </a:bodyPr>
          <a:lstStyle/>
          <a:p>
            <a:pPr eaLnBrk="1" hangingPunct="1"/>
            <a:r>
              <a:rPr lang="zh-CN" altLang="en-US" dirty="0" smtClean="0">
                <a:latin typeface="微软雅黑" panose="020B0503020204020204" charset="-122"/>
                <a:ea typeface="微软雅黑" panose="020B0503020204020204" charset="-122"/>
              </a:rPr>
              <a:t>实例</a:t>
            </a:r>
            <a:r>
              <a:rPr lang="en-US" altLang="zh-CN" dirty="0" smtClean="0"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lang="zh-CN" altLang="en-US" dirty="0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TextBox 2"/>
          <p:cNvSpPr txBox="1"/>
          <p:nvPr/>
        </p:nvSpPr>
        <p:spPr>
          <a:xfrm>
            <a:off x="522514" y="2116371"/>
            <a:ext cx="955040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zh-CN" altLang="zh-CN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有</a:t>
            </a:r>
            <a:r>
              <a:rPr lang="zh-CN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一个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3X3</a:t>
            </a:r>
            <a:r>
              <a:rPr lang="zh-CN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的矩阵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，编程对它进行转置操作，用指向二维数组的指针完成。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63650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931102" y="648712"/>
            <a:ext cx="2468880" cy="6788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3600" b="1" dirty="0" smtClean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【想一想】</a:t>
            </a:r>
          </a:p>
        </p:txBody>
      </p:sp>
      <p:sp>
        <p:nvSpPr>
          <p:cNvPr id="2" name="矩形 1"/>
          <p:cNvSpPr/>
          <p:nvPr/>
        </p:nvSpPr>
        <p:spPr>
          <a:xfrm>
            <a:off x="459298" y="1663899"/>
            <a:ext cx="9689272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zh-CN" sz="28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（</a:t>
            </a:r>
            <a:r>
              <a:rPr lang="en-US" altLang="zh-CN" sz="28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1</a:t>
            </a:r>
            <a:r>
              <a:rPr lang="zh-CN" altLang="zh-CN" sz="2800" kern="100" dirty="0" smtClean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）</a:t>
            </a:r>
            <a:r>
              <a:rPr lang="zh-CN" altLang="en-US" sz="2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怎样动态申请和释放一段内存</a:t>
            </a:r>
            <a:r>
              <a:rPr lang="zh-CN" altLang="en-US" sz="28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endParaRPr lang="en-US" altLang="zh-CN" sz="2800" dirty="0" smtClean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50000"/>
              </a:lnSpc>
            </a:pPr>
            <a:endParaRPr lang="en-US" altLang="zh-CN" sz="28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8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8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en-US" altLang="zh-CN" sz="2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char a[]</a:t>
            </a:r>
            <a:r>
              <a:rPr lang="zh-CN" altLang="en-US" sz="2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en-US" altLang="zh-CN" sz="2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char *a</a:t>
            </a:r>
            <a:r>
              <a:rPr lang="zh-CN" altLang="en-US" sz="2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何时相同，何时不同？</a:t>
            </a:r>
          </a:p>
          <a:p>
            <a:pPr lvl="0">
              <a:lnSpc>
                <a:spcPct val="150000"/>
              </a:lnSpc>
            </a:pPr>
            <a:endParaRPr lang="zh-CN" altLang="en-US" sz="28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zh-CN" sz="2800" kern="100" dirty="0"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3155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矩形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 smtClean="0"/>
              <a:t>The chapter is over!</a:t>
            </a:r>
            <a:endParaRPr lang="zh-CN" b="1" dirty="0"/>
          </a:p>
        </p:txBody>
      </p:sp>
    </p:spTree>
    <p:extLst>
      <p:ext uri="{BB962C8B-B14F-4D97-AF65-F5344CB8AC3E}">
        <p14:creationId xmlns:p14="http://schemas.microsoft.com/office/powerpoint/2010/main" val="280300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平面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A6836B0F-2395-43B9-BBEF-90A78CA70F2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销售策略演示文稿，平面主题（宽屏）</Template>
  <TotalTime>2369</TotalTime>
  <Words>2801</Words>
  <Application>Microsoft Office PowerPoint</Application>
  <PresentationFormat>宽屏</PresentationFormat>
  <Paragraphs>791</Paragraphs>
  <Slides>59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59</vt:i4>
      </vt:variant>
    </vt:vector>
  </HeadingPairs>
  <TitlesOfParts>
    <vt:vector size="70" baseType="lpstr">
      <vt:lpstr>Microsoft JhengHei UI</vt:lpstr>
      <vt:lpstr>Microsoft YaHei UI</vt:lpstr>
      <vt:lpstr>华文新魏</vt:lpstr>
      <vt:lpstr>宋体</vt:lpstr>
      <vt:lpstr>微软雅黑</vt:lpstr>
      <vt:lpstr>Calibri</vt:lpstr>
      <vt:lpstr>Times New Roman</vt:lpstr>
      <vt:lpstr>Trebuchet MS</vt:lpstr>
      <vt:lpstr>Wingdings</vt:lpstr>
      <vt:lpstr>Wingdings 3</vt:lpstr>
      <vt:lpstr>平面</vt:lpstr>
      <vt:lpstr>第8单元  指针</vt:lpstr>
      <vt:lpstr>摘要</vt:lpstr>
      <vt:lpstr>PowerPoint 演示文稿</vt:lpstr>
      <vt:lpstr>地址和指针</vt:lpstr>
      <vt:lpstr>地址和指针</vt:lpstr>
      <vt:lpstr>PowerPoint 演示文稿</vt:lpstr>
      <vt:lpstr>指针变量</vt:lpstr>
      <vt:lpstr>指针变量</vt:lpstr>
      <vt:lpstr>指针变量</vt:lpstr>
      <vt:lpstr>8.2  指针变量</vt:lpstr>
      <vt:lpstr>指针变量</vt:lpstr>
      <vt:lpstr>指针变量</vt:lpstr>
      <vt:lpstr>PowerPoint 演示文稿</vt:lpstr>
      <vt:lpstr>一维数组的名字</vt:lpstr>
      <vt:lpstr>指向一维数组的指针变量</vt:lpstr>
      <vt:lpstr>指向一维数组的指针</vt:lpstr>
      <vt:lpstr>数组指针的运算</vt:lpstr>
      <vt:lpstr>数组指针的运算</vt:lpstr>
      <vt:lpstr>数组指针的运算</vt:lpstr>
      <vt:lpstr>数组指针的运算</vt:lpstr>
      <vt:lpstr>数组指针的运算</vt:lpstr>
      <vt:lpstr>数组指针的运算</vt:lpstr>
      <vt:lpstr>PowerPoint 演示文稿</vt:lpstr>
      <vt:lpstr>指向字符串的指针</vt:lpstr>
      <vt:lpstr>指向字符串的指针</vt:lpstr>
      <vt:lpstr>指向字符串的指针</vt:lpstr>
      <vt:lpstr>PowerPoint 演示文稿</vt:lpstr>
      <vt:lpstr>二维数组的地址</vt:lpstr>
      <vt:lpstr>二维数组的地址</vt:lpstr>
      <vt:lpstr>二维数组的地址</vt:lpstr>
      <vt:lpstr>二维数组的地址</vt:lpstr>
      <vt:lpstr>指向二维数组的指针</vt:lpstr>
      <vt:lpstr>指向二维数组的指针</vt:lpstr>
      <vt:lpstr>指向二维数组的指针</vt:lpstr>
      <vt:lpstr>指针数组</vt:lpstr>
      <vt:lpstr>指针数组</vt:lpstr>
      <vt:lpstr>指针数组</vt:lpstr>
      <vt:lpstr>指针数组</vt:lpstr>
      <vt:lpstr>指针数组</vt:lpstr>
      <vt:lpstr>PowerPoint 演示文稿</vt:lpstr>
      <vt:lpstr>8. 4  用指针变量作为函数参数</vt:lpstr>
      <vt:lpstr>8. 4  用指针变量作为函数参数</vt:lpstr>
      <vt:lpstr>8. 4  用指针变量作为函数参数</vt:lpstr>
      <vt:lpstr>PowerPoint 演示文稿</vt:lpstr>
      <vt:lpstr>8.5  返回指针的函数</vt:lpstr>
      <vt:lpstr>8.5  返回指针的函数</vt:lpstr>
      <vt:lpstr>8.5  返回指针的函数</vt:lpstr>
      <vt:lpstr>PowerPoint 演示文稿</vt:lpstr>
      <vt:lpstr>8.6.1 指向函数的指针</vt:lpstr>
      <vt:lpstr>8.6.1 指向函数的指针</vt:lpstr>
      <vt:lpstr>8.6.1 指向函数的指针</vt:lpstr>
      <vt:lpstr>8.6.1 指向函数的指针</vt:lpstr>
      <vt:lpstr>8.6.1 指向函数的指针</vt:lpstr>
      <vt:lpstr>8.6.2 指向指针的指针</vt:lpstr>
      <vt:lpstr>PowerPoint 演示文稿</vt:lpstr>
      <vt:lpstr>实例1</vt:lpstr>
      <vt:lpstr>实例2</vt:lpstr>
      <vt:lpstr>PowerPoint 演示文稿</vt:lpstr>
      <vt:lpstr>The chapter is over!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嘉元实业  &lt;年&gt; 销售提案</dc:title>
  <dc:creator>microsoft</dc:creator>
  <cp:lastModifiedBy>PC</cp:lastModifiedBy>
  <cp:revision>105</cp:revision>
  <dcterms:created xsi:type="dcterms:W3CDTF">2016-08-26T01:37:11Z</dcterms:created>
  <dcterms:modified xsi:type="dcterms:W3CDTF">2023-08-26T09:28:38Z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TC034180659991</vt:lpwstr>
  </property>
</Properties>
</file>